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778" r:id="rId2"/>
    <p:sldId id="781" r:id="rId3"/>
    <p:sldId id="783" r:id="rId4"/>
    <p:sldId id="788" r:id="rId5"/>
    <p:sldId id="789" r:id="rId6"/>
    <p:sldId id="790" r:id="rId7"/>
    <p:sldId id="791" r:id="rId8"/>
    <p:sldId id="792" r:id="rId9"/>
    <p:sldId id="794" r:id="rId10"/>
    <p:sldId id="795" r:id="rId11"/>
    <p:sldId id="796" r:id="rId12"/>
    <p:sldId id="798" r:id="rId13"/>
    <p:sldId id="799" r:id="rId14"/>
    <p:sldId id="801" r:id="rId15"/>
    <p:sldId id="803" r:id="rId16"/>
    <p:sldId id="804" r:id="rId17"/>
    <p:sldId id="807" r:id="rId18"/>
    <p:sldId id="808" r:id="rId19"/>
    <p:sldId id="811" r:id="rId20"/>
    <p:sldId id="813" r:id="rId21"/>
    <p:sldId id="814" r:id="rId22"/>
    <p:sldId id="875" r:id="rId23"/>
    <p:sldId id="820" r:id="rId24"/>
    <p:sldId id="822" r:id="rId25"/>
    <p:sldId id="823" r:id="rId26"/>
    <p:sldId id="824" r:id="rId27"/>
    <p:sldId id="825" r:id="rId28"/>
    <p:sldId id="826" r:id="rId29"/>
    <p:sldId id="827" r:id="rId30"/>
    <p:sldId id="828" r:id="rId31"/>
    <p:sldId id="829" r:id="rId32"/>
    <p:sldId id="832" r:id="rId33"/>
    <p:sldId id="833" r:id="rId34"/>
    <p:sldId id="835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93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42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04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667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64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594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865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35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331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1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439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17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293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474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22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453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468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43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34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219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995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520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12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57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906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810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642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293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92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859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83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99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2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79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9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10" Type="http://schemas.openxmlformats.org/officeDocument/2006/relationships/image" Target="../media/image14.png"/><Relationship Id="rId4" Type="http://schemas.openxmlformats.org/officeDocument/2006/relationships/image" Target="../media/image41.gif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6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Multiple access problem:</a:t>
            </a:r>
            <a:r>
              <a:rPr lang="en-US" dirty="0" smtClean="0">
                <a:latin typeface="Gill Sans MT" charset="0"/>
                <a:cs typeface="+mn-cs"/>
              </a:rPr>
              <a:t>  How to coordinate the access of multiple sending and receiving nodes to a shared broadcast link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If a node receives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two or more packets at the same time</a:t>
            </a:r>
            <a:r>
              <a:rPr lang="en-US" dirty="0" smtClean="0">
                <a:latin typeface="Gill Sans MT" charset="0"/>
                <a:cs typeface="+mn-cs"/>
              </a:rPr>
              <a:t>, all packets are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lost</a:t>
            </a:r>
            <a:r>
              <a:rPr lang="en-US" dirty="0" smtClean="0">
                <a:latin typeface="Gill Sans MT" charset="0"/>
                <a:cs typeface="+mn-cs"/>
              </a:rPr>
              <a:t>.  This is called a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collision</a:t>
            </a:r>
            <a:r>
              <a:rPr lang="en-US" dirty="0" smtClean="0">
                <a:latin typeface="Gill Sans MT" charset="0"/>
                <a:cs typeface="+mn-cs"/>
              </a:rPr>
              <a:t>.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We need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Multiple Access Protocols 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Three types</a:t>
            </a:r>
            <a:r>
              <a:rPr lang="en-US" dirty="0" smtClean="0">
                <a:latin typeface="Gill Sans MT" charset="0"/>
                <a:cs typeface="+mn-cs"/>
              </a:rPr>
              <a:t> of protocols:</a:t>
            </a: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Channel partitioning </a:t>
            </a:r>
            <a:r>
              <a:rPr lang="en-US" dirty="0" smtClean="0">
                <a:latin typeface="Gill Sans MT" charset="0"/>
                <a:cs typeface="+mn-cs"/>
              </a:rPr>
              <a:t>protocols:  TDMA, FDMA</a:t>
            </a: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Random access </a:t>
            </a:r>
            <a:r>
              <a:rPr lang="en-US" dirty="0" smtClean="0">
                <a:latin typeface="Gill Sans MT" charset="0"/>
                <a:cs typeface="+mn-cs"/>
              </a:rPr>
              <a:t>protocols:  Slotted ALOHA, ALOHA, CSMA, CSMA/CD</a:t>
            </a: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Taking-turns</a:t>
            </a:r>
            <a:r>
              <a:rPr lang="en-US" dirty="0" smtClean="0">
                <a:latin typeface="Gill Sans MT" charset="0"/>
                <a:cs typeface="+mn-cs"/>
              </a:rPr>
              <a:t> protocols:  Polling, token-passing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Multiple </a:t>
            </a:r>
            <a:r>
              <a:rPr lang="en-US" sz="4000" dirty="0">
                <a:latin typeface="Gill Sans MT" charset="0"/>
                <a:cs typeface="+mj-cs"/>
              </a:rPr>
              <a:t>access </a:t>
            </a:r>
            <a:r>
              <a:rPr lang="en-US" sz="4000" dirty="0" smtClean="0">
                <a:latin typeface="Gill Sans MT" charset="0"/>
                <a:cs typeface="+mj-cs"/>
              </a:rPr>
              <a:t>protocols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377" y="1600200"/>
            <a:ext cx="8663233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 smtClean="0">
                <a:latin typeface="Gill Sans MT" charset="0"/>
                <a:cs typeface="+mn-cs"/>
              </a:rPr>
              <a:t>channel rate = R </a:t>
            </a:r>
            <a:r>
              <a:rPr lang="en-US" sz="3200" dirty="0">
                <a:latin typeface="Gill Sans MT" charset="0"/>
                <a:cs typeface="+mn-cs"/>
              </a:rPr>
              <a:t>bps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Our expectation</a:t>
            </a:r>
            <a:r>
              <a:rPr lang="en-US" sz="3200" dirty="0" smtClean="0">
                <a:latin typeface="Gill Sans MT" charset="0"/>
                <a:cs typeface="+mn-cs"/>
              </a:rPr>
              <a:t> for a multiple access protocol:</a:t>
            </a:r>
            <a:endParaRPr lang="en-US" sz="3200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 smtClean="0">
                <a:latin typeface="Gill Sans MT" charset="0"/>
              </a:rPr>
              <a:t>1. If there is a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single node</a:t>
            </a:r>
            <a:r>
              <a:rPr lang="en-US" sz="2800" dirty="0" smtClean="0">
                <a:latin typeface="Gill Sans MT" charset="0"/>
              </a:rPr>
              <a:t> to send packets, the node </a:t>
            </a:r>
            <a:r>
              <a:rPr lang="en-US" sz="2800" dirty="0">
                <a:latin typeface="Gill Sans MT" charset="0"/>
              </a:rPr>
              <a:t>can send at 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rate R</a:t>
            </a:r>
            <a:r>
              <a:rPr lang="en-US" sz="2800" dirty="0">
                <a:latin typeface="Gill Sans MT" charset="0"/>
              </a:rPr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 smtClean="0">
                <a:latin typeface="Gill Sans MT" charset="0"/>
              </a:rPr>
              <a:t>2. When 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M nodes</a:t>
            </a:r>
            <a:r>
              <a:rPr lang="en-US" sz="2800" dirty="0">
                <a:latin typeface="Gill Sans MT" charset="0"/>
              </a:rPr>
              <a:t> want to transmit, each can send at average rate 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3. </a:t>
            </a:r>
            <a:r>
              <a:rPr lang="en-US" sz="2800" dirty="0" smtClean="0">
                <a:latin typeface="Gill Sans MT" charset="0"/>
              </a:rPr>
              <a:t>There should be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no master node</a:t>
            </a:r>
            <a:r>
              <a:rPr lang="en-US" sz="2800" dirty="0" smtClean="0">
                <a:latin typeface="Gill Sans MT" charset="0"/>
              </a:rPr>
              <a:t> to coordinate transmissions</a:t>
            </a:r>
            <a:endParaRPr lang="en-US" sz="2800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4. </a:t>
            </a:r>
            <a:r>
              <a:rPr lang="en-US" sz="2800" dirty="0" smtClean="0">
                <a:latin typeface="Gill Sans MT" charset="0"/>
              </a:rPr>
              <a:t>The protocol should be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simple</a:t>
            </a:r>
            <a:endParaRPr lang="en-US" sz="2800" dirty="0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Gill Sans MT" charset="0"/>
                <a:cs typeface="+mj-cs"/>
              </a:rPr>
              <a:t>Time Division Multiple Access (TDMA)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556" y="1389013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sz="3200" dirty="0" smtClean="0">
                <a:latin typeface="Gill Sans MT" charset="0"/>
                <a:cs typeface="+mn-cs"/>
              </a:rPr>
              <a:t>Time is divided into </a:t>
            </a:r>
            <a:r>
              <a:rPr lang="en-US" sz="32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time frames</a:t>
            </a:r>
          </a:p>
          <a:p>
            <a:pPr>
              <a:lnSpc>
                <a:spcPct val="75000"/>
              </a:lnSpc>
              <a:defRPr/>
            </a:pPr>
            <a:r>
              <a:rPr lang="en-US" sz="3200" dirty="0" smtClean="0">
                <a:latin typeface="Gill Sans MT" charset="0"/>
                <a:cs typeface="+mn-cs"/>
              </a:rPr>
              <a:t>Each time frame is divided into </a:t>
            </a:r>
            <a:r>
              <a:rPr lang="en-US" sz="32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N time slots </a:t>
            </a:r>
            <a:r>
              <a:rPr lang="en-US" sz="3200" dirty="0" smtClean="0">
                <a:latin typeface="Gill Sans MT" charset="0"/>
                <a:cs typeface="+mn-cs"/>
              </a:rPr>
              <a:t>(if we have N nodes)</a:t>
            </a:r>
          </a:p>
          <a:p>
            <a:pPr>
              <a:lnSpc>
                <a:spcPct val="75000"/>
              </a:lnSpc>
              <a:defRPr/>
            </a:pPr>
            <a:r>
              <a:rPr lang="en-US" sz="3200" dirty="0" smtClean="0">
                <a:latin typeface="Gill Sans MT" charset="0"/>
                <a:cs typeface="+mn-cs"/>
              </a:rPr>
              <a:t>Each </a:t>
            </a:r>
            <a:r>
              <a:rPr lang="en-US" sz="32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time slot is assigned to each node</a:t>
            </a:r>
          </a:p>
          <a:p>
            <a:pPr>
              <a:lnSpc>
                <a:spcPct val="75000"/>
              </a:lnSpc>
              <a:defRPr/>
            </a:pPr>
            <a:r>
              <a:rPr lang="en-US" sz="3200" dirty="0" smtClean="0">
                <a:latin typeface="Gill Sans MT" charset="0"/>
                <a:cs typeface="+mn-cs"/>
              </a:rPr>
              <a:t>Then, each node gets a transmission rate of </a:t>
            </a:r>
            <a:r>
              <a:rPr lang="en-US" sz="32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R/N</a:t>
            </a:r>
          </a:p>
          <a:p>
            <a:pPr>
              <a:lnSpc>
                <a:spcPct val="75000"/>
              </a:lnSpc>
              <a:defRPr/>
            </a:pPr>
            <a:r>
              <a:rPr lang="en-US" sz="3200" dirty="0" smtClean="0">
                <a:latin typeface="Gill Sans MT" charset="0"/>
              </a:rPr>
              <a:t>If there is only </a:t>
            </a:r>
            <a:r>
              <a:rPr lang="en-US" sz="3200" dirty="0" smtClean="0">
                <a:solidFill>
                  <a:srgbClr val="C00000"/>
                </a:solidFill>
                <a:latin typeface="Gill Sans MT" charset="0"/>
              </a:rPr>
              <a:t>one active node</a:t>
            </a:r>
            <a:r>
              <a:rPr lang="en-US" sz="3200" dirty="0" smtClean="0">
                <a:latin typeface="Gill Sans MT" charset="0"/>
              </a:rPr>
              <a:t> (with packets to send), then rest of the slots are never used</a:t>
            </a:r>
            <a:endParaRPr lang="en-US" sz="3200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156210" y="6081386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378460" y="5854373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337310" y="5854373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811972" y="5854373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380047" y="5741661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245485" y="5744836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478472" y="5821036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424622" y="580674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889760" y="581309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235960" y="5849611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194810" y="5849611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669472" y="5849611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237547" y="5736898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335972" y="581627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282122" y="5801986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747260" y="5808336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861060" y="584643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337310" y="585119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813560" y="585119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289810" y="585119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770822" y="584167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718560" y="584643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666297" y="584167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614035" y="583691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147310" y="584643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7095047" y="5751186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194810" y="584643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424622" y="522254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235835" y="5559098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391160" y="5554336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370522" y="54670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229610" y="545749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288472" y="5195561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6099685" y="5565448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255010" y="5560686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7093460" y="543051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Gill Sans MT" charset="0"/>
                <a:cs typeface="+mj-cs"/>
              </a:rPr>
              <a:t>Frequency Division Multiple Access (FDMA)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513556" y="1389013"/>
            <a:ext cx="77724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75000"/>
              </a:lnSpc>
              <a:defRPr/>
            </a:pPr>
            <a:r>
              <a:rPr lang="en-US" sz="3000" kern="0" dirty="0" smtClean="0">
                <a:latin typeface="Gill Sans MT" charset="0"/>
                <a:cs typeface="+mn-cs"/>
              </a:rPr>
              <a:t>The channel with R bandwidth is divided into </a:t>
            </a:r>
            <a:r>
              <a:rPr lang="en-US" sz="3000" kern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N smaller channels </a:t>
            </a:r>
            <a:r>
              <a:rPr lang="en-US" sz="3000" kern="0" dirty="0" smtClean="0">
                <a:latin typeface="Gill Sans MT" charset="0"/>
                <a:cs typeface="+mn-cs"/>
              </a:rPr>
              <a:t>(if we have N nodes)</a:t>
            </a:r>
          </a:p>
          <a:p>
            <a:pPr>
              <a:lnSpc>
                <a:spcPct val="75000"/>
              </a:lnSpc>
              <a:defRPr/>
            </a:pPr>
            <a:r>
              <a:rPr lang="en-US" sz="3000" kern="0" dirty="0" smtClean="0">
                <a:latin typeface="Gill Sans MT" charset="0"/>
                <a:cs typeface="+mn-cs"/>
              </a:rPr>
              <a:t>Each node is assigned </a:t>
            </a:r>
            <a:r>
              <a:rPr lang="en-US" sz="3000" kern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 channel of R/N bandwidth</a:t>
            </a:r>
          </a:p>
          <a:p>
            <a:pPr>
              <a:lnSpc>
                <a:spcPct val="75000"/>
              </a:lnSpc>
              <a:defRPr/>
            </a:pPr>
            <a:r>
              <a:rPr lang="en-US" sz="3000" kern="0" dirty="0" smtClean="0">
                <a:latin typeface="Gill Sans MT" charset="0"/>
              </a:rPr>
              <a:t>If there is only </a:t>
            </a:r>
            <a:r>
              <a:rPr lang="en-US" sz="3000" kern="0" dirty="0" smtClean="0">
                <a:solidFill>
                  <a:srgbClr val="C00000"/>
                </a:solidFill>
                <a:latin typeface="Gill Sans MT" charset="0"/>
              </a:rPr>
              <a:t>one active node</a:t>
            </a:r>
            <a:r>
              <a:rPr lang="en-US" sz="3000" kern="0" dirty="0" smtClean="0">
                <a:latin typeface="Gill Sans MT" charset="0"/>
              </a:rPr>
              <a:t> (with packets to send), then rest of the channels are never used</a:t>
            </a:r>
            <a:endParaRPr lang="en-US" sz="3000" kern="0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0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117057"/>
            <a:ext cx="8165756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Every node can use the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full channel</a:t>
            </a:r>
            <a:endParaRPr lang="en-US" sz="2400" dirty="0" smtClean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Time is divided into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time slots</a:t>
            </a:r>
            <a:endParaRPr lang="en-US" sz="2400" dirty="0" smtClean="0">
              <a:latin typeface="Gill Sans MT" charset="0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Gill Sans MT" charset="0"/>
              </a:rPr>
              <a:t>When a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new packet</a:t>
            </a:r>
            <a:r>
              <a:rPr lang="en-US" sz="2400" dirty="0" smtClean="0">
                <a:latin typeface="Gill Sans MT" charset="0"/>
              </a:rPr>
              <a:t> arrives, a node transmits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in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the next slot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Gill Sans MT" charset="0"/>
              </a:rPr>
              <a:t>If </a:t>
            </a:r>
            <a:r>
              <a:rPr lang="en-US" sz="2400" dirty="0">
                <a:latin typeface="Gill Sans MT" charset="0"/>
              </a:rPr>
              <a:t>2 or more nodes transmit in </a:t>
            </a:r>
            <a:r>
              <a:rPr lang="en-US" sz="2400" dirty="0" smtClean="0">
                <a:latin typeface="Gill Sans MT" charset="0"/>
              </a:rPr>
              <a:t>a same slot</a:t>
            </a:r>
            <a:r>
              <a:rPr lang="en-US" sz="2400" dirty="0">
                <a:latin typeface="Gill Sans MT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collision</a:t>
            </a:r>
            <a:r>
              <a:rPr lang="en-US" sz="2400" dirty="0" smtClean="0">
                <a:latin typeface="Gill Sans MT" charset="0"/>
              </a:rPr>
              <a:t> happens</a:t>
            </a:r>
            <a:endParaRPr lang="en-US" sz="2400" dirty="0">
              <a:latin typeface="Gill Sans MT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Gill Sans MT" charset="0"/>
              </a:rPr>
              <a:t>If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no collision </a:t>
            </a:r>
            <a:r>
              <a:rPr lang="en-US" sz="2400" dirty="0" smtClean="0">
                <a:latin typeface="Gill Sans MT" charset="0"/>
              </a:rPr>
              <a:t>happens, the </a:t>
            </a:r>
            <a:r>
              <a:rPr lang="en-US" sz="2400" dirty="0">
                <a:latin typeface="Gill Sans MT" charset="0"/>
              </a:rPr>
              <a:t>node can send </a:t>
            </a:r>
            <a:r>
              <a:rPr lang="en-US" sz="2400" dirty="0" smtClean="0">
                <a:latin typeface="Gill Sans MT" charset="0"/>
              </a:rPr>
              <a:t>the next packet in </a:t>
            </a:r>
            <a:r>
              <a:rPr lang="en-US" sz="2400" dirty="0">
                <a:latin typeface="Gill Sans MT" charset="0"/>
              </a:rPr>
              <a:t>next </a:t>
            </a:r>
            <a:r>
              <a:rPr lang="en-US" sz="2400" dirty="0" smtClean="0">
                <a:latin typeface="Gill Sans MT" charset="0"/>
              </a:rPr>
              <a:t>the slot</a:t>
            </a:r>
            <a:endParaRPr lang="en-US" dirty="0">
              <a:latin typeface="Gill Sans MT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Gill Sans MT" charset="0"/>
              </a:rPr>
              <a:t>If collision happens, the node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retransmits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packet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in each subsequent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slots </a:t>
            </a:r>
            <a:r>
              <a:rPr lang="en-US" sz="2400" dirty="0">
                <a:latin typeface="Gill Sans MT" charset="0"/>
              </a:rPr>
              <a:t>with </a:t>
            </a:r>
            <a:r>
              <a:rPr lang="en-US" sz="2400" dirty="0" smtClean="0">
                <a:latin typeface="Gill Sans MT" charset="0"/>
              </a:rPr>
              <a:t>probability p </a:t>
            </a:r>
            <a:r>
              <a:rPr lang="en-US" sz="2400" dirty="0">
                <a:latin typeface="Gill Sans MT" charset="0"/>
              </a:rPr>
              <a:t>until </a:t>
            </a:r>
            <a:r>
              <a:rPr lang="en-US" sz="2400" dirty="0" smtClean="0">
                <a:latin typeface="Gill Sans MT" charset="0"/>
              </a:rPr>
              <a:t>success</a:t>
            </a:r>
            <a:endParaRPr lang="en-US" sz="2400" dirty="0">
              <a:latin typeface="Gill Sans MT" charset="0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1320932" y="4395822"/>
            <a:ext cx="6053138" cy="1938337"/>
            <a:chOff x="648" y="899"/>
            <a:chExt cx="3813" cy="1221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60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9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54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8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46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44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5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37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39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40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42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451728"/>
            <a:ext cx="8216752" cy="497447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A node is successful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if this node transmits </a:t>
            </a:r>
            <a:r>
              <a:rPr lang="en-US" dirty="0" smtClean="0">
                <a:latin typeface="Gill Sans MT" charset="0"/>
                <a:cs typeface="+mn-cs"/>
              </a:rPr>
              <a:t>and the remaining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N-1 nodes do not transmit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Probability that a node transmits =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p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Probability that a node does not transmit =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1-p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Probability that N-1 nodes do not transmit =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(1-p)</a:t>
            </a:r>
            <a:r>
              <a:rPr lang="en-US" b="1" i="1" baseline="30000" dirty="0">
                <a:solidFill>
                  <a:srgbClr val="C00000"/>
                </a:solidFill>
                <a:latin typeface="Gill Sans MT" charset="0"/>
              </a:rPr>
              <a:t>N-1</a:t>
            </a:r>
            <a:endParaRPr lang="en-US" dirty="0" smtClean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Probability that a node is successful = 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p(1-p)</a:t>
            </a:r>
            <a:r>
              <a:rPr lang="en-US" b="1" i="1" baseline="30000" dirty="0">
                <a:solidFill>
                  <a:srgbClr val="C00000"/>
                </a:solidFill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Probability that any one of N nodes is successful </a:t>
            </a:r>
            <a:r>
              <a:rPr lang="en-US" dirty="0">
                <a:latin typeface="Gill Sans MT" charset="0"/>
                <a:cs typeface="+mn-cs"/>
              </a:rPr>
              <a:t>= </a:t>
            </a:r>
            <a:r>
              <a:rPr lang="en-US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Np(1-p)</a:t>
            </a:r>
            <a:r>
              <a:rPr lang="en-US" b="1" i="1" baseline="30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r>
              <a:rPr lang="en-US" dirty="0" smtClean="0">
                <a:latin typeface="Gill Sans MT" charset="0"/>
              </a:rPr>
              <a:t>find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p*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that maximizes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= </a:t>
            </a:r>
            <a:r>
              <a:rPr lang="en-US" i="1" dirty="0" smtClean="0">
                <a:latin typeface="Gill Sans MT" charset="0"/>
              </a:rPr>
              <a:t>Np(1-p)</a:t>
            </a:r>
            <a:r>
              <a:rPr lang="en-US" b="1" i="1" baseline="30000" dirty="0" smtClean="0">
                <a:latin typeface="Gill Sans MT" charset="0"/>
              </a:rPr>
              <a:t>N-1</a:t>
            </a:r>
            <a:endParaRPr lang="en-US" b="1" i="1" baseline="30000" dirty="0"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</a:rPr>
              <a:t>for many nodes, take limit of </a:t>
            </a:r>
            <a:r>
              <a:rPr lang="en-US" i="1" dirty="0">
                <a:latin typeface="Gill Sans MT" charset="0"/>
              </a:rPr>
              <a:t>Np*(1-p*)</a:t>
            </a:r>
            <a:r>
              <a:rPr lang="en-US" b="1" i="1" baseline="30000" dirty="0">
                <a:latin typeface="Gill Sans MT" charset="0"/>
              </a:rPr>
              <a:t>N-1 </a:t>
            </a: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N</a:t>
            </a:r>
            <a:r>
              <a:rPr lang="en-US" dirty="0">
                <a:latin typeface="Gill Sans MT" charset="0"/>
              </a:rPr>
              <a:t> goes to infinity, gives</a:t>
            </a:r>
            <a:r>
              <a:rPr lang="en-US" dirty="0" smtClean="0">
                <a:latin typeface="Gill Sans MT" charset="0"/>
              </a:rPr>
              <a:t>: 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max efficiency = 1/e = .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37=37%</a:t>
            </a:r>
            <a:endParaRPr lang="en-US" b="1" i="1" baseline="30000" dirty="0">
              <a:solidFill>
                <a:srgbClr val="CC0000"/>
              </a:solidFill>
              <a:latin typeface="Gill Sans MT" charset="0"/>
            </a:endParaRPr>
          </a:p>
          <a:p>
            <a:pPr>
              <a:defRPr/>
            </a:pP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ALOHA: efficiency</a:t>
            </a:r>
          </a:p>
        </p:txBody>
      </p:sp>
      <p:pic>
        <p:nvPicPr>
          <p:cNvPr id="91145" name="Picture 1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57705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ALOHA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35901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 time slots</a:t>
            </a: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When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new packet</a:t>
            </a:r>
            <a:r>
              <a:rPr lang="en-US" sz="2400" dirty="0" smtClean="0">
                <a:latin typeface="Gill Sans MT" charset="0"/>
                <a:cs typeface="+mn-cs"/>
              </a:rPr>
              <a:t> arrives, a node </a:t>
            </a:r>
            <a:r>
              <a:rPr lang="en-US" sz="2400" dirty="0" smtClean="0">
                <a:latin typeface="Gill Sans MT" charset="0"/>
              </a:rPr>
              <a:t>transmits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immediately 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When a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collision occurs</a:t>
            </a:r>
            <a:r>
              <a:rPr lang="en-US" sz="2400" dirty="0" smtClean="0">
                <a:latin typeface="Gill Sans MT" charset="0"/>
                <a:cs typeface="+mn-cs"/>
              </a:rPr>
              <a:t>, the node retransmits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immediately with a probability p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</a:rPr>
              <a:t>A packet sending at t</a:t>
            </a:r>
            <a:r>
              <a:rPr lang="en-US" sz="2400" baseline="-25000" dirty="0" smtClean="0">
                <a:latin typeface="Gill Sans MT" charset="0"/>
              </a:rPr>
              <a:t>0 </a:t>
            </a:r>
            <a:r>
              <a:rPr lang="en-US" sz="2400" dirty="0" smtClean="0">
                <a:latin typeface="Gill Sans MT" charset="0"/>
              </a:rPr>
              <a:t>time is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successful if</a:t>
            </a:r>
            <a:r>
              <a:rPr lang="en-US" sz="2400" dirty="0" smtClean="0">
                <a:latin typeface="Gill Sans MT" charset="0"/>
              </a:rPr>
              <a:t> no other node sends another packet in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[t</a:t>
            </a:r>
            <a:r>
              <a:rPr lang="en-US" sz="2400" baseline="-25000" dirty="0" smtClean="0">
                <a:solidFill>
                  <a:srgbClr val="C00000"/>
                </a:solidFill>
                <a:latin typeface="Gill Sans MT" charset="0"/>
              </a:rPr>
              <a:t>0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-1,t</a:t>
            </a:r>
            <a:r>
              <a:rPr lang="en-US" sz="2400" baseline="-25000" dirty="0" smtClean="0">
                <a:solidFill>
                  <a:srgbClr val="C00000"/>
                </a:solidFill>
                <a:latin typeface="Gill Sans MT" charset="0"/>
              </a:rPr>
              <a:t>0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+1]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Efficiency =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18%</a:t>
            </a:r>
          </a:p>
          <a:p>
            <a:pPr>
              <a:defRPr/>
            </a:pPr>
            <a:endParaRPr lang="en-US" sz="2400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871913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88536" y="1600200"/>
            <a:ext cx="3942139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If another node is using the channel, then </a:t>
            </a:r>
            <a:r>
              <a:rPr lang="en-US" dirty="0">
                <a:solidFill>
                  <a:srgbClr val="C00000"/>
                </a:solidFill>
              </a:rPr>
              <a:t>do not send now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Theoretically, there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should be no collision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But, collisions </a:t>
            </a:r>
            <a:r>
              <a:rPr lang="en-US" dirty="0">
                <a:latin typeface="Gill Sans MT" charset="0"/>
                <a:cs typeface="+mn-cs"/>
              </a:rPr>
              <a:t>can still </a:t>
            </a:r>
            <a:r>
              <a:rPr lang="en-US" dirty="0" smtClean="0">
                <a:latin typeface="Gill Sans MT" charset="0"/>
                <a:cs typeface="+mn-cs"/>
              </a:rPr>
              <a:t>occur due to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propagation delay</a:t>
            </a:r>
            <a:endParaRPr lang="en-US" dirty="0" smtClean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When collision occurs,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all packets are lost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397" y="-73059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</a:t>
            </a:r>
            <a:r>
              <a:rPr lang="en-US" sz="4000" dirty="0" smtClean="0">
                <a:latin typeface="Gill Sans MT" charset="0"/>
                <a:cs typeface="+mj-cs"/>
              </a:rPr>
              <a:t>(Carrier Sense Multiple Access</a:t>
            </a:r>
            <a:r>
              <a:rPr lang="en-US" sz="4000" dirty="0">
                <a:latin typeface="Gill Sans MT" charset="0"/>
                <a:cs typeface="+mj-cs"/>
              </a:rPr>
              <a:t>)</a:t>
            </a:r>
            <a:endParaRPr lang="en-US" dirty="0">
              <a:latin typeface="Gill Sans MT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9" y="195263"/>
            <a:ext cx="893882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CSMA/CD </a:t>
            </a:r>
            <a:r>
              <a:rPr lang="en-US" sz="3600" dirty="0" smtClean="0">
                <a:latin typeface="Gill Sans MT" charset="0"/>
                <a:cs typeface="+mj-cs"/>
              </a:rPr>
              <a:t>(CSMA with Collision </a:t>
            </a:r>
            <a:r>
              <a:rPr lang="en-US" sz="3600" dirty="0">
                <a:latin typeface="Gill Sans MT" charset="0"/>
                <a:cs typeface="+mj-cs"/>
              </a:rPr>
              <a:t>D</a:t>
            </a:r>
            <a:r>
              <a:rPr lang="en-US" sz="3600" dirty="0" smtClean="0">
                <a:latin typeface="Gill Sans MT" charset="0"/>
                <a:cs typeface="+mj-cs"/>
              </a:rPr>
              <a:t>etection</a:t>
            </a:r>
            <a:r>
              <a:rPr lang="en-US" sz="3600" dirty="0">
                <a:latin typeface="Gill Sans MT" charset="0"/>
                <a:cs typeface="+mj-cs"/>
              </a:rPr>
              <a:t>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89" y="1433513"/>
            <a:ext cx="480767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/>
              <a:t>If </a:t>
            </a:r>
            <a:r>
              <a:rPr lang="en-US" sz="3200" dirty="0" smtClean="0"/>
              <a:t>a collision is detected, then </a:t>
            </a:r>
            <a:r>
              <a:rPr lang="en-US" sz="3200" dirty="0">
                <a:solidFill>
                  <a:srgbClr val="C00000"/>
                </a:solidFill>
              </a:rPr>
              <a:t>stop </a:t>
            </a:r>
            <a:r>
              <a:rPr lang="en-US" sz="3200" dirty="0" smtClean="0">
                <a:solidFill>
                  <a:srgbClr val="C00000"/>
                </a:solidFill>
              </a:rPr>
              <a:t>sending for a random amount of time. 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How to detect collision?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difficult in wireless LANs: received signal strength overwhelmed by local transmission strength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9" name="Picture 3" descr="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15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8452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5331915" y="1985963"/>
            <a:ext cx="3263900" cy="195262"/>
            <a:chOff x="4220" y="1231"/>
            <a:chExt cx="1989" cy="90"/>
          </a:xfrm>
        </p:grpSpPr>
        <p:sp>
          <p:nvSpPr>
            <p:cNvPr id="12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 flipH="1">
            <a:off x="4977902" y="2119313"/>
            <a:ext cx="501650" cy="512762"/>
            <a:chOff x="2839" y="3501"/>
            <a:chExt cx="755" cy="803"/>
          </a:xfrm>
        </p:grpSpPr>
        <p:pic>
          <p:nvPicPr>
            <p:cNvPr id="18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 flipH="1">
            <a:off x="6070102" y="2101850"/>
            <a:ext cx="501650" cy="512763"/>
            <a:chOff x="2839" y="3501"/>
            <a:chExt cx="755" cy="803"/>
          </a:xfrm>
        </p:grpSpPr>
        <p:pic>
          <p:nvPicPr>
            <p:cNvPr id="2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3" name="Group 17"/>
          <p:cNvGrpSpPr>
            <a:grpSpLocks/>
          </p:cNvGrpSpPr>
          <p:nvPr/>
        </p:nvGrpSpPr>
        <p:grpSpPr bwMode="auto">
          <a:xfrm flipH="1">
            <a:off x="7068640" y="2092325"/>
            <a:ext cx="501650" cy="512763"/>
            <a:chOff x="2839" y="3501"/>
            <a:chExt cx="755" cy="803"/>
          </a:xfrm>
        </p:grpSpPr>
        <p:pic>
          <p:nvPicPr>
            <p:cNvPr id="24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 flipH="1">
            <a:off x="8187827" y="2106613"/>
            <a:ext cx="501650" cy="512762"/>
            <a:chOff x="2839" y="3501"/>
            <a:chExt cx="755" cy="803"/>
          </a:xfrm>
        </p:grpSpPr>
        <p:pic>
          <p:nvPicPr>
            <p:cNvPr id="2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 err="1" smtClean="0">
                <a:latin typeface="Gill Sans MT" charset="0"/>
                <a:cs typeface="+mn-cs"/>
              </a:rPr>
              <a:t>t</a:t>
            </a:r>
            <a:r>
              <a:rPr lang="en-US" sz="2400" baseline="-25000" dirty="0" err="1" smtClean="0">
                <a:latin typeface="Gill Sans MT" charset="0"/>
                <a:cs typeface="+mn-cs"/>
              </a:rPr>
              <a:t>prop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= max prop delay between 2 nodes in LAN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trans</a:t>
            </a:r>
            <a:r>
              <a:rPr lang="en-US" sz="2400" dirty="0">
                <a:latin typeface="Gill Sans MT" charset="0"/>
                <a:cs typeface="+mn-cs"/>
              </a:rPr>
              <a:t> = time to transmit max-size frame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better performance than ALOHA: and simple, cheap, decentralized</a:t>
            </a:r>
            <a:r>
              <a:rPr lang="en-US" dirty="0">
                <a:latin typeface="Gill Sans MT" charset="0"/>
                <a:cs typeface="+mn-cs"/>
              </a:rPr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0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</a:t>
            </a:r>
            <a:r>
              <a:rPr lang="en-US" dirty="0" smtClean="0">
                <a:latin typeface="Gill Sans MT" charset="0"/>
                <a:cs typeface="+mj-cs"/>
              </a:rPr>
              <a:t>layer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A device that runs a link layer protocol is called a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node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</a:rPr>
              <a:t>(such as host, router, switch).  Every node has a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Network Interface Card (NIC)</a:t>
            </a:r>
            <a:r>
              <a:rPr lang="en-US" sz="2400" dirty="0" smtClean="0">
                <a:latin typeface="Gill Sans MT" charset="0"/>
              </a:rPr>
              <a:t>.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A communication channel than connects two nodes is called a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Datagram from Network layer + Header information =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frame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670" y="1485900"/>
            <a:ext cx="3915643" cy="5062538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There is a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master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node </a:t>
            </a:r>
            <a:r>
              <a:rPr lang="en-US" sz="2400" dirty="0" smtClean="0">
                <a:latin typeface="Gill Sans MT" charset="0"/>
                <a:cs typeface="+mn-cs"/>
              </a:rPr>
              <a:t>that sends a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message to node 1 </a:t>
            </a:r>
            <a:r>
              <a:rPr lang="en-US" sz="2400" dirty="0" smtClean="0">
                <a:latin typeface="Gill Sans MT" charset="0"/>
                <a:cs typeface="+mn-cs"/>
              </a:rPr>
              <a:t>that node 1 can transmit a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maximum number of packets</a:t>
            </a:r>
            <a:r>
              <a:rPr lang="en-US" sz="2400" dirty="0" smtClean="0">
                <a:latin typeface="Gill Sans MT" charset="0"/>
                <a:cs typeface="+mn-cs"/>
              </a:rPr>
              <a:t>; then node 2; node 3;…;node n; node1</a:t>
            </a:r>
            <a:endParaRPr lang="en-US" sz="2400" dirty="0"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Problems: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polling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delay:  </a:t>
            </a:r>
            <a:r>
              <a:rPr lang="en-US" dirty="0" smtClean="0">
                <a:latin typeface="Gill Sans MT" charset="0"/>
              </a:rPr>
              <a:t>If there is a single active node, then the transmission rate will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be less than R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The entire channel fails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if the master node fails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latin typeface="Gill Sans MT" charset="0"/>
                <a:cs typeface="+mj-cs"/>
              </a:rPr>
              <a:t>Polling protocol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245097" y="1376363"/>
            <a:ext cx="410941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Token</a:t>
            </a:r>
            <a:r>
              <a:rPr lang="en-US" sz="2400" i="0" dirty="0" smtClean="0">
                <a:latin typeface="Gill Sans MT" charset="0"/>
                <a:cs typeface="+mn-cs"/>
              </a:rPr>
              <a:t> is a small, special purpose packet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If a node has the token, it </a:t>
            </a:r>
            <a:r>
              <a:rPr lang="en-US" sz="2400" i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can transmit a maximum number of packets</a:t>
            </a:r>
            <a:r>
              <a:rPr lang="en-US" sz="2400" i="0" dirty="0" smtClean="0">
                <a:latin typeface="Gill Sans MT" charset="0"/>
                <a:cs typeface="+mn-cs"/>
              </a:rPr>
              <a:t>, and no other node can transmit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Then,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it passes the token to the next node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Problems:</a:t>
            </a:r>
          </a:p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If a node fails</a:t>
            </a:r>
            <a:r>
              <a:rPr lang="en-US" sz="2400" dirty="0" smtClean="0">
                <a:latin typeface="Gill Sans MT" charset="0"/>
                <a:cs typeface="+mn-cs"/>
              </a:rPr>
              <a:t>, the entire channel will fail</a:t>
            </a:r>
          </a:p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Token delay</a:t>
            </a:r>
            <a:endParaRPr lang="en-US" sz="2800" i="0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latin typeface="Gill Sans MT" charset="0"/>
                <a:cs typeface="+mj-cs"/>
              </a:rPr>
              <a:t>Token-passing </a:t>
            </a:r>
            <a:r>
              <a:rPr lang="en-US" dirty="0" smtClean="0">
                <a:latin typeface="Gill Sans MT" charset="0"/>
                <a:cs typeface="+mj-cs"/>
              </a:rPr>
              <a:t>protocol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99766" y="368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LAN: Addressing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9" y="821246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6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</a:rPr>
              <a:t>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22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620" y="1348003"/>
            <a:ext cx="86011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Each node in a LAN has a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48-bits MAC address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.  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This address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never changes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. 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How to send packet 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from one node to another?</a:t>
            </a:r>
          </a:p>
          <a:p>
            <a:pPr marL="800100" lvl="2" indent="-3429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Sending node includes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the MAC address of destination node 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with the frame, and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broadcasts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 the frame.</a:t>
            </a:r>
          </a:p>
          <a:p>
            <a:pPr marL="800100" lvl="2" indent="-3429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All nodes receive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 the frame.</a:t>
            </a:r>
          </a:p>
          <a:p>
            <a:pPr marL="800100" lvl="2" indent="-3429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In a node, if the MAC address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matches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, the frame is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accepted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; </a:t>
            </a:r>
          </a:p>
          <a:p>
            <a:pPr marL="800100" lvl="2" indent="-3429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If the MAC address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does not match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, the frame is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discarded</a:t>
            </a:r>
            <a:r>
              <a:rPr lang="en-US" sz="2800" dirty="0" smtClean="0">
                <a:solidFill>
                  <a:srgbClr val="000000"/>
                </a:solidFill>
                <a:latin typeface="Gill Sans MT" charset="0"/>
              </a:rPr>
              <a:t>.</a:t>
            </a:r>
            <a:endParaRPr lang="en-US" sz="2800" dirty="0">
              <a:solidFill>
                <a:srgbClr val="00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99766" y="368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LAN: Addressing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22444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62144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35081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9" y="821246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LAN: ARP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128007" name="Freeform 10"/>
          <p:cNvSpPr>
            <a:spLocks/>
          </p:cNvSpPr>
          <p:nvPr/>
        </p:nvSpPr>
        <p:spPr bwMode="auto">
          <a:xfrm>
            <a:off x="3864696" y="4491694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3421784" y="4996519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4652096" y="4153556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5241059" y="5121931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4626696" y="5869644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4871171" y="3932894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4742584" y="4085294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5698259" y="5198131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5252171" y="549975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4696546" y="6282394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4880696" y="6125231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3385271" y="5099706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2231159" y="53584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4077421" y="4977469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2428009" y="421229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3074121" y="4467881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5009284" y="353443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4839421" y="3672544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6018934" y="466790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5409334" y="443454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4201246" y="6549094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3020146" y="6395106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5724453" y="5029062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5626821" y="4904444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2721696" y="4707594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4221884" y="3594756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4566371" y="6191906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4231409" y="6331606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031" y="1229116"/>
            <a:ext cx="8289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Address Resolution Protocol (ARP)</a:t>
            </a:r>
            <a:r>
              <a:rPr lang="en-US" sz="2400" dirty="0" smtClean="0"/>
              <a:t> translate a </a:t>
            </a:r>
            <a:r>
              <a:rPr lang="en-US" sz="2400" dirty="0" smtClean="0">
                <a:solidFill>
                  <a:srgbClr val="C00000"/>
                </a:solidFill>
              </a:rPr>
              <a:t>IP address to a MAC</a:t>
            </a:r>
            <a:r>
              <a:rPr lang="en-US" sz="2400" dirty="0" smtClean="0"/>
              <a:t>, within a LAN (subnet)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Every node has an </a:t>
            </a:r>
            <a:r>
              <a:rPr lang="en-US" sz="2400" dirty="0" smtClean="0">
                <a:solidFill>
                  <a:srgbClr val="C00000"/>
                </a:solidFill>
              </a:rPr>
              <a:t>ARP table</a:t>
            </a:r>
            <a:r>
              <a:rPr lang="en-US" sz="2400" dirty="0" smtClean="0"/>
              <a:t>, mapping from IP address to 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 ARP table is </a:t>
            </a:r>
            <a:r>
              <a:rPr lang="en-US" sz="2400" dirty="0" smtClean="0">
                <a:solidFill>
                  <a:srgbClr val="C00000"/>
                </a:solidFill>
              </a:rPr>
              <a:t>automatically generated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2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LAN: ARP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2" y="1277938"/>
            <a:ext cx="7799387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dirty="0" smtClean="0">
                <a:latin typeface="Gill Sans MT" charset="0"/>
                <a:cs typeface="+mn-cs"/>
              </a:rPr>
              <a:t>If a node A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does not have the MAC </a:t>
            </a:r>
            <a:r>
              <a:rPr lang="en-US" dirty="0" smtClean="0">
                <a:latin typeface="Gill Sans MT" charset="0"/>
                <a:cs typeface="+mn-cs"/>
              </a:rPr>
              <a:t>address of another node B, then the node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broadcasts</a:t>
            </a:r>
            <a:r>
              <a:rPr lang="en-US" dirty="0" smtClean="0">
                <a:latin typeface="Gill Sans MT" charset="0"/>
                <a:cs typeface="+mn-cs"/>
              </a:rPr>
              <a:t> an ARP packet with the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IP address of B</a:t>
            </a:r>
            <a:r>
              <a:rPr lang="en-US" dirty="0" smtClean="0">
                <a:latin typeface="Gill Sans MT" charset="0"/>
                <a:cs typeface="+mn-cs"/>
              </a:rPr>
              <a:t>.</a:t>
            </a:r>
          </a:p>
          <a:p>
            <a:pPr marL="231775" indent="-231775">
              <a:defRPr/>
            </a:pP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All nodes</a:t>
            </a:r>
            <a:r>
              <a:rPr lang="en-US" dirty="0" smtClean="0">
                <a:latin typeface="Gill Sans MT" charset="0"/>
              </a:rPr>
              <a:t> receive the ARP packet</a:t>
            </a:r>
            <a:endParaRPr lang="en-US" dirty="0">
              <a:latin typeface="Gill Sans MT" charset="0"/>
            </a:endParaRPr>
          </a:p>
          <a:p>
            <a:pPr marL="231775" indent="-231775">
              <a:defRPr/>
            </a:pP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Only node B</a:t>
            </a:r>
            <a:r>
              <a:rPr lang="en-US" dirty="0" smtClean="0">
                <a:latin typeface="Gill Sans MT" charset="0"/>
                <a:cs typeface="+mn-cs"/>
              </a:rPr>
              <a:t> replies </a:t>
            </a:r>
            <a:r>
              <a:rPr lang="en-US" dirty="0">
                <a:latin typeface="Gill Sans MT" charset="0"/>
                <a:cs typeface="+mn-cs"/>
              </a:rPr>
              <a:t>to A with its </a:t>
            </a:r>
            <a:r>
              <a:rPr lang="en-US" dirty="0" smtClean="0">
                <a:latin typeface="Gill Sans MT" charset="0"/>
                <a:cs typeface="+mn-cs"/>
              </a:rPr>
              <a:t>MAC address</a:t>
            </a:r>
          </a:p>
          <a:p>
            <a:pPr marL="231775" indent="-231775">
              <a:defRPr/>
            </a:pPr>
            <a:r>
              <a:rPr lang="en-US" dirty="0" smtClean="0">
                <a:latin typeface="Gill Sans MT" charset="0"/>
                <a:cs typeface="+mn-cs"/>
              </a:rPr>
              <a:t>Then, the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ARP table of A </a:t>
            </a:r>
            <a:r>
              <a:rPr lang="en-US" dirty="0" smtClean="0">
                <a:latin typeface="Gill Sans MT" charset="0"/>
                <a:cs typeface="+mn-cs"/>
              </a:rPr>
              <a:t>is updated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datagram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from A to B via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250592" y="0"/>
            <a:ext cx="8471409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Gill Sans MT" charset="0"/>
                <a:cs typeface="+mj-cs"/>
              </a:rPr>
              <a:t>Sending a datagram to </a:t>
            </a:r>
            <a:r>
              <a:rPr lang="en-US" sz="3600" dirty="0">
                <a:latin typeface="Gill Sans MT" charset="0"/>
                <a:cs typeface="+mj-cs"/>
              </a:rPr>
              <a:t>another </a:t>
            </a:r>
            <a:r>
              <a:rPr lang="en-US" sz="3600" dirty="0" smtClean="0">
                <a:latin typeface="Gill Sans MT" charset="0"/>
                <a:cs typeface="+mj-cs"/>
              </a:rPr>
              <a:t>subnet</a:t>
            </a:r>
            <a:endParaRPr lang="en-US" sz="3600" dirty="0">
              <a:latin typeface="Gill Sans MT" charset="0"/>
              <a:cs typeface="+mj-cs"/>
            </a:endParaRP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27796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</a:rPr>
              <a:t>Sending a datagram to another subnet</a:t>
            </a:r>
            <a:endParaRPr lang="en-US" sz="4000" dirty="0">
              <a:latin typeface="Gill Sans MT" charset="0"/>
              <a:cs typeface="+mj-cs"/>
            </a:endParaRP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A creates </a:t>
            </a:r>
            <a:r>
              <a:rPr lang="en-US" sz="2000" i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datagram</a:t>
            </a:r>
            <a:r>
              <a:rPr lang="en-US" sz="2000" i="0" dirty="0" smtClean="0">
                <a:latin typeface="Gill Sans MT" charset="0"/>
                <a:cs typeface="+mn-cs"/>
              </a:rPr>
              <a:t> </a:t>
            </a:r>
            <a:r>
              <a:rPr lang="en-US" sz="2000" i="0" dirty="0">
                <a:latin typeface="Gill Sans MT" charset="0"/>
                <a:cs typeface="+mn-cs"/>
              </a:rPr>
              <a:t>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A creates </a:t>
            </a:r>
            <a:r>
              <a:rPr lang="en-US" sz="2000" i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frame</a:t>
            </a:r>
            <a:r>
              <a:rPr lang="en-US" sz="2000" i="0" dirty="0" smtClean="0">
                <a:latin typeface="Gill Sans MT" charset="0"/>
                <a:cs typeface="+mn-cs"/>
              </a:rPr>
              <a:t> </a:t>
            </a:r>
            <a:r>
              <a:rPr lang="en-US" sz="2000" i="0" dirty="0">
                <a:latin typeface="Gill Sans MT" charset="0"/>
                <a:cs typeface="+mn-cs"/>
              </a:rPr>
              <a:t>with R's MAC address as </a:t>
            </a:r>
            <a:r>
              <a:rPr lang="en-US" sz="2000" i="0" dirty="0" smtClean="0">
                <a:latin typeface="Gill Sans MT" charset="0"/>
                <a:cs typeface="+mn-cs"/>
              </a:rPr>
              <a:t>destination address, </a:t>
            </a:r>
            <a:r>
              <a:rPr lang="en-US" sz="2000" i="0" dirty="0">
                <a:latin typeface="Gill Sans MT" charset="0"/>
                <a:cs typeface="+mn-cs"/>
              </a:rPr>
              <a:t>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MAC dest: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8066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</a:rPr>
              <a:t>Sending a datagram to another subnet</a:t>
            </a:r>
            <a:endParaRPr lang="en-US" sz="4000" dirty="0">
              <a:latin typeface="Gill Sans MT" charset="0"/>
              <a:cs typeface="+mj-cs"/>
            </a:endParaRP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The frame is sent</a:t>
            </a:r>
            <a:r>
              <a:rPr lang="en-US" sz="2000" i="0" dirty="0" smtClean="0">
                <a:latin typeface="Gill Sans MT" charset="0"/>
                <a:cs typeface="+mn-cs"/>
              </a:rPr>
              <a:t> </a:t>
            </a:r>
            <a:r>
              <a:rPr lang="en-US" sz="2000" i="0" dirty="0">
                <a:latin typeface="Gill Sans MT" charset="0"/>
                <a:cs typeface="+mn-cs"/>
              </a:rPr>
              <a:t>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R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retrieves the datagram</a:t>
            </a:r>
            <a:endParaRPr lang="en-US" sz="2000" i="0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62926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</a:rPr>
              <a:t>Sending a datagram to another subnet</a:t>
            </a:r>
            <a:endParaRPr lang="en-US" sz="4000" dirty="0">
              <a:latin typeface="Gill Sans MT" charset="0"/>
              <a:cs typeface="+mj-cs"/>
            </a:endParaRP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</a:t>
            </a:r>
            <a:r>
              <a:rPr lang="en-US" sz="2000" i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from one port to another</a:t>
            </a:r>
            <a:endParaRPr lang="en-US" sz="2000" i="0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creates </a:t>
            </a:r>
            <a:r>
              <a:rPr lang="en-US" sz="2000" i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frame</a:t>
            </a:r>
            <a:r>
              <a:rPr lang="en-US" sz="2000" i="0" dirty="0" smtClean="0">
                <a:latin typeface="Gill Sans MT" charset="0"/>
                <a:cs typeface="+mn-cs"/>
              </a:rPr>
              <a:t> </a:t>
            </a:r>
            <a:r>
              <a:rPr lang="en-US" sz="2000" i="0" dirty="0">
                <a:latin typeface="Gill Sans MT" charset="0"/>
                <a:cs typeface="+mn-cs"/>
              </a:rPr>
              <a:t>with B's MAC address as </a:t>
            </a:r>
            <a:r>
              <a:rPr lang="en-US" sz="2000" i="0" dirty="0" smtClean="0">
                <a:latin typeface="Gill Sans MT" charset="0"/>
                <a:cs typeface="+mn-cs"/>
              </a:rPr>
              <a:t>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MAC dest: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 smtClean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Framing and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link access</a:t>
            </a:r>
            <a:endParaRPr lang="en-US" i="1" dirty="0">
              <a:solidFill>
                <a:srgbClr val="CC0000"/>
              </a:solidFill>
              <a:latin typeface="Gill Sans MT" charset="0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sz="2000" i="1" dirty="0" smtClean="0">
                <a:latin typeface="Gill Sans MT" charset="0"/>
              </a:rPr>
              <a:t>Framing: </a:t>
            </a:r>
            <a:r>
              <a:rPr lang="en-US" sz="2000" i="1" dirty="0">
                <a:latin typeface="Gill Sans MT" charset="0"/>
              </a:rPr>
              <a:t>datagram + header = </a:t>
            </a:r>
            <a:r>
              <a:rPr lang="en-US" sz="2000" i="1" dirty="0" smtClean="0">
                <a:latin typeface="Gill Sans MT" charset="0"/>
              </a:rPr>
              <a:t>frame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i="1" dirty="0" smtClean="0">
                <a:latin typeface="Gill Sans MT" charset="0"/>
              </a:rPr>
              <a:t>For every NIC, there is a </a:t>
            </a:r>
            <a:r>
              <a:rPr lang="en-US" sz="2000" i="1" dirty="0" smtClean="0">
                <a:solidFill>
                  <a:srgbClr val="C00000"/>
                </a:solidFill>
                <a:latin typeface="Gill Sans MT" charset="0"/>
              </a:rPr>
              <a:t>MAC address</a:t>
            </a:r>
            <a:endParaRPr lang="en-US" dirty="0"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reliable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delivery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transfer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error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detection and error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correction</a:t>
            </a:r>
            <a:endParaRPr lang="en-US" dirty="0"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399" y="0"/>
            <a:ext cx="81311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</a:rPr>
              <a:t>Sending a datagram to another subnet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forwards datagram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from one port to another</a:t>
            </a:r>
            <a:endParaRPr lang="en-US" sz="2000" i="0" dirty="0">
              <a:latin typeface="Gill Sans MT" charset="0"/>
              <a:cs typeface="+mn-cs"/>
            </a:endParaRP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creates frame</a:t>
            </a:r>
            <a:r>
              <a:rPr lang="en-US" sz="2000" dirty="0">
                <a:latin typeface="Gill Sans MT" charset="0"/>
              </a:rPr>
              <a:t>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 smtClean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 smtClean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62095" y="5191351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28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06195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</a:t>
            </a:r>
            <a:endParaRPr lang="en-US" i="0" dirty="0">
              <a:latin typeface="+mn-lt"/>
              <a:ea typeface="+mn-ea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50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3998232" y="5042126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26682" y="5631088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34357" y="5873976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24832" y="5691413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691470" y="4578576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12107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47232" y="4273776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44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67845" y="5197701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66382" y="4791301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083707" y="5548538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58295" y="4326163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36307" y="4857976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17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00995" y="3992788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26932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54207" y="4681763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25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51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55757" y="5648551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58932" y="5823176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55732" y="5150076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190695" y="5491388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185807" y="4276951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289245" y="3910238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60532" y="3870551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39470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64582" y="5150076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</a:rPr>
              <a:t>Sending a datagram to another subnet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forwards datagram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from one port to another</a:t>
            </a:r>
            <a:endParaRPr lang="en-US" sz="2000" i="0" dirty="0">
              <a:latin typeface="Gill Sans MT" charset="0"/>
              <a:cs typeface="+mn-cs"/>
            </a:endParaRP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00995" y="1405164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creates frame</a:t>
            </a:r>
            <a:r>
              <a:rPr lang="en-US" sz="2000" dirty="0">
                <a:latin typeface="Gill Sans MT" charset="0"/>
              </a:rPr>
              <a:t>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01745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08032" y="2290988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31857" y="2541813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782582" y="1883001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MAC dest: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 smtClean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43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83430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339826" y="6271334"/>
            <a:ext cx="4507165" cy="4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93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Ethernet: A LAN technology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 smtClean="0">
                <a:latin typeface="Gill Sans MT" charset="0"/>
              </a:rPr>
              <a:t>Speed: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10 Mbps – 10 </a:t>
            </a:r>
            <a:r>
              <a:rPr lang="en-US" dirty="0" err="1">
                <a:solidFill>
                  <a:srgbClr val="C00000"/>
                </a:solidFill>
                <a:latin typeface="Gill Sans MT" charset="0"/>
              </a:rPr>
              <a:t>Gbps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endParaRPr lang="en-US" dirty="0" smtClean="0">
              <a:solidFill>
                <a:srgbClr val="C00000"/>
              </a:solidFill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endParaRPr lang="en-US" dirty="0" smtClean="0"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Physical topology:</a:t>
            </a:r>
          </a:p>
          <a:p>
            <a:pPr lvl="1">
              <a:lnSpc>
                <a:spcPct val="75000"/>
              </a:lnSpc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 smtClean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nodes </a:t>
            </a:r>
            <a:r>
              <a:rPr lang="en-US" dirty="0" smtClean="0">
                <a:latin typeface="Gill Sans MT" charset="0"/>
              </a:rPr>
              <a:t>are in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same collision domain </a:t>
            </a:r>
            <a:r>
              <a:rPr lang="en-US" dirty="0" smtClean="0">
                <a:latin typeface="Gill Sans MT" charset="0"/>
              </a:rPr>
              <a:t>and can </a:t>
            </a:r>
            <a:r>
              <a:rPr lang="en-US" dirty="0">
                <a:latin typeface="Gill Sans MT" charset="0"/>
              </a:rPr>
              <a:t>collide with each </a:t>
            </a:r>
            <a:r>
              <a:rPr lang="en-US" dirty="0" smtClean="0">
                <a:latin typeface="Gill Sans MT" charset="0"/>
              </a:rPr>
              <a:t>other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 smtClean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</a:t>
            </a:r>
            <a:r>
              <a:rPr lang="en-US" dirty="0" smtClean="0">
                <a:latin typeface="Gill Sans MT" charset="0"/>
              </a:rPr>
              <a:t>center. Nodes </a:t>
            </a:r>
            <a:r>
              <a:rPr lang="en-US" dirty="0">
                <a:latin typeface="Gill Sans MT" charset="0"/>
              </a:rPr>
              <a:t>do not collide with each </a:t>
            </a:r>
            <a:r>
              <a:rPr lang="en-US" dirty="0" smtClean="0">
                <a:latin typeface="Gill Sans MT" charset="0"/>
              </a:rPr>
              <a:t>other</a:t>
            </a:r>
            <a:endParaRPr lang="en-US" dirty="0">
              <a:latin typeface="Gill Sans MT" charset="0"/>
            </a:endParaRP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 smtClean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94568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endParaRPr lang="en-US" dirty="0" smtClean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8 bytes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preamble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:</a:t>
            </a:r>
            <a:r>
              <a:rPr lang="en-US" dirty="0" smtClean="0">
                <a:latin typeface="Gill Sans MT" charset="0"/>
                <a:cs typeface="+mn-cs"/>
              </a:rPr>
              <a:t>  7 </a:t>
            </a:r>
            <a:r>
              <a:rPr lang="en-US" dirty="0">
                <a:latin typeface="Gill Sans MT" charset="0"/>
                <a:cs typeface="+mn-cs"/>
              </a:rPr>
              <a:t>bytes with pattern </a:t>
            </a:r>
            <a:r>
              <a:rPr lang="en-US" dirty="0" smtClean="0">
                <a:latin typeface="Gill Sans MT" charset="0"/>
                <a:cs typeface="+mn-cs"/>
              </a:rPr>
              <a:t>10101010 and one </a:t>
            </a:r>
            <a:r>
              <a:rPr lang="en-US" dirty="0">
                <a:latin typeface="Gill Sans MT" charset="0"/>
                <a:cs typeface="+mn-cs"/>
              </a:rPr>
              <a:t>byte with </a:t>
            </a:r>
            <a:r>
              <a:rPr lang="en-US" dirty="0" smtClean="0">
                <a:latin typeface="Gill Sans MT" charset="0"/>
                <a:cs typeface="+mn-cs"/>
              </a:rPr>
              <a:t>10101011.  It is </a:t>
            </a:r>
            <a:r>
              <a:rPr lang="en-US" dirty="0">
                <a:latin typeface="Gill Sans MT" charset="0"/>
                <a:cs typeface="+mn-cs"/>
              </a:rPr>
              <a:t>used to 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synchronize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en-US" dirty="0" smtClean="0">
                <a:latin typeface="Gill Sans MT" charset="0"/>
                <a:cs typeface="+mn-cs"/>
              </a:rPr>
              <a:t>receiver and </a:t>
            </a:r>
            <a:r>
              <a:rPr lang="en-US" dirty="0">
                <a:latin typeface="Gill Sans MT" charset="0"/>
                <a:cs typeface="+mn-cs"/>
              </a:rPr>
              <a:t>sender clock </a:t>
            </a:r>
            <a:r>
              <a:rPr lang="en-US" dirty="0" smtClean="0">
                <a:latin typeface="Gill Sans MT" charset="0"/>
                <a:cs typeface="+mn-cs"/>
              </a:rPr>
              <a:t>rates, due to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different transmission rate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addresses: </a:t>
            </a:r>
            <a:r>
              <a:rPr lang="en-US" dirty="0">
                <a:latin typeface="Gill Sans MT" charset="0"/>
              </a:rPr>
              <a:t>6 byte source and 6 bytes destination MAC addresses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type: </a:t>
            </a:r>
            <a:r>
              <a:rPr lang="en-US" dirty="0">
                <a:latin typeface="Gill Sans MT" charset="0"/>
              </a:rPr>
              <a:t>Indicates Network Level protocols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CRC: </a:t>
            </a:r>
            <a:r>
              <a:rPr lang="en-US" dirty="0">
                <a:latin typeface="Gill Sans MT" charset="0"/>
              </a:rPr>
              <a:t>cyclic redundancy check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1232667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Ethernet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 smtClean="0">
                <a:latin typeface="Gill Sans MT" charset="0"/>
                <a:cs typeface="+mn-cs"/>
              </a:rPr>
              <a:t>Some features: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connectionless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no </a:t>
            </a:r>
            <a:r>
              <a:rPr lang="en-US" dirty="0">
                <a:latin typeface="Gill Sans MT" charset="0"/>
                <a:cs typeface="+mn-cs"/>
              </a:rPr>
              <a:t>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</a:t>
            </a:r>
            <a:r>
              <a:rPr lang="en-US" dirty="0" smtClean="0">
                <a:latin typeface="Gill Sans MT" charset="0"/>
                <a:cs typeface="+mn-cs"/>
              </a:rPr>
              <a:t>doesn't </a:t>
            </a:r>
            <a:r>
              <a:rPr lang="en-US" dirty="0">
                <a:latin typeface="Gill Sans MT" charset="0"/>
                <a:cs typeface="+mn-cs"/>
              </a:rPr>
              <a:t>send acks or nacks to sending NIC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CSMA/CD</a:t>
            </a:r>
            <a:r>
              <a:rPr lang="en-US" i="1" dirty="0" smtClean="0">
                <a:latin typeface="Gill Sans MT" charset="0"/>
                <a:cs typeface="+mn-cs"/>
              </a:rPr>
              <a:t> MAC protocol</a:t>
            </a:r>
            <a:endParaRPr lang="en-US" i="1" dirty="0">
              <a:latin typeface="Gill Sans MT" charset="0"/>
              <a:cs typeface="+mn-cs"/>
            </a:endParaRP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</a:t>
            </a:r>
            <a:r>
              <a:rPr lang="en-US" dirty="0" smtClean="0">
                <a:latin typeface="Gill Sans MT" charset="0"/>
                <a:cs typeface="+mj-cs"/>
              </a:rPr>
              <a:t>detection and correction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EDC= Error Detection and Correction bits</a:t>
            </a:r>
          </a:p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D    = Data</a:t>
            </a:r>
            <a:br>
              <a:rPr lang="en-US" sz="2000" i="0" dirty="0" smtClean="0">
                <a:latin typeface="Arial" charset="0"/>
                <a:cs typeface="+mn-cs"/>
              </a:rPr>
            </a:br>
            <a:endParaRPr lang="en-US" sz="2000" i="0" dirty="0" smtClean="0"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Three approaches:  </a:t>
            </a:r>
            <a:r>
              <a:rPr lang="en-US" sz="2000" i="0" dirty="0" smtClean="0">
                <a:solidFill>
                  <a:srgbClr val="C00000"/>
                </a:solidFill>
                <a:latin typeface="Arial" charset="0"/>
                <a:cs typeface="+mn-cs"/>
              </a:rPr>
              <a:t>Parity</a:t>
            </a:r>
            <a:r>
              <a:rPr lang="en-US" sz="2000" i="0" dirty="0" smtClean="0">
                <a:latin typeface="Arial" charset="0"/>
                <a:cs typeface="+mn-cs"/>
              </a:rPr>
              <a:t>, </a:t>
            </a:r>
            <a:r>
              <a:rPr lang="en-US" sz="2000" i="0" dirty="0" smtClean="0">
                <a:solidFill>
                  <a:srgbClr val="C00000"/>
                </a:solidFill>
                <a:latin typeface="Arial" charset="0"/>
                <a:cs typeface="+mn-cs"/>
              </a:rPr>
              <a:t>checksum</a:t>
            </a:r>
            <a:r>
              <a:rPr lang="en-US" sz="2000" i="0" dirty="0" smtClean="0">
                <a:latin typeface="Arial" charset="0"/>
                <a:cs typeface="+mn-cs"/>
              </a:rPr>
              <a:t> and Cyclic Redundancy Check (</a:t>
            </a:r>
            <a:r>
              <a:rPr lang="en-US" sz="2000" i="0" dirty="0" smtClean="0">
                <a:solidFill>
                  <a:srgbClr val="C00000"/>
                </a:solidFill>
                <a:latin typeface="Arial" charset="0"/>
                <a:cs typeface="+mn-cs"/>
              </a:rPr>
              <a:t>CRC</a:t>
            </a:r>
            <a:r>
              <a:rPr lang="en-US" sz="2000" i="0" dirty="0" smtClean="0">
                <a:latin typeface="Arial" charset="0"/>
                <a:cs typeface="+mn-cs"/>
              </a:rPr>
              <a:t>)</a:t>
            </a:r>
          </a:p>
          <a:p>
            <a:pPr>
              <a:buFontTx/>
              <a:buChar char="•"/>
              <a:defRPr/>
            </a:pPr>
            <a:endParaRPr lang="en-US" sz="2000" i="0" dirty="0" smtClean="0">
              <a:latin typeface="Arial" charset="0"/>
              <a:cs typeface="+mn-cs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5188391" y="3873500"/>
            <a:ext cx="4775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Yes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6" y="5234858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dirty="0" smtClean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 smtClean="0">
                <a:solidFill>
                  <a:srgbClr val="C00000"/>
                </a:solidFill>
                <a:latin typeface="Arial" charset="0"/>
                <a:cs typeface="+mn-cs"/>
              </a:rPr>
              <a:t>Even parity</a:t>
            </a:r>
            <a:r>
              <a:rPr lang="en-US" sz="2000" i="0" dirty="0" smtClean="0">
                <a:latin typeface="Arial" charset="0"/>
                <a:cs typeface="+mn-cs"/>
              </a:rPr>
              <a:t>: number of 1s including the parity bit is even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 smtClean="0">
                <a:latin typeface="Arial" charset="0"/>
                <a:cs typeface="+mn-cs"/>
              </a:rPr>
              <a:t>In the receiver side, if the number of 1s is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+mn-cs"/>
              </a:rPr>
              <a:t>not even</a:t>
            </a:r>
            <a:r>
              <a:rPr lang="en-US" sz="2000" dirty="0" smtClean="0">
                <a:latin typeface="Arial" charset="0"/>
                <a:cs typeface="+mn-cs"/>
              </a:rPr>
              <a:t>, then there is a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+mn-cs"/>
              </a:rPr>
              <a:t>odd number of bits altered.  </a:t>
            </a:r>
            <a:r>
              <a:rPr lang="en-US" sz="2000" dirty="0" smtClean="0">
                <a:latin typeface="Arial" charset="0"/>
                <a:cs typeface="+mn-cs"/>
              </a:rPr>
              <a:t>How about if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+mn-cs"/>
              </a:rPr>
              <a:t> even number of 1s altered?</a:t>
            </a:r>
            <a:endParaRPr lang="en-US" sz="2000" i="0" dirty="0" smtClean="0">
              <a:solidFill>
                <a:srgbClr val="C00000"/>
              </a:solidFill>
              <a:latin typeface="Arial" charset="0"/>
              <a:cs typeface="+mn-cs"/>
            </a:endParaRP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Checksum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We studied this in Chapter 3 Transport Layer.</a:t>
            </a:r>
            <a:endParaRPr lang="en-US" sz="2400" i="0" dirty="0">
              <a:latin typeface="Gill Sans MT" charset="0"/>
              <a:cs typeface="+mn-cs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check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108" y="1319213"/>
            <a:ext cx="8842341" cy="33607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data =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r+1 bits generator =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en-US" dirty="0" smtClean="0">
                <a:latin typeface="Gill Sans MT" charset="0"/>
                <a:cs typeface="+mn-cs"/>
              </a:rPr>
              <a:t>(both sender and receiver know)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choose </a:t>
            </a:r>
            <a:r>
              <a:rPr lang="en-US" dirty="0">
                <a:latin typeface="Gill Sans MT" charset="0"/>
                <a:cs typeface="+mn-cs"/>
              </a:rPr>
              <a:t>r CRC bits,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&lt;D,R&gt; </a:t>
            </a:r>
            <a:r>
              <a:rPr lang="en-US" dirty="0" smtClean="0">
                <a:latin typeface="Gill Sans MT" charset="0"/>
              </a:rPr>
              <a:t>is exactly </a:t>
            </a:r>
            <a:r>
              <a:rPr lang="en-US" dirty="0">
                <a:latin typeface="Gill Sans MT" charset="0"/>
              </a:rPr>
              <a:t>divisible by G </a:t>
            </a:r>
            <a:r>
              <a:rPr lang="en-US" dirty="0" smtClean="0">
                <a:latin typeface="Gill Sans MT" charset="0"/>
              </a:rPr>
              <a:t>(Carry is never considered) 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receiver </a:t>
            </a:r>
            <a:r>
              <a:rPr lang="en-US" dirty="0" smtClean="0">
                <a:latin typeface="Gill Sans MT" charset="0"/>
              </a:rPr>
              <a:t>divides </a:t>
            </a:r>
            <a:r>
              <a:rPr lang="en-US" dirty="0">
                <a:latin typeface="Gill Sans MT" charset="0"/>
              </a:rPr>
              <a:t>&lt;D,R&gt; by G.  If non-zero </a:t>
            </a:r>
            <a:r>
              <a:rPr lang="en-US" dirty="0" smtClean="0">
                <a:latin typeface="Gill Sans MT" charset="0"/>
              </a:rPr>
              <a:t>remainder, then error is detected.</a:t>
            </a:r>
            <a:endParaRPr lang="en-US" dirty="0">
              <a:latin typeface="Gill Sans MT" charset="0"/>
            </a:endParaRP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CRC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7391" y="1087438"/>
            <a:ext cx="4639600" cy="3605212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We get, &lt;D,R&gt; =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baseline="26000" dirty="0">
                <a:latin typeface="Gill Sans MT" charset="0"/>
              </a:rPr>
              <a:t>.</a:t>
            </a:r>
            <a:r>
              <a:rPr lang="en-US" dirty="0">
                <a:latin typeface="Gill Sans MT" charset="0"/>
              </a:rPr>
              <a:t>2</a:t>
            </a:r>
            <a:r>
              <a:rPr lang="en-US" baseline="30000" dirty="0">
                <a:latin typeface="Gill Sans MT" charset="0"/>
              </a:rPr>
              <a:t>r</a:t>
            </a:r>
            <a:r>
              <a:rPr lang="en-US" dirty="0">
                <a:latin typeface="Gill Sans MT" charset="0"/>
              </a:rPr>
              <a:t> XOR </a:t>
            </a:r>
            <a:r>
              <a:rPr lang="en-US" dirty="0" smtClean="0">
                <a:latin typeface="Gill Sans MT" charset="0"/>
              </a:rPr>
              <a:t>R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</a:rPr>
              <a:t>We need to find R such that,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</a:rPr>
              <a:t>     D</a:t>
            </a:r>
            <a:r>
              <a:rPr lang="en-US" baseline="26000" dirty="0" smtClean="0">
                <a:latin typeface="Gill Sans MT" charset="0"/>
              </a:rPr>
              <a:t>.</a:t>
            </a:r>
            <a:r>
              <a:rPr lang="en-US" dirty="0" smtClean="0">
                <a:latin typeface="Gill Sans MT" charset="0"/>
              </a:rPr>
              <a:t>2</a:t>
            </a:r>
            <a:r>
              <a:rPr lang="en-US" baseline="30000" dirty="0" smtClean="0">
                <a:latin typeface="Gill Sans MT" charset="0"/>
              </a:rPr>
              <a:t>r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 R = </a:t>
            </a:r>
            <a:r>
              <a:rPr lang="en-US" dirty="0" err="1" smtClean="0">
                <a:latin typeface="Gill Sans MT" charset="0"/>
              </a:rPr>
              <a:t>nG</a:t>
            </a:r>
            <a:endParaRPr lang="en-US" dirty="0" smtClean="0">
              <a:latin typeface="Gill Sans MT" charset="0"/>
            </a:endParaRPr>
          </a:p>
          <a:p>
            <a:pPr>
              <a:lnSpc>
                <a:spcPct val="75000"/>
              </a:lnSpc>
              <a:buNone/>
              <a:defRPr/>
            </a:pPr>
            <a:r>
              <a:rPr lang="en-US" dirty="0" smtClean="0">
                <a:latin typeface="Gill Sans MT" charset="0"/>
              </a:rPr>
              <a:t>=&gt; </a:t>
            </a:r>
            <a:r>
              <a:rPr lang="en-US" dirty="0">
                <a:latin typeface="Gill Sans MT" charset="0"/>
              </a:rPr>
              <a:t>D</a:t>
            </a:r>
            <a:r>
              <a:rPr lang="en-US" baseline="26000" dirty="0">
                <a:latin typeface="Gill Sans MT" charset="0"/>
              </a:rPr>
              <a:t>.</a:t>
            </a:r>
            <a:r>
              <a:rPr lang="en-US" dirty="0">
                <a:latin typeface="Gill Sans MT" charset="0"/>
              </a:rPr>
              <a:t>2</a:t>
            </a:r>
            <a:r>
              <a:rPr lang="en-US" baseline="30000" dirty="0">
                <a:latin typeface="Gill Sans MT" charset="0"/>
              </a:rPr>
              <a:t>r</a:t>
            </a:r>
            <a:r>
              <a:rPr lang="en-US" dirty="0">
                <a:latin typeface="Gill Sans MT" charset="0"/>
              </a:rPr>
              <a:t> = </a:t>
            </a:r>
            <a:r>
              <a:rPr lang="en-US" dirty="0" err="1">
                <a:latin typeface="Gill Sans MT" charset="0"/>
              </a:rPr>
              <a:t>nG</a:t>
            </a:r>
            <a:r>
              <a:rPr lang="en-US" dirty="0">
                <a:latin typeface="Gill Sans MT" charset="0"/>
              </a:rPr>
              <a:t> XOR </a:t>
            </a:r>
            <a:r>
              <a:rPr lang="en-US" dirty="0" smtClean="0">
                <a:latin typeface="Gill Sans MT" charset="0"/>
              </a:rPr>
              <a:t>R (</a:t>
            </a:r>
            <a:r>
              <a:rPr lang="en-US" dirty="0">
                <a:latin typeface="Gill Sans MT" charset="0"/>
              </a:rPr>
              <a:t>XOR both side by R</a:t>
            </a:r>
            <a:r>
              <a:rPr lang="en-US" dirty="0" smtClean="0">
                <a:latin typeface="Gill Sans MT" charset="0"/>
              </a:rPr>
              <a:t>)</a:t>
            </a:r>
            <a:endParaRPr lang="en-US" sz="3200" dirty="0">
              <a:latin typeface="Gill Sans MT" charset="0"/>
            </a:endParaRP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This gives us: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+mn-cs"/>
              </a:rPr>
              <a:t>R</a:t>
            </a:r>
            <a:r>
              <a:rPr lang="en-US" dirty="0" smtClean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+mn-cs"/>
              </a:rPr>
              <a:t>D</a:t>
            </a:r>
            <a:r>
              <a:rPr lang="en-US" sz="2400" baseline="26000" dirty="0" smtClean="0">
                <a:latin typeface="Arial" charset="0"/>
                <a:cs typeface="+mn-cs"/>
              </a:rPr>
              <a:t>.</a:t>
            </a:r>
            <a:r>
              <a:rPr lang="en-US" sz="2400" dirty="0" smtClean="0">
                <a:latin typeface="Arial" charset="0"/>
                <a:cs typeface="+mn-cs"/>
              </a:rPr>
              <a:t>2</a:t>
            </a:r>
            <a:r>
              <a:rPr lang="en-US" sz="2400" baseline="30000" dirty="0" smtClean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06" y="1009846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9947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</a:t>
            </a:r>
            <a:r>
              <a:rPr lang="en-US" sz="4000" dirty="0" smtClean="0">
                <a:latin typeface="Gill Sans MT" charset="0"/>
                <a:cs typeface="+mj-cs"/>
              </a:rPr>
              <a:t>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en-US" dirty="0" smtClean="0">
                <a:latin typeface="Gill Sans MT" charset="0"/>
                <a:cs typeface="+mn-cs"/>
              </a:rPr>
              <a:t>links: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latin typeface="Gill Sans MT" charset="0"/>
                <a:cs typeface="+mn-cs"/>
              </a:rPr>
              <a:t>point-to-point link</a:t>
            </a:r>
            <a:endParaRPr lang="en-US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 smtClean="0">
                <a:latin typeface="Gill Sans MT" charset="0"/>
              </a:rPr>
              <a:t>A single sender at one end of the link and a single receiver at the other end of the link</a:t>
            </a:r>
            <a:endParaRPr lang="en-US" sz="2000" dirty="0">
              <a:latin typeface="Gill Sans MT" charset="0"/>
            </a:endParaRP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broadcast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link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 smtClean="0">
                <a:latin typeface="Gill Sans MT" charset="0"/>
              </a:rPr>
              <a:t>Many senders and many receivers share a single link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18953</TotalTime>
  <Words>2329</Words>
  <Application>Microsoft Office PowerPoint</Application>
  <PresentationFormat>On-screen Show (4:3)</PresentationFormat>
  <Paragraphs>532</Paragraphs>
  <Slides>34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Equation</vt:lpstr>
      <vt:lpstr>PowerPoint Presentation</vt:lpstr>
      <vt:lpstr>Link layer</vt:lpstr>
      <vt:lpstr>Link layer services</vt:lpstr>
      <vt:lpstr>Error detection and correction</vt:lpstr>
      <vt:lpstr>Parity checking</vt:lpstr>
      <vt:lpstr>Checksum</vt:lpstr>
      <vt:lpstr>Cyclic redundancy check</vt:lpstr>
      <vt:lpstr>CRC example</vt:lpstr>
      <vt:lpstr>Multiple access protocols</vt:lpstr>
      <vt:lpstr>Multiple access protocols</vt:lpstr>
      <vt:lpstr>Multiple access protocols</vt:lpstr>
      <vt:lpstr>Time Division Multiple Access (TDMA)</vt:lpstr>
      <vt:lpstr>Frequency Division Multiple Access (FDMA)</vt:lpstr>
      <vt:lpstr>Slotted ALOHA</vt:lpstr>
      <vt:lpstr>Slotted ALOHA: efficiency</vt:lpstr>
      <vt:lpstr>ALOHA</vt:lpstr>
      <vt:lpstr>CSMA (Carrier Sense Multiple Access)</vt:lpstr>
      <vt:lpstr>CSMA/CD (CSMA with Collision Detection)</vt:lpstr>
      <vt:lpstr>CSMA/CD efficiency</vt:lpstr>
      <vt:lpstr>Polling protocol</vt:lpstr>
      <vt:lpstr>Token-passing protocol</vt:lpstr>
      <vt:lpstr>LAN: Addressing</vt:lpstr>
      <vt:lpstr>LAN: Addressing</vt:lpstr>
      <vt:lpstr>LAN: ARP</vt:lpstr>
      <vt:lpstr>LAN: ARP</vt:lpstr>
      <vt:lpstr>Sending a datagram to another subnet</vt:lpstr>
      <vt:lpstr>Sending a datagram to another subnet</vt:lpstr>
      <vt:lpstr>Sending a datagram to another subnet</vt:lpstr>
      <vt:lpstr>Sending a datagram to another subnet</vt:lpstr>
      <vt:lpstr>Sending a datagram to another subnet</vt:lpstr>
      <vt:lpstr>Sending a datagram to another subnet</vt:lpstr>
      <vt:lpstr>Ethernet: A LAN technology</vt:lpstr>
      <vt:lpstr>Ethernet frame structure</vt:lpstr>
      <vt:lpstr>Ethernet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sultan</cp:lastModifiedBy>
  <cp:revision>869</cp:revision>
  <dcterms:created xsi:type="dcterms:W3CDTF">1999-10-08T19:08:27Z</dcterms:created>
  <dcterms:modified xsi:type="dcterms:W3CDTF">2018-06-20T21:36:12Z</dcterms:modified>
</cp:coreProperties>
</file>