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21" r:id="rId2"/>
    <p:sldId id="379" r:id="rId3"/>
    <p:sldId id="380" r:id="rId4"/>
    <p:sldId id="381" r:id="rId5"/>
    <p:sldId id="382" r:id="rId6"/>
    <p:sldId id="291" r:id="rId7"/>
    <p:sldId id="327" r:id="rId8"/>
    <p:sldId id="413" r:id="rId9"/>
    <p:sldId id="329" r:id="rId10"/>
    <p:sldId id="263" r:id="rId11"/>
    <p:sldId id="264" r:id="rId12"/>
    <p:sldId id="331" r:id="rId13"/>
    <p:sldId id="265" r:id="rId14"/>
    <p:sldId id="266" r:id="rId15"/>
    <p:sldId id="330" r:id="rId16"/>
    <p:sldId id="293" r:id="rId17"/>
    <p:sldId id="267" r:id="rId18"/>
    <p:sldId id="332" r:id="rId19"/>
    <p:sldId id="268" r:id="rId20"/>
    <p:sldId id="270" r:id="rId21"/>
    <p:sldId id="273" r:id="rId22"/>
    <p:sldId id="335" r:id="rId23"/>
    <p:sldId id="374" r:id="rId24"/>
    <p:sldId id="375" r:id="rId25"/>
    <p:sldId id="274" r:id="rId26"/>
    <p:sldId id="281" r:id="rId27"/>
    <p:sldId id="282" r:id="rId28"/>
    <p:sldId id="283" r:id="rId29"/>
    <p:sldId id="338" r:id="rId30"/>
    <p:sldId id="285" r:id="rId31"/>
    <p:sldId id="286" r:id="rId32"/>
    <p:sldId id="289" r:id="rId33"/>
    <p:sldId id="290" r:id="rId34"/>
    <p:sldId id="339" r:id="rId35"/>
    <p:sldId id="296" r:id="rId36"/>
    <p:sldId id="297" r:id="rId37"/>
    <p:sldId id="543" r:id="rId38"/>
    <p:sldId id="389" r:id="rId39"/>
    <p:sldId id="298" r:id="rId40"/>
    <p:sldId id="405" r:id="rId41"/>
    <p:sldId id="390" r:id="rId42"/>
    <p:sldId id="416" r:id="rId43"/>
    <p:sldId id="418" r:id="rId44"/>
    <p:sldId id="460" r:id="rId45"/>
    <p:sldId id="417" r:id="rId46"/>
    <p:sldId id="420" r:id="rId47"/>
    <p:sldId id="421" r:id="rId48"/>
    <p:sldId id="422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93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fld id="{3481DC46-A468-42DE-819D-11D725982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676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fld id="{A4ACE4B1-579F-4FEB-B24D-ACCA1165B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632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F76553-A21E-42FC-8F0A-8E236BB52B5A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6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EBB6F5-CD10-4937-B856-02377B0A1FBD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4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93EE3E-572E-43BD-9ECC-2D4D39C022F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97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4F3D24-476B-48E5-9CF2-8F3DDA6DE6F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9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82CBB7-F692-435B-A6E6-E495F694840A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94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A3672A-639E-40DC-BD07-E6727253398C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71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907C8F-7DF9-4278-A210-1020A0D5033D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0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BD3D98-554A-4C21-A4B3-D151632D169D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07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A5E2B8-F9C8-4C0C-8556-E1E58B47ADD7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05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1444CC-80E1-45DB-8A12-3F342DD3FE90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18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F849B7-72C1-40B9-A0E4-C341A3E487D4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4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0D955A-37E5-4639-9CCA-E93968AD6850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18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098986-F089-4638-BC5C-AE6A750F66B0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92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81BFF0-3E72-4057-AE39-EAE4C280FF1A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25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D63044-9226-4188-B6D5-A7569B2FA3C1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28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F3990-06DA-400A-99CC-88264A25A02F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74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188BC-4C6F-4069-989A-26870A6FF658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87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A5D5C8-28E2-4DB6-AF1A-0A1E1FB5D8E0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29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56E2F8-2F5A-430A-B5F4-4C39D6111785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26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6E4C23-5484-4858-B3BE-FD39E8DEC1ED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8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A18077-F7E2-4B44-8478-EEDC2216CF60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77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609456-F264-4E3B-A20C-CEC4B08B4A75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2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2E43C3-F4C7-45DE-8584-20A41D5244AF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97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2D239B-4075-4287-9FDA-D860C2BC7A30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9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A145CE-DE11-4292-8551-4E7DDACBDC72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05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F825C4-4331-4542-B49F-7E238A34DFAF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2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5A3EB2-7C31-4E98-92BA-F28DAB483C0A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43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035743-5457-4681-A7F3-B5515595E416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51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8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28BF76-9609-4EC9-8019-B4909AA0B89D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392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B7470A8-F835-4646-A14E-03FD1F9C97F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639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0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45D518-246E-4C36-80A7-5E56B25A8C38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11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63D3E4-E105-45C6-A921-1A70343DFE78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51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4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22CB4B-4D88-492A-8392-2CC2EA30F88E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1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70AA87-444F-490C-ABEB-180AA66F5322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191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B67C800-C266-4671-B51C-14243454174A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737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8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1FB929-129B-434F-92AC-B8187CA89A30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994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0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369C2A-D96F-4B75-A1D6-EACC907CD305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522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2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A00404-16CB-4EDE-A5EF-182E1BC679EB}" type="slidenum">
              <a:rPr lang="en-US" altLang="en-US" sz="1300">
                <a:latin typeface="Times New Roman" panose="02020603050405020304" pitchFamily="18" charset="0"/>
              </a:rPr>
              <a:pPr/>
              <a:t>44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961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460E37-16C9-4190-9E6E-E33A217AAFCF}" type="slidenum">
              <a:rPr lang="en-US" altLang="en-US" sz="1300">
                <a:latin typeface="Times New Roman" panose="02020603050405020304" pitchFamily="18" charset="0"/>
              </a:rPr>
              <a:pPr/>
              <a:t>45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060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78A058-549D-434F-9A61-64102EFEB4AB}" type="slidenum">
              <a:rPr lang="en-US" altLang="en-US" sz="1300">
                <a:latin typeface="Times New Roman" panose="02020603050405020304" pitchFamily="18" charset="0"/>
              </a:rPr>
              <a:pPr/>
              <a:t>46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059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8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61D1A0-5987-4DC6-B8F0-C3619864E027}" type="slidenum">
              <a:rPr lang="en-US" altLang="en-US" sz="1300">
                <a:latin typeface="Times New Roman" panose="02020603050405020304" pitchFamily="18" charset="0"/>
              </a:rPr>
              <a:pPr/>
              <a:t>47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015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0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5F1D35-5D76-45AC-8239-14FF13D1829E}" type="slidenum">
              <a:rPr lang="en-US" altLang="en-US" sz="1300">
                <a:latin typeface="Times New Roman" panose="02020603050405020304" pitchFamily="18" charset="0"/>
              </a:rPr>
              <a:pPr/>
              <a:t>48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9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3D62F-06E2-4E5C-B3F2-2F36AFFD78B0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2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3A25B9-CF1D-464E-BB94-4275AE49CA15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7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90AC05-5117-4499-AEFF-A47FCF5872E6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8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2393B9-77E3-428A-A2F4-70870910A5B8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7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E414B6-6682-452C-862A-47F6D53CE09E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7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F33A85-4F2A-4097-AE9A-66A26A3791E6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B2E64E99-1FC7-4190-AA31-96B2ACA8E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72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52224-1169-4A37-A0A8-B57E434B0ECA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C9F18074-1501-4A43-BB3E-EB3A6E5FE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37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8B4A7-81CD-415D-9FE4-BD2740F27F99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0D05FF66-B340-4E89-9A19-B950F6B14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24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6347C-8B51-4DAC-9BE7-FA5EE6BD4435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7D654012-309B-4F33-A643-C4A6D65A4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CC69C-6D15-460A-9610-10084CBFCB1B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F6B92B02-8637-4021-A208-B60EFC2120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88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741C4-2352-4F07-9960-B3F10B2C6E57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2BF8AFD9-3769-4709-9048-469476327D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0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028DE-6ABB-4C8D-9121-E8B58C3D4703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A8DAC8F-0237-4900-B9BD-E4E12C613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51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37A81-6D1B-4ED6-85B6-E270EA60590D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5AA1A343-0DF3-42D5-9B32-B3EBB5337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50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B7853-4791-49C7-85B8-8FEC44169AB1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203CB65A-66EC-44A1-9F69-630ADEF911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04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828BA6-D476-4F24-9D96-FCDE37088E3B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864D0356-182C-4D32-B52E-9801A7BFE6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29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0C5A3-9432-4A2F-9D72-558B1106B7BA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9B37E780-779D-45AB-9C88-721BB60D7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8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2553D-9EED-449F-9BE1-109D1EBDEED4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5813796-1D0B-4B1F-BBFD-72F5E43F45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2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A0C07-26E5-4764-B907-1733F8ED32ED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06A6E7A8-6EBD-4E51-8038-CDCCC1C90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9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C18A4-AF9A-4B53-B4DA-2A7688F198D1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80F5644B-0BE1-4E31-BAC8-DD36C8AFD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91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880891-743B-446F-B683-057173672964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D119DB9E-0E11-4E9B-856F-AA747E300D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81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1E101523-7967-41E1-B93B-373B0136C9C4}" type="datetime1">
              <a:rPr lang="en-US" altLang="en-US"/>
              <a:pPr/>
              <a:t>5/17/2018</a:t>
            </a:fld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</a:defRPr>
            </a:lvl1pPr>
          </a:lstStyle>
          <a:p>
            <a:r>
              <a:rPr lang="en-US" altLang="en-US"/>
              <a:t>2-</a:t>
            </a:r>
            <a:fld id="{3C4F1451-AF70-47D2-BA1D-3F0F2E39B7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Gill Sans MT" pitchFamily="34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gaia.cs.umass.ed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3063"/>
              </a:lnSpc>
            </a:pPr>
            <a:r>
              <a:rPr lang="en-US" altLang="en-US" sz="2800" i="1">
                <a:solidFill>
                  <a:srgbClr val="008000"/>
                </a:solidFill>
                <a:cs typeface="Arial" panose="020B0604020202020204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</a:br>
            <a:endParaRPr lang="en-US" altLang="en-US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32770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A note on the use of these Powerpoint slides:</a:t>
            </a:r>
          </a:p>
          <a:p>
            <a:r>
              <a:rPr lang="en-US" altLang="en-US" sz="1200"/>
              <a:t>We</a:t>
            </a:r>
            <a:r>
              <a:rPr lang="ja-JP" altLang="en-US" sz="1200"/>
              <a:t>’</a:t>
            </a:r>
            <a:r>
              <a:rPr lang="en-US" altLang="ja-JP" sz="120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/>
              <a:t>lot</a:t>
            </a:r>
            <a:r>
              <a:rPr lang="en-US" altLang="ja-JP" sz="120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>
              <a:latin typeface="Gill Sans MT" panose="020B0502020104020203" pitchFamily="34" charset="0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20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/>
              <a:t>d like people to use our book!)</a:t>
            </a: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200"/>
              <a:t>If you post any slides on a www site, that you note that they are adapted from (or perhaps identical to) our slides, and note our copyright of this material.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200"/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r>
              <a:rPr lang="en-US" altLang="en-US" sz="1200"/>
              <a:t>     All material copyright 1996-2016</a:t>
            </a:r>
          </a:p>
          <a:p>
            <a:r>
              <a:rPr lang="en-US" altLang="en-US" sz="1200"/>
              <a:t>     J.F Kurose and K.W. Ross, All Rights Reserved</a:t>
            </a:r>
          </a:p>
        </p:txBody>
      </p:sp>
      <p:pic>
        <p:nvPicPr>
          <p:cNvPr id="327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7</a:t>
            </a:r>
            <a:r>
              <a:rPr lang="en-US" altLang="en-US" sz="1800" baseline="30000">
                <a:solidFill>
                  <a:srgbClr val="008000"/>
                </a:solidFill>
                <a:cs typeface="Arial" panose="020B0604020202020204" pitchFamily="34" charset="0"/>
              </a:rPr>
              <a:t>th</a:t>
            </a:r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 edition </a:t>
            </a:r>
            <a:b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Jim Kurose, Keith Ross</a:t>
            </a:r>
            <a:b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  <a:t>Pearson/Addison Wesley</a:t>
            </a:r>
            <a:b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  <a:t>April 2016</a:t>
            </a:r>
          </a:p>
        </p:txBody>
      </p:sp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2</a:t>
            </a:r>
            <a:r>
              <a:rPr lang="en-US" altLang="en-US" sz="48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/>
            </a:r>
            <a:br>
              <a:rPr lang="en-US" altLang="en-US" sz="48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Application Layer</a:t>
            </a:r>
          </a:p>
        </p:txBody>
      </p:sp>
      <p:pic>
        <p:nvPicPr>
          <p:cNvPr id="32776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Application Layer</a:t>
            </a:r>
          </a:p>
        </p:txBody>
      </p:sp>
      <p:sp>
        <p:nvSpPr>
          <p:cNvPr id="32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2-</a:t>
            </a:r>
            <a:fld id="{0E880F31-E48C-4A2E-81FD-1385BF3C4ED7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pPr/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6963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01FFDCF7-9369-4694-AAA4-FD38E3184B66}" type="slidenum">
              <a:rPr lang="en-US" altLang="en-US" sz="1200">
                <a:latin typeface="Tahoma" panose="020B0604030504040204" pitchFamily="34" charset="0"/>
              </a:rPr>
              <a:pPr/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altLang="en-US" sz="4000" smtClean="0"/>
              <a:t>HTTP overview</a:t>
            </a:r>
            <a:endParaRPr lang="en-US" altLang="en-US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altLang="en-US" sz="2400" dirty="0" smtClean="0"/>
              <a:t>Web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altLang="en-US" sz="2400" dirty="0" smtClean="0"/>
              <a:t>client/server model</a:t>
            </a:r>
          </a:p>
          <a:p>
            <a:pPr marL="685800" lvl="1" indent="-228600">
              <a:lnSpc>
                <a:spcPct val="75000"/>
              </a:lnSpc>
            </a:pPr>
            <a:r>
              <a:rPr lang="en-US" altLang="en-US" i="1" dirty="0" smtClean="0">
                <a:solidFill>
                  <a:srgbClr val="CC0000"/>
                </a:solidFill>
              </a:rPr>
              <a:t>client</a:t>
            </a:r>
            <a:r>
              <a:rPr lang="en-US" altLang="en-US" i="1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browser that requests, receives, (using HTTP protocol) and </a:t>
            </a:r>
            <a:r>
              <a:rPr lang="en-US" altLang="ja-JP" dirty="0" smtClean="0"/>
              <a:t>displays Web objects </a:t>
            </a:r>
          </a:p>
          <a:p>
            <a:pPr marL="685800" lvl="1" indent="-228600">
              <a:lnSpc>
                <a:spcPct val="75000"/>
              </a:lnSpc>
            </a:pPr>
            <a:r>
              <a:rPr lang="en-US" altLang="en-US" i="1" dirty="0" smtClean="0">
                <a:solidFill>
                  <a:srgbClr val="CC0000"/>
                </a:solidFill>
              </a:rPr>
              <a:t>server:</a:t>
            </a:r>
            <a:r>
              <a:rPr lang="en-US" altLang="en-US" dirty="0" smtClean="0"/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69637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Firefox browser</a:t>
            </a:r>
            <a:endParaRPr lang="en-US" altLang="en-US" sz="2400"/>
          </a:p>
        </p:txBody>
      </p:sp>
      <p:sp>
        <p:nvSpPr>
          <p:cNvPr id="69638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server</a:t>
            </a:r>
            <a:endParaRPr lang="en-US" altLang="en-US" sz="2400"/>
          </a:p>
        </p:txBody>
      </p:sp>
      <p:sp>
        <p:nvSpPr>
          <p:cNvPr id="69639" name="Text Box 23"/>
          <p:cNvSpPr txBox="1">
            <a:spLocks noChangeArrowheads="1"/>
          </p:cNvSpPr>
          <p:nvPr/>
        </p:nvSpPr>
        <p:spPr bwMode="auto">
          <a:xfrm>
            <a:off x="4800600" y="5218113"/>
            <a:ext cx="1563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Safari browser</a:t>
            </a:r>
            <a:endParaRPr lang="en-US" altLang="en-US" sz="240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69688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9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request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69686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response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69642" name="Picture 3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19163"/>
            <a:ext cx="33401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69684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5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request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69682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3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response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69645" name="Picture 43" descr="iphone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46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6968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8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647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69648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50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9653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678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679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9654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9655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676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677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9656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57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9658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9674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675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9659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660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672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673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9661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62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3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4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65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6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67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68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69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9670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671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7168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E66C3739-7982-40CD-B593-5A7468FF9823}" type="slidenum">
              <a:rPr lang="en-US" altLang="en-US" sz="1200">
                <a:latin typeface="Tahoma" panose="020B0604030504040204" pitchFamily="34" charset="0"/>
              </a:rPr>
              <a:pPr/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684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altLang="en-US" dirty="0" smtClean="0"/>
              <a:t>HTTP overview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11300"/>
            <a:ext cx="8109293" cy="4648200"/>
          </a:xfrm>
        </p:spPr>
        <p:txBody>
          <a:bodyPr/>
          <a:lstStyle/>
          <a:p>
            <a:pPr marL="233363" indent="-233363">
              <a:buFont typeface="Wingdings" charset="2"/>
              <a:buChar char="§"/>
              <a:defRPr/>
            </a:pPr>
            <a:r>
              <a:rPr lang="en-US" sz="2400" i="1" dirty="0" smtClean="0">
                <a:latin typeface="Gill Sans MT" charset="0"/>
                <a:ea typeface="ＭＳ Ｐゴシック" charset="0"/>
              </a:rPr>
              <a:t>HTTP uses </a:t>
            </a: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TCP </a:t>
            </a:r>
            <a:r>
              <a:rPr lang="en-US" sz="2400" dirty="0" smtClean="0">
                <a:latin typeface="Gill Sans MT" charset="0"/>
                <a:ea typeface="ＭＳ Ｐゴシック" charset="0"/>
              </a:rPr>
              <a:t>as Transport Layer protocol</a:t>
            </a:r>
          </a:p>
          <a:p>
            <a:pPr marL="633413" lvl="1" indent="-233363"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ea typeface="ＭＳ Ｐゴシック" charset="0"/>
              </a:rPr>
              <a:t>C</a:t>
            </a:r>
            <a:r>
              <a:rPr lang="en-US" sz="2000" dirty="0" smtClean="0">
                <a:latin typeface="Gill Sans MT" charset="0"/>
                <a:ea typeface="ＭＳ Ｐゴシック" charset="0"/>
              </a:rPr>
              <a:t>lient </a:t>
            </a:r>
            <a:r>
              <a:rPr lang="en-US" sz="20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initiates TCP connection </a:t>
            </a:r>
            <a:endParaRPr lang="en-US" sz="2000" dirty="0" smtClean="0">
              <a:solidFill>
                <a:srgbClr val="000099"/>
              </a:solidFill>
              <a:latin typeface="Gill Sans MT" charset="0"/>
              <a:ea typeface="ＭＳ Ｐゴシック" charset="0"/>
            </a:endParaRPr>
          </a:p>
          <a:p>
            <a:pPr marL="633413" lvl="1" indent="-233363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server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accepts TCP connection </a:t>
            </a:r>
            <a:r>
              <a:rPr lang="en-US" sz="2400" dirty="0">
                <a:latin typeface="Gill Sans MT" charset="0"/>
                <a:ea typeface="ＭＳ Ｐゴシック" charset="0"/>
              </a:rPr>
              <a:t>from client</a:t>
            </a:r>
          </a:p>
          <a:p>
            <a:pPr marL="633413" lvl="1" indent="-233363"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ea typeface="ＭＳ Ｐゴシック" charset="0"/>
              </a:rPr>
              <a:t>HTTP messages </a:t>
            </a:r>
            <a:r>
              <a:rPr lang="en-US" sz="2000" dirty="0" smtClean="0">
                <a:latin typeface="Gill Sans MT" charset="0"/>
                <a:ea typeface="ＭＳ Ｐゴシック" charset="0"/>
              </a:rPr>
              <a:t>are </a:t>
            </a:r>
            <a:r>
              <a:rPr lang="en-US" sz="20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exchanged</a:t>
            </a:r>
            <a:r>
              <a:rPr lang="en-US" sz="2000" dirty="0" smtClean="0">
                <a:latin typeface="Gill Sans MT" charset="0"/>
                <a:ea typeface="ＭＳ Ｐゴシック" charset="0"/>
              </a:rPr>
              <a:t> </a:t>
            </a:r>
            <a:r>
              <a:rPr lang="en-US" sz="2000" dirty="0">
                <a:latin typeface="Gill Sans MT" charset="0"/>
                <a:ea typeface="ＭＳ Ｐゴシック" charset="0"/>
              </a:rPr>
              <a:t>between browser (HTTP client) and Web server (HTTP </a:t>
            </a:r>
            <a:r>
              <a:rPr lang="en-US" sz="2000" dirty="0" smtClean="0">
                <a:latin typeface="Gill Sans MT" charset="0"/>
                <a:ea typeface="ＭＳ Ｐゴシック" charset="0"/>
              </a:rPr>
              <a:t>server)</a:t>
            </a:r>
          </a:p>
          <a:p>
            <a:pPr marL="633413" lvl="1" indent="-233363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TCP </a:t>
            </a:r>
            <a:r>
              <a:rPr lang="en-US" sz="2400" dirty="0">
                <a:latin typeface="Gill Sans MT" charset="0"/>
                <a:ea typeface="ＭＳ Ｐゴシック" charset="0"/>
              </a:rPr>
              <a:t>connection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closed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altLang="en-US" i="1" dirty="0" smtClean="0"/>
              <a:t>HTTP </a:t>
            </a:r>
            <a:r>
              <a:rPr lang="en-US" altLang="en-US" i="1" dirty="0"/>
              <a:t>is </a:t>
            </a:r>
            <a:r>
              <a:rPr lang="en-US" altLang="en-US" i="1" dirty="0" smtClean="0"/>
              <a:t>a </a:t>
            </a:r>
            <a:r>
              <a:rPr lang="en-US" altLang="ja-JP" i="1" dirty="0" smtClean="0">
                <a:solidFill>
                  <a:srgbClr val="CC0000"/>
                </a:solidFill>
              </a:rPr>
              <a:t>stateless </a:t>
            </a:r>
            <a:r>
              <a:rPr lang="en-US" altLang="ja-JP" i="1" dirty="0" smtClean="0"/>
              <a:t>protocol</a:t>
            </a:r>
          </a:p>
          <a:p>
            <a:pPr marL="633413" lvl="1" indent="-233363">
              <a:buFont typeface="Wingdings" charset="2"/>
              <a:buChar char="§"/>
              <a:defRPr/>
            </a:pPr>
            <a:r>
              <a:rPr lang="en-US" altLang="en-US" dirty="0" smtClean="0"/>
              <a:t>server </a:t>
            </a:r>
            <a:r>
              <a:rPr lang="en-US" altLang="en-US" dirty="0"/>
              <a:t>maintains </a:t>
            </a:r>
            <a:r>
              <a:rPr lang="en-US" altLang="en-US" dirty="0">
                <a:solidFill>
                  <a:srgbClr val="000099"/>
                </a:solidFill>
              </a:rPr>
              <a:t>no information about past client requests</a:t>
            </a:r>
          </a:p>
          <a:p>
            <a:pPr marL="233363" indent="-233363">
              <a:buFont typeface="Wingdings" charset="2"/>
              <a:buChar char="§"/>
              <a:defRPr/>
            </a:pPr>
            <a:endParaRPr lang="en-US" sz="2800" dirty="0" smtClean="0">
              <a:latin typeface="Gill Sans MT" charset="0"/>
              <a:ea typeface="ＭＳ Ｐゴシック" charset="0"/>
            </a:endParaRPr>
          </a:p>
          <a:p>
            <a:pPr marL="233363" indent="-233363">
              <a:buFont typeface="Wingdings" charset="2"/>
              <a:buChar char="§"/>
              <a:defRPr/>
            </a:pPr>
            <a:endParaRPr lang="en-US" dirty="0">
              <a:latin typeface="Gill Sans MT" charset="0"/>
              <a:ea typeface="ＭＳ Ｐゴシック" charset="0"/>
            </a:endParaRPr>
          </a:p>
        </p:txBody>
      </p:sp>
      <p:pic>
        <p:nvPicPr>
          <p:cNvPr id="71690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207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737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3418F19C-720E-4FF9-BB65-C96F9C0D88DF}" type="slidenum">
              <a:rPr lang="en-US" altLang="en-US" sz="1200">
                <a:latin typeface="Tahoma" panose="020B0604030504040204" pitchFamily="34" charset="0"/>
              </a:rPr>
              <a:pPr/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HTTP connections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914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non-persistent HTTP</a:t>
            </a:r>
          </a:p>
          <a:p>
            <a:r>
              <a:rPr lang="en-US" altLang="en-US" dirty="0" smtClean="0">
                <a:solidFill>
                  <a:srgbClr val="000099"/>
                </a:solidFill>
              </a:rPr>
              <a:t>at most one object is </a:t>
            </a:r>
            <a:r>
              <a:rPr lang="en-US" altLang="en-US" dirty="0" smtClean="0"/>
              <a:t>sent over TCP connection. </a:t>
            </a:r>
            <a:r>
              <a:rPr lang="en-US" altLang="en-US" sz="2800" dirty="0" smtClean="0"/>
              <a:t>connection is then closed</a:t>
            </a:r>
          </a:p>
          <a:p>
            <a:r>
              <a:rPr lang="en-US" altLang="en-US" dirty="0" smtClean="0"/>
              <a:t>downloading multiple objects required </a:t>
            </a:r>
            <a:r>
              <a:rPr lang="en-US" altLang="en-US" dirty="0" smtClean="0">
                <a:solidFill>
                  <a:srgbClr val="000099"/>
                </a:solidFill>
              </a:rPr>
              <a:t>multiple connections</a:t>
            </a:r>
          </a:p>
          <a:p>
            <a:pPr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persistent HTTP</a:t>
            </a:r>
          </a:p>
          <a:p>
            <a:r>
              <a:rPr lang="en-US" altLang="en-US" dirty="0">
                <a:solidFill>
                  <a:srgbClr val="000099"/>
                </a:solidFill>
              </a:rPr>
              <a:t>multiple objects</a:t>
            </a:r>
            <a:r>
              <a:rPr lang="en-US" altLang="en-US" dirty="0"/>
              <a:t> can be sent over single TCP connection between </a:t>
            </a:r>
            <a:r>
              <a:rPr lang="en-US" altLang="en-US" dirty="0" smtClean="0"/>
              <a:t>client and </a:t>
            </a:r>
            <a:r>
              <a:rPr lang="en-US" altLang="en-US" dirty="0"/>
              <a:t>server</a:t>
            </a:r>
          </a:p>
          <a:p>
            <a:pPr>
              <a:buNone/>
            </a:pPr>
            <a:endParaRPr lang="en-US" altLang="en-US" sz="2400" dirty="0"/>
          </a:p>
          <a:p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pic>
        <p:nvPicPr>
          <p:cNvPr id="73734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7577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6FB6A55C-E254-405E-B8BB-70420DDF4290}" type="slidenum">
              <a:rPr lang="en-US" altLang="en-US" sz="1200">
                <a:latin typeface="Tahoma" panose="020B0604030504040204" pitchFamily="34" charset="0"/>
              </a:rPr>
              <a:pPr/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75779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57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90500"/>
            <a:ext cx="7772400" cy="866775"/>
          </a:xfrm>
        </p:spPr>
        <p:txBody>
          <a:bodyPr/>
          <a:lstStyle/>
          <a:p>
            <a:r>
              <a:rPr lang="en-US" altLang="en-US" sz="4000" smtClean="0"/>
              <a:t>Non-persistent HTTP</a:t>
            </a:r>
            <a:endParaRPr lang="en-US" altLang="en-US" smtClean="0"/>
          </a:p>
        </p:txBody>
      </p:sp>
      <p:sp>
        <p:nvSpPr>
          <p:cNvPr id="757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114425"/>
            <a:ext cx="7942262" cy="466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106613"/>
            <a:ext cx="3943350" cy="190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CC0000"/>
                </a:solidFill>
              </a:rPr>
              <a:t>1a</a:t>
            </a:r>
            <a:r>
              <a:rPr lang="en-US" altLang="en-US" sz="2000" dirty="0" smtClean="0">
                <a:solidFill>
                  <a:srgbClr val="FF0000"/>
                </a:solidFill>
              </a:rPr>
              <a:t>.</a:t>
            </a:r>
            <a:r>
              <a:rPr lang="en-US" altLang="en-US" sz="2000" dirty="0" smtClean="0"/>
              <a:t> HTTP client </a:t>
            </a:r>
            <a:r>
              <a:rPr lang="en-US" altLang="en-US" sz="2000" dirty="0" smtClean="0">
                <a:solidFill>
                  <a:srgbClr val="C00000"/>
                </a:solidFill>
              </a:rPr>
              <a:t>initiates</a:t>
            </a:r>
            <a:r>
              <a:rPr lang="en-US" altLang="en-US" sz="2000" dirty="0" smtClean="0"/>
              <a:t> TCP connection to HTTP server (process) at www.someSchool.edu on port 80</a:t>
            </a:r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Gill Sans MT" panose="020B0502020104020203" pitchFamily="34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.</a:t>
            </a:r>
            <a:r>
              <a:rPr lang="en-US" altLang="en-US" dirty="0">
                <a:latin typeface="Gill Sans MT" panose="020B0502020104020203" pitchFamily="34" charset="0"/>
              </a:rPr>
              <a:t> HTTP client 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sends HTTP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request message</a:t>
            </a:r>
            <a:r>
              <a:rPr lang="en-US" altLang="en-US" dirty="0">
                <a:latin typeface="Gill Sans MT" panose="020B0502020104020203" pitchFamily="34" charset="0"/>
              </a:rPr>
              <a:t> (containing URL) into TCP connection socket. Message indicates that client wants object </a:t>
            </a:r>
            <a:r>
              <a:rPr lang="en-US" altLang="en-US" dirty="0" err="1">
                <a:latin typeface="Gill Sans MT" panose="020B0502020104020203" pitchFamily="34" charset="0"/>
              </a:rPr>
              <a:t>someDepartment</a:t>
            </a:r>
            <a:r>
              <a:rPr lang="en-US" altLang="en-US" dirty="0">
                <a:latin typeface="Gill Sans MT" panose="020B0502020104020203" pitchFamily="34" charset="0"/>
              </a:rPr>
              <a:t>/</a:t>
            </a:r>
            <a:r>
              <a:rPr lang="en-US" altLang="en-US" dirty="0" err="1">
                <a:latin typeface="Gill Sans MT" panose="020B0502020104020203" pitchFamily="34" charset="0"/>
              </a:rPr>
              <a:t>home.index</a:t>
            </a:r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Gill Sans MT" panose="020B0502020104020203" pitchFamily="34" charset="0"/>
              </a:rPr>
              <a:t>1b</a:t>
            </a:r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.</a:t>
            </a:r>
            <a:r>
              <a:rPr lang="en-US" altLang="en-US" dirty="0">
                <a:latin typeface="Gill Sans MT" panose="020B0502020104020203" pitchFamily="34" charset="0"/>
              </a:rPr>
              <a:t> HTTP server at host www.someSchool.edu waiting for TCP connection at port 80.  </a:t>
            </a:r>
            <a:r>
              <a:rPr lang="en-US" altLang="ja-JP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accepts</a:t>
            </a:r>
            <a:r>
              <a:rPr lang="en-US" altLang="ja-JP" dirty="0" smtClean="0">
                <a:latin typeface="Gill Sans MT" panose="020B0502020104020203" pitchFamily="34" charset="0"/>
              </a:rPr>
              <a:t> </a:t>
            </a:r>
            <a:r>
              <a:rPr lang="en-US" altLang="ja-JP" dirty="0">
                <a:latin typeface="Gill Sans MT" panose="020B0502020104020203" pitchFamily="34" charset="0"/>
              </a:rPr>
              <a:t>connection, notifying client</a:t>
            </a:r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Gill Sans MT" panose="020B0502020104020203" pitchFamily="34" charset="0"/>
              </a:rPr>
              <a:t>3</a:t>
            </a:r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.</a:t>
            </a:r>
            <a:r>
              <a:rPr lang="en-US" altLang="en-US" dirty="0">
                <a:latin typeface="Gill Sans MT" panose="020B0502020104020203" pitchFamily="34" charset="0"/>
              </a:rPr>
              <a:t> HTTP server receives request message, forms </a:t>
            </a:r>
            <a:r>
              <a:rPr lang="en-US" altLang="en-US" i="1" dirty="0">
                <a:solidFill>
                  <a:srgbClr val="000099"/>
                </a:solidFill>
                <a:latin typeface="Gill Sans MT" panose="020B0502020104020203" pitchFamily="34" charset="0"/>
              </a:rPr>
              <a:t>response message</a:t>
            </a:r>
            <a:r>
              <a:rPr lang="en-US" altLang="en-US" dirty="0">
                <a:latin typeface="Gill Sans MT" panose="020B0502020104020203" pitchFamily="34" charset="0"/>
              </a:rPr>
              <a:t> containing requested object, and 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sends message</a:t>
            </a:r>
            <a:r>
              <a:rPr lang="en-US" altLang="en-US" dirty="0">
                <a:latin typeface="Gill Sans MT" panose="020B0502020104020203" pitchFamily="34" charset="0"/>
              </a:rPr>
              <a:t> into its socket</a:t>
            </a:r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43350" y="5200650"/>
            <a:ext cx="1008063" cy="102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247650" y="5942013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time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3954463" y="325913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Text Box 15"/>
          <p:cNvSpPr txBox="1">
            <a:spLocks noChangeArrowheads="1"/>
          </p:cNvSpPr>
          <p:nvPr/>
        </p:nvSpPr>
        <p:spPr bwMode="auto">
          <a:xfrm>
            <a:off x="6742103" y="1123950"/>
            <a:ext cx="17748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(contains </a:t>
            </a:r>
            <a:r>
              <a:rPr lang="en-US" altLang="en-US" sz="1800" dirty="0" smtClean="0"/>
              <a:t>text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and </a:t>
            </a:r>
            <a:r>
              <a:rPr lang="en-US" altLang="en-US" sz="1800" dirty="0"/>
              <a:t>10 </a:t>
            </a:r>
            <a:r>
              <a:rPr lang="en-US" altLang="en-US" sz="1800" dirty="0" smtClean="0"/>
              <a:t>images</a:t>
            </a:r>
            <a:r>
              <a:rPr lang="en-US" altLang="en-US" sz="1800" dirty="0"/>
              <a:t>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4" name="Rectangle 3"/>
          <p:cNvSpPr>
            <a:spLocks noChangeArrowheads="1"/>
          </p:cNvSpPr>
          <p:nvPr/>
        </p:nvSpPr>
        <p:spPr bwMode="auto">
          <a:xfrm>
            <a:off x="409575" y="1450975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www.someSchool.edu/someDepartment/home.index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build="p"/>
      <p:bldP spid="53257" grpId="0"/>
      <p:bldP spid="53258" grpId="0"/>
      <p:bldP spid="53259" grpId="0"/>
      <p:bldP spid="53261" grpId="0" animBg="1"/>
      <p:bldP spid="53262" grpId="0" animBg="1"/>
      <p:bldP spid="53260" grpId="0" animBg="1"/>
      <p:bldP spid="532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7782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DFEFB60-B888-4044-9E9F-2D69CA85A3D7}" type="slidenum">
              <a:rPr lang="en-US" altLang="en-US" sz="1200">
                <a:latin typeface="Tahoma" panose="020B0604030504040204" pitchFamily="34" charset="0"/>
              </a:rPr>
              <a:pPr/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7782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890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altLang="en-US" sz="4000" smtClean="0"/>
              <a:t>Non-persistent HTTP (cont.)</a:t>
            </a:r>
            <a:endParaRPr lang="en-US" altLang="en-US" smtClean="0"/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58988"/>
            <a:ext cx="3810000" cy="1533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CC0000"/>
                </a:solidFill>
              </a:rPr>
              <a:t>5</a:t>
            </a:r>
            <a:r>
              <a:rPr lang="en-US" altLang="en-US" sz="1800" dirty="0" smtClean="0">
                <a:solidFill>
                  <a:srgbClr val="CC0000"/>
                </a:solidFill>
              </a:rPr>
              <a:t>.</a:t>
            </a:r>
            <a:r>
              <a:rPr lang="en-US" altLang="en-US" sz="1800" dirty="0" smtClean="0"/>
              <a:t> HTTP client </a:t>
            </a:r>
            <a:r>
              <a:rPr lang="en-US" altLang="en-US" sz="1800" dirty="0" smtClean="0">
                <a:solidFill>
                  <a:srgbClr val="C00000"/>
                </a:solidFill>
              </a:rPr>
              <a:t>receives response message containing html file, </a:t>
            </a:r>
            <a:r>
              <a:rPr lang="en-US" altLang="en-US" sz="1800" dirty="0" smtClean="0"/>
              <a:t>displays html.  The html file finds </a:t>
            </a:r>
            <a:r>
              <a:rPr lang="en-US" altLang="en-US" sz="1800" dirty="0" smtClean="0">
                <a:solidFill>
                  <a:srgbClr val="C00000"/>
                </a:solidFill>
              </a:rPr>
              <a:t>10 image</a:t>
            </a:r>
            <a:r>
              <a:rPr lang="en-US" altLang="en-US" sz="1800" dirty="0" smtClean="0"/>
              <a:t> objects</a:t>
            </a:r>
            <a:endParaRPr lang="en-US" altLang="en-US" sz="2000" dirty="0" smtClean="0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Gill Sans MT" panose="020B0502020104020203" pitchFamily="34" charset="0"/>
              </a:rPr>
              <a:t>6.</a:t>
            </a:r>
            <a:r>
              <a:rPr lang="en-US" altLang="en-US" dirty="0">
                <a:latin typeface="Gill Sans MT" panose="020B0502020104020203" pitchFamily="34" charset="0"/>
              </a:rPr>
              <a:t> Steps 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1-5 repeated </a:t>
            </a:r>
            <a:r>
              <a:rPr lang="en-US" altLang="en-US" dirty="0">
                <a:latin typeface="Gill Sans MT" panose="020B0502020104020203" pitchFamily="34" charset="0"/>
              </a:rPr>
              <a:t>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Gill Sans MT" panose="020B0502020104020203" pitchFamily="34" charset="0"/>
              </a:rPr>
              <a:t>4.</a:t>
            </a:r>
            <a:r>
              <a:rPr lang="en-US" altLang="en-US" dirty="0">
                <a:latin typeface="Gill Sans MT" panose="020B0502020104020203" pitchFamily="34" charset="0"/>
              </a:rPr>
              <a:t> HTTP server 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closes</a:t>
            </a:r>
            <a:r>
              <a:rPr lang="en-US" altLang="en-US" dirty="0">
                <a:latin typeface="Gill Sans MT" panose="020B0502020104020203" pitchFamily="34" charset="0"/>
              </a:rPr>
              <a:t> TCP connection. </a:t>
            </a:r>
          </a:p>
        </p:txBody>
      </p:sp>
      <p:sp>
        <p:nvSpPr>
          <p:cNvPr id="77832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7834" name="Text Box 13"/>
          <p:cNvSpPr txBox="1">
            <a:spLocks noChangeArrowheads="1"/>
          </p:cNvSpPr>
          <p:nvPr/>
        </p:nvSpPr>
        <p:spPr bwMode="auto">
          <a:xfrm>
            <a:off x="236538" y="3382963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Gill Sans MT" panose="020B0502020104020203" pitchFamily="34" charset="0"/>
              </a:rPr>
              <a:t>time</a:t>
            </a: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79" grpId="0"/>
      <p:bldP spid="542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7987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F308F850-A32A-4507-901B-B3FE94881261}" type="slidenum">
              <a:rPr lang="en-US" altLang="en-US" sz="1200">
                <a:latin typeface="Tahoma" panose="020B0604030504040204" pitchFamily="34" charset="0"/>
              </a:rPr>
              <a:pPr/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79875" name="Picture 4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altLang="en-US" sz="3600" smtClean="0"/>
              <a:t>Non-persistent HTTP: response time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</a:rPr>
              <a:t>RTT (Round Trip Time):</a:t>
            </a:r>
            <a:r>
              <a:rPr lang="en-US" altLang="en-US" sz="2400" dirty="0" smtClean="0"/>
              <a:t> time for a small packet to travel from client to server and back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</a:rPr>
              <a:t>HTTP response time:</a:t>
            </a:r>
          </a:p>
          <a:p>
            <a:r>
              <a:rPr lang="en-US" altLang="en-US" sz="2400" dirty="0" smtClean="0"/>
              <a:t>one RTT to initiate TCP connection</a:t>
            </a:r>
          </a:p>
          <a:p>
            <a:r>
              <a:rPr lang="en-US" altLang="en-US" sz="2400" dirty="0" smtClean="0"/>
              <a:t>one RTT for HTTP request and first few bytes of HTTP response to return</a:t>
            </a:r>
          </a:p>
          <a:p>
            <a:r>
              <a:rPr lang="en-US" altLang="en-US" sz="2400" dirty="0" smtClean="0"/>
              <a:t>file transmission time</a:t>
            </a:r>
          </a:p>
          <a:p>
            <a:r>
              <a:rPr lang="en-US" altLang="en-US" sz="2400" dirty="0" smtClean="0"/>
              <a:t>non-persistent HTTP response time =  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   2RTT+ file transmission  time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79878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79885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79886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connection</a:t>
            </a:r>
          </a:p>
        </p:txBody>
      </p:sp>
      <p:sp>
        <p:nvSpPr>
          <p:cNvPr id="79888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2400"/>
          </a:p>
        </p:txBody>
      </p:sp>
      <p:sp>
        <p:nvSpPr>
          <p:cNvPr id="79889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RTT</a:t>
            </a:r>
          </a:p>
        </p:txBody>
      </p:sp>
      <p:sp>
        <p:nvSpPr>
          <p:cNvPr id="79890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79892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2400"/>
          </a:p>
        </p:txBody>
      </p:sp>
      <p:sp>
        <p:nvSpPr>
          <p:cNvPr id="79893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RTT</a:t>
            </a:r>
          </a:p>
        </p:txBody>
      </p:sp>
      <p:sp>
        <p:nvSpPr>
          <p:cNvPr id="79894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file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received</a:t>
            </a:r>
          </a:p>
        </p:txBody>
      </p:sp>
      <p:sp>
        <p:nvSpPr>
          <p:cNvPr id="79896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time</a:t>
            </a:r>
          </a:p>
        </p:txBody>
      </p:sp>
      <p:sp>
        <p:nvSpPr>
          <p:cNvPr id="79897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time</a:t>
            </a:r>
          </a:p>
        </p:txBody>
      </p:sp>
      <p:grpSp>
        <p:nvGrpSpPr>
          <p:cNvPr id="79898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79902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904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9907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32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9933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9908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9909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30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9931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9910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911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9912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28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9929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9913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14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26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9927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9915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916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919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0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921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922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923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924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925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9899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79900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901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8192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BBBE8A46-B539-42DC-A769-C3EF3C3CC2C7}" type="slidenum">
              <a:rPr lang="en-US" altLang="en-US" sz="1200">
                <a:latin typeface="Tahoma" panose="020B0604030504040204" pitchFamily="34" charset="0"/>
              </a:rPr>
              <a:pPr/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altLang="en-US" sz="3600" smtClean="0"/>
              <a:t>Persistent HTTP</a:t>
            </a:r>
            <a:endParaRPr lang="en-US" altLang="en-US" smtClean="0"/>
          </a:p>
        </p:txBody>
      </p:sp>
      <p:sp>
        <p:nvSpPr>
          <p:cNvPr id="98309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377072" y="1438275"/>
            <a:ext cx="8136691" cy="4648200"/>
          </a:xfrm>
        </p:spPr>
        <p:txBody>
          <a:bodyPr/>
          <a:lstStyle/>
          <a:p>
            <a:pPr marL="233363" indent="-233363">
              <a:buFont typeface="Wingdings" charset="2"/>
              <a:buChar char="§"/>
              <a:defRPr/>
            </a:pPr>
            <a:endParaRPr lang="en-US" sz="2400" dirty="0" smtClean="0">
              <a:latin typeface="Gill Sans MT" charset="0"/>
              <a:ea typeface="ＭＳ Ｐゴシック" charset="0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server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leaves connection open </a:t>
            </a:r>
            <a:r>
              <a:rPr lang="en-US" sz="2400" dirty="0">
                <a:latin typeface="Gill Sans MT" charset="0"/>
                <a:ea typeface="ＭＳ Ｐゴシック" charset="0"/>
              </a:rPr>
              <a:t>after sending response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subsequent HTTP messages  between same client/server sent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over open connection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client sends requests as soon as it encounters a referenced object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as little as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one RTT for all the referenced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objects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The connection is closed if this is not used for a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certain time</a:t>
            </a:r>
            <a:endParaRPr lang="en-US" sz="2400" dirty="0">
              <a:solidFill>
                <a:srgbClr val="C00000"/>
              </a:solidFill>
              <a:latin typeface="Gill Sans MT" charset="0"/>
              <a:ea typeface="ＭＳ Ｐゴシック" charset="0"/>
            </a:endParaRPr>
          </a:p>
        </p:txBody>
      </p:sp>
      <p:pic>
        <p:nvPicPr>
          <p:cNvPr id="81926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8397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EC7B8CE0-1928-474C-82B3-5FF13E577D4E}" type="slidenum">
              <a:rPr lang="en-US" altLang="en-US" sz="1200">
                <a:latin typeface="Tahoma" panose="020B0604030504040204" pitchFamily="34" charset="0"/>
              </a:rPr>
              <a:pPr/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83971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9080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/>
          <a:lstStyle/>
          <a:p>
            <a:r>
              <a:rPr lang="en-US" altLang="en-US" sz="4000" dirty="0" smtClean="0"/>
              <a:t>HTTP request message</a:t>
            </a:r>
            <a:endParaRPr lang="en-US" altLang="en-US" dirty="0" smtClean="0"/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4625"/>
            <a:ext cx="7772400" cy="4648200"/>
          </a:xfrm>
        </p:spPr>
        <p:txBody>
          <a:bodyPr/>
          <a:lstStyle/>
          <a:p>
            <a:pPr marL="233363" indent="-233363"/>
            <a:r>
              <a:rPr lang="en-US" altLang="en-US" sz="2400" dirty="0" smtClean="0"/>
              <a:t>two types of HTTP messages: </a:t>
            </a:r>
            <a:r>
              <a:rPr lang="en-US" altLang="en-US" sz="2400" i="1" dirty="0" smtClean="0">
                <a:solidFill>
                  <a:srgbClr val="CC0000"/>
                </a:solidFill>
              </a:rPr>
              <a:t>request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</a:rPr>
              <a:t>and </a:t>
            </a:r>
            <a:r>
              <a:rPr lang="en-US" altLang="en-US" sz="2400" i="1" dirty="0" smtClean="0">
                <a:solidFill>
                  <a:srgbClr val="CC0000"/>
                </a:solidFill>
              </a:rPr>
              <a:t>response</a:t>
            </a:r>
          </a:p>
          <a:p>
            <a:pPr marL="233363" indent="-233363"/>
            <a:r>
              <a:rPr lang="en-US" altLang="en-US" sz="2400" dirty="0" smtClean="0">
                <a:solidFill>
                  <a:srgbClr val="CC0000"/>
                </a:solidFill>
              </a:rPr>
              <a:t>HTTP request message: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222250" y="2596818"/>
            <a:ext cx="21948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HEAD, PUT 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DELETE method)</a:t>
            </a:r>
            <a:endParaRPr lang="en-US" altLang="en-US" sz="2400" dirty="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sp>
        <p:nvSpPr>
          <p:cNvPr id="83975" name="Line 6"/>
          <p:cNvSpPr>
            <a:spLocks noChangeShapeType="1"/>
          </p:cNvSpPr>
          <p:nvPr/>
        </p:nvSpPr>
        <p:spPr bwMode="auto">
          <a:xfrm>
            <a:off x="1925638" y="3201988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Freeform 7"/>
          <p:cNvSpPr>
            <a:spLocks/>
          </p:cNvSpPr>
          <p:nvPr/>
        </p:nvSpPr>
        <p:spPr bwMode="auto">
          <a:xfrm>
            <a:off x="2728232" y="3770722"/>
            <a:ext cx="199608" cy="1007183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Text Box 8"/>
          <p:cNvSpPr txBox="1">
            <a:spLocks noChangeArrowheads="1"/>
          </p:cNvSpPr>
          <p:nvPr/>
        </p:nvSpPr>
        <p:spPr bwMode="auto">
          <a:xfrm>
            <a:off x="1739900" y="4056063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9"/>
                </a:solidFill>
              </a:rPr>
              <a:t> lines</a:t>
            </a:r>
            <a:endParaRPr lang="en-US" altLang="en-US" sz="2400">
              <a:solidFill>
                <a:srgbClr val="000099"/>
              </a:solidFill>
            </a:endParaRPr>
          </a:p>
        </p:txBody>
      </p:sp>
      <p:sp>
        <p:nvSpPr>
          <p:cNvPr id="83980" name="Text Box 16"/>
          <p:cNvSpPr txBox="1">
            <a:spLocks noChangeArrowheads="1"/>
          </p:cNvSpPr>
          <p:nvPr/>
        </p:nvSpPr>
        <p:spPr bwMode="auto">
          <a:xfrm>
            <a:off x="2809875" y="3236913"/>
            <a:ext cx="3768980" cy="233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GET /index.html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HTTP/1.1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Host</a:t>
            </a:r>
            <a:r>
              <a:rPr lang="en-US" altLang="en-US" sz="1800" b="1" dirty="0">
                <a:latin typeface="Courier New" panose="02070309020205020404" pitchFamily="49" charset="0"/>
              </a:rPr>
              <a:t>: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www-net.cs.umass.edu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User-Agent: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Firefox/3.6.10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Accept-Language</a:t>
            </a:r>
            <a:r>
              <a:rPr lang="en-US" altLang="en-US" sz="1800" b="1" dirty="0">
                <a:latin typeface="Courier New" panose="02070309020205020404" pitchFamily="49" charset="0"/>
              </a:rPr>
              <a:t>: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fr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Connection</a:t>
            </a:r>
            <a:r>
              <a:rPr lang="en-US" altLang="en-US" sz="1800" b="1" dirty="0">
                <a:latin typeface="Courier New" panose="02070309020205020404" pitchFamily="49" charset="0"/>
              </a:rPr>
              <a:t>: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close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Body (optional)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83985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* Check out the online interactive exercises for more examples: h</a:t>
            </a:r>
            <a:r>
              <a:rPr lang="en-US" altLang="en-US" sz="1200"/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8806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2FCDC97C-37D4-4AC0-904D-BEE663EA7590}" type="slidenum">
              <a:rPr lang="en-US" altLang="en-US" sz="1200">
                <a:latin typeface="Tahoma" panose="020B0604030504040204" pitchFamily="34" charset="0"/>
              </a:rPr>
              <a:pPr/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88067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904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3838"/>
            <a:ext cx="8186737" cy="903287"/>
          </a:xfrm>
        </p:spPr>
        <p:txBody>
          <a:bodyPr/>
          <a:lstStyle/>
          <a:p>
            <a:r>
              <a:rPr lang="en-US" altLang="en-US" sz="4000" dirty="0"/>
              <a:t>HTTP request message</a:t>
            </a:r>
            <a:endParaRPr lang="en-US" altLang="en-US" sz="4000" dirty="0" smtClean="0"/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0087" y="1343025"/>
            <a:ext cx="8217669" cy="4972934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GET </a:t>
            </a:r>
            <a:r>
              <a:rPr lang="en-US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method:</a:t>
            </a:r>
            <a:endParaRPr lang="en-US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Get a web page</a:t>
            </a:r>
            <a:endParaRPr lang="en-US" sz="2400" u="sng" dirty="0" smtClean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u="sng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POST </a:t>
            </a:r>
            <a:r>
              <a:rPr lang="en-US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method:</a:t>
            </a:r>
            <a:endParaRPr lang="en-US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Post the content in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body</a:t>
            </a:r>
          </a:p>
          <a:p>
            <a:pPr>
              <a:buFont typeface="Wingdings" charset="0"/>
              <a:buNone/>
              <a:defRPr/>
            </a:pPr>
            <a:r>
              <a:rPr lang="en-US" u="sng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HEAD </a:t>
            </a:r>
            <a:r>
              <a:rPr lang="en-US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method:</a:t>
            </a:r>
            <a:endParaRPr lang="en-US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Similar to POST method.  In this case, server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leaves out the requested object</a:t>
            </a:r>
            <a:r>
              <a:rPr lang="en-US" sz="2400" dirty="0" smtClean="0">
                <a:latin typeface="Gill Sans MT" charset="0"/>
                <a:ea typeface="ＭＳ Ｐゴシック" charset="0"/>
              </a:rPr>
              <a:t>.  This is used for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debugging</a:t>
            </a:r>
            <a:r>
              <a:rPr lang="en-US" sz="2400" dirty="0" smtClean="0">
                <a:latin typeface="Gill Sans MT" charset="0"/>
                <a:ea typeface="ＭＳ Ｐゴシック" charset="0"/>
              </a:rPr>
              <a:t>.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u="sng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PUT method</a:t>
            </a:r>
            <a:r>
              <a:rPr lang="en-US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:</a:t>
            </a:r>
            <a:endParaRPr lang="en-US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Uploads an object to server.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u="sng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DELETE </a:t>
            </a:r>
            <a:r>
              <a:rPr lang="en-US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method:</a:t>
            </a:r>
            <a:endParaRPr lang="en-US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Delete an object from server.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 marL="233363" indent="-233363">
              <a:buFont typeface="Wingdings" charset="2"/>
              <a:buChar char="§"/>
              <a:defRPr/>
            </a:pPr>
            <a:endParaRPr lang="en-US" sz="2400" dirty="0">
              <a:latin typeface="Gill Sans M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9216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3AA0122A-DEE2-4D52-B2CE-A2C54507A9F0}" type="slidenum">
              <a:rPr lang="en-US" altLang="en-US" sz="1200">
                <a:latin typeface="Tahoma" panose="020B0604030504040204" pitchFamily="34" charset="0"/>
              </a:rPr>
              <a:pPr/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9216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95350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/>
          <a:lstStyle/>
          <a:p>
            <a:r>
              <a:rPr lang="en-US" altLang="en-US" sz="4000" smtClean="0"/>
              <a:t>HTTP response message</a:t>
            </a:r>
            <a:endParaRPr lang="en-US" altLang="en-US" smtClean="0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83138" y="1491270"/>
            <a:ext cx="13388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</a:rPr>
              <a:t>status </a:t>
            </a:r>
            <a:r>
              <a:rPr lang="en-US" altLang="en-US" dirty="0" smtClean="0">
                <a:solidFill>
                  <a:srgbClr val="CC0000"/>
                </a:solidFill>
              </a:rPr>
              <a:t>line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Freeform 7"/>
          <p:cNvSpPr>
            <a:spLocks/>
          </p:cNvSpPr>
          <p:nvPr/>
        </p:nvSpPr>
        <p:spPr bwMode="auto">
          <a:xfrm>
            <a:off x="2121031" y="2648932"/>
            <a:ext cx="193544" cy="1665894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 lines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V="1">
            <a:off x="1543050" y="5095875"/>
            <a:ext cx="700088" cy="534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959324" y="557250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data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92171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283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HTTP/1.1 200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OK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Date: Sun, 26 Sep 2010 20:09:20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GMT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Server: Apache/2.0.52 (CentOS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)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Last-Modified: Tue, 30 Oct 2007 17:00:02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GMT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Content-Length</a:t>
            </a:r>
            <a:r>
              <a:rPr lang="en-US" altLang="en-US" sz="1800" b="1" dirty="0">
                <a:latin typeface="Courier New" panose="02070309020205020404" pitchFamily="49" charset="0"/>
              </a:rPr>
              <a:t>: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2652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Connection</a:t>
            </a:r>
            <a:r>
              <a:rPr lang="en-US" altLang="en-US" sz="1800" b="1" dirty="0">
                <a:latin typeface="Courier New" panose="02070309020205020404" pitchFamily="49" charset="0"/>
              </a:rPr>
              <a:t>: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close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Content-Type: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text/html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 b="1" dirty="0" smtClean="0">
                <a:latin typeface="Courier New" panose="02070309020205020404" pitchFamily="49" charset="0"/>
              </a:rPr>
              <a:t>data </a:t>
            </a:r>
            <a:r>
              <a:rPr lang="it-IT" altLang="en-US" sz="1800" b="1" dirty="0">
                <a:latin typeface="Courier New" panose="02070309020205020404" pitchFamily="49" charset="0"/>
              </a:rPr>
              <a:t>data data data data ... 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92172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* Check out the online interactive exercises for more examples: h</a:t>
            </a:r>
            <a:r>
              <a:rPr lang="en-US" altLang="en-US" sz="1200"/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789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272E1E18-B73A-4E6B-B2B9-DBD251BCCFAD}" type="slidenum">
              <a:rPr lang="en-US" altLang="en-US" sz="1200">
                <a:latin typeface="Tahoma" panose="020B0604030504040204" pitchFamily="34" charset="0"/>
              </a:rPr>
              <a:pPr/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37891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255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r>
              <a:rPr lang="en-US" altLang="en-US" smtClean="0"/>
              <a:t>Some network apps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altLang="en-US" dirty="0" smtClean="0"/>
              <a:t>Web</a:t>
            </a:r>
          </a:p>
          <a:p>
            <a:r>
              <a:rPr lang="en-US" altLang="en-US" dirty="0" smtClean="0"/>
              <a:t>e-mail</a:t>
            </a:r>
          </a:p>
          <a:p>
            <a:r>
              <a:rPr lang="en-US" altLang="en-US" dirty="0" smtClean="0"/>
              <a:t>text messaging</a:t>
            </a:r>
          </a:p>
          <a:p>
            <a:r>
              <a:rPr lang="en-US" altLang="en-US" dirty="0" smtClean="0"/>
              <a:t>remote login</a:t>
            </a:r>
          </a:p>
          <a:p>
            <a:r>
              <a:rPr lang="en-US" altLang="en-US" dirty="0" smtClean="0"/>
              <a:t>P2P file sharing</a:t>
            </a:r>
          </a:p>
          <a:p>
            <a:r>
              <a:rPr lang="en-US" altLang="en-US" dirty="0" smtClean="0"/>
              <a:t>multi-user network games</a:t>
            </a:r>
          </a:p>
          <a:p>
            <a:r>
              <a:rPr lang="en-US" altLang="en-US" dirty="0" smtClean="0"/>
              <a:t>streaming stored video (YouTube, Hulu, Netflix) </a:t>
            </a:r>
          </a:p>
          <a:p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r>
              <a:rPr lang="en-US" altLang="en-US" dirty="0" smtClean="0"/>
              <a:t>voice over IP (e.g., Skype)</a:t>
            </a:r>
          </a:p>
          <a:p>
            <a:r>
              <a:rPr lang="en-US" altLang="en-US" dirty="0" smtClean="0"/>
              <a:t>real-time video conferencing</a:t>
            </a:r>
          </a:p>
          <a:p>
            <a:r>
              <a:rPr lang="en-US" altLang="en-US" dirty="0" smtClean="0"/>
              <a:t>social networking</a:t>
            </a:r>
          </a:p>
          <a:p>
            <a:r>
              <a:rPr lang="en-US" altLang="en-US" dirty="0" smtClean="0"/>
              <a:t>search</a:t>
            </a:r>
          </a:p>
          <a:p>
            <a:r>
              <a:rPr lang="en-US" altLang="en-US" dirty="0" smtClean="0"/>
              <a:t>…</a:t>
            </a:r>
          </a:p>
          <a:p>
            <a:r>
              <a:rPr lang="en-US" alt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9421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A0AE6A2F-5641-4759-BFA9-D17833253932}" type="slidenum">
              <a:rPr lang="en-US" altLang="en-US" sz="1200">
                <a:latin typeface="Tahoma" panose="020B0604030504040204" pitchFamily="34" charset="0"/>
              </a:rPr>
              <a:pPr/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94211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35025"/>
            <a:ext cx="60563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altLang="en-US" sz="4000" smtClean="0"/>
              <a:t>HTTP response status codes</a:t>
            </a:r>
            <a:endParaRPr lang="en-US" altLang="en-US" smtClean="0"/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9000" y="1969819"/>
            <a:ext cx="8075613" cy="4168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dirty="0" smtClean="0"/>
              <a:t>request succeeded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dirty="0" smtClean="0"/>
              <a:t>requested object moved, new location specified later in this </a:t>
            </a:r>
            <a:r>
              <a:rPr lang="en-US" altLang="en-US" sz="2000" dirty="0" err="1" smtClean="0"/>
              <a:t>msg</a:t>
            </a:r>
            <a:endParaRPr lang="en-US" altLang="en-US" sz="2000" dirty="0" smtClean="0"/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400 Bad Request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dirty="0" smtClean="0"/>
              <a:t>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dirty="0" smtClean="0"/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dirty="0" smtClean="0">
              <a:solidFill>
                <a:srgbClr val="CC0000"/>
              </a:solidFill>
            </a:endParaRP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488950" y="1190625"/>
            <a:ext cx="8112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some </a:t>
            </a:r>
            <a:r>
              <a:rPr lang="en-US" altLang="en-US" sz="2800" dirty="0"/>
              <a:t>sample </a:t>
            </a:r>
            <a:r>
              <a:rPr lang="en-US" altLang="en-US" sz="2800" dirty="0" smtClean="0"/>
              <a:t>status line codes</a:t>
            </a:r>
            <a:r>
              <a:rPr lang="en-US" altLang="en-US" sz="2400" dirty="0">
                <a:latin typeface="Comic Sans MS" panose="030F0702030302020204" pitchFamily="66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003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BDF6728-392E-47C0-9F3D-BABA293C52E1}" type="slidenum">
              <a:rPr lang="en-US" altLang="en-US" sz="1200">
                <a:latin typeface="Tahoma" panose="020B0604030504040204" pitchFamily="34" charset="0"/>
              </a:rPr>
              <a:pPr/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00355" name="Picture 5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57010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2010"/>
            <a:ext cx="7772400" cy="773112"/>
          </a:xfrm>
        </p:spPr>
        <p:txBody>
          <a:bodyPr/>
          <a:lstStyle/>
          <a:p>
            <a:r>
              <a:rPr lang="en-US" altLang="en-US" sz="3600" dirty="0" smtClean="0"/>
              <a:t>Cookie</a:t>
            </a:r>
            <a:endParaRPr lang="en-US" altLang="en-US" dirty="0" smtClean="0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052513" y="13214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869877" y="1367445"/>
            <a:ext cx="10967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amazon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server</a:t>
            </a:r>
            <a:endParaRPr lang="en-US" altLang="en-US" dirty="0">
              <a:solidFill>
                <a:srgbClr val="CC0000"/>
              </a:solidFill>
            </a:endParaRP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100439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440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00441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0442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usual http response msg</a:t>
                </a:r>
                <a:endParaRPr lang="en-US" altLang="en-US" sz="2400"/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100435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436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00437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0438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usual http response msg</a:t>
                </a:r>
                <a:endParaRPr lang="en-US" altLang="en-US" sz="2400"/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100428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9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/>
                <a:t>cookie: 1678</a:t>
              </a:r>
            </a:p>
          </p:txBody>
        </p:sp>
        <p:sp>
          <p:nvSpPr>
            <p:cNvPr id="100430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action</a:t>
              </a:r>
            </a:p>
          </p:txBody>
        </p:sp>
        <p:sp>
          <p:nvSpPr>
            <p:cNvPr id="100431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432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100433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0434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access</a:t>
                </a:r>
              </a:p>
            </p:txBody>
          </p:sp>
        </p:grpSp>
      </p:grpSp>
      <p:grpSp>
        <p:nvGrpSpPr>
          <p:cNvPr id="100364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100426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00427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15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100419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0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usual http request msg</a:t>
              </a:r>
            </a:p>
          </p:txBody>
        </p:sp>
        <p:sp>
          <p:nvSpPr>
            <p:cNvPr id="100421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Amazon server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creates ID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1678 for user</a:t>
              </a:r>
            </a:p>
          </p:txBody>
        </p:sp>
        <p:grpSp>
          <p:nvGrpSpPr>
            <p:cNvPr id="100422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100423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24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0425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48171"/>
            <a:chOff x="459" y="1637"/>
            <a:chExt cx="3027" cy="685"/>
          </a:xfrm>
        </p:grpSpPr>
        <p:sp>
          <p:nvSpPr>
            <p:cNvPr id="100414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5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/>
                <a:t>set-cookie: 1678</a:t>
              </a:r>
              <a:r>
                <a:rPr lang="en-US" altLang="en-US" b="1">
                  <a:latin typeface="Courier New" panose="02070309020205020404" pitchFamily="49" charset="0"/>
                </a:rPr>
                <a:t> </a:t>
              </a:r>
            </a:p>
          </p:txBody>
        </p:sp>
        <p:grpSp>
          <p:nvGrpSpPr>
            <p:cNvPr id="100416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486"/>
              <a:chOff x="684" y="1746"/>
              <a:chExt cx="1004" cy="486"/>
            </a:xfrm>
          </p:grpSpPr>
          <p:sp>
            <p:nvSpPr>
              <p:cNvPr id="100417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0418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 dirty="0" smtClean="0">
                    <a:solidFill>
                      <a:schemeClr val="bg1"/>
                    </a:solidFill>
                  </a:rPr>
                  <a:t>amazon </a:t>
                </a:r>
                <a:r>
                  <a:rPr lang="en-US" altLang="en-US" sz="1400" b="1" dirty="0">
                    <a:solidFill>
                      <a:schemeClr val="bg1"/>
                    </a:solidFill>
                  </a:rPr>
                  <a:t>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100409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0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/>
                <a:t>cookie: 1678</a:t>
              </a:r>
            </a:p>
          </p:txBody>
        </p:sp>
        <p:sp>
          <p:nvSpPr>
            <p:cNvPr id="100411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</a:rPr>
                <a:t>action</a:t>
              </a:r>
            </a:p>
          </p:txBody>
        </p:sp>
        <p:sp>
          <p:nvSpPr>
            <p:cNvPr id="100412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3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3978"/>
            <a:chOff x="684" y="1746"/>
            <a:chExt cx="1004" cy="486"/>
          </a:xfrm>
        </p:grpSpPr>
        <p:sp>
          <p:nvSpPr>
            <p:cNvPr id="100407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00408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 smtClean="0">
                  <a:solidFill>
                    <a:schemeClr val="bg1"/>
                  </a:solidFill>
                </a:rPr>
                <a:t>amazon </a:t>
              </a:r>
              <a:r>
                <a:rPr lang="en-US" altLang="en-US" sz="1400" b="1" dirty="0">
                  <a:solidFill>
                    <a:schemeClr val="bg1"/>
                  </a:solidFill>
                </a:rPr>
                <a:t>1678</a:t>
              </a:r>
            </a:p>
          </p:txBody>
        </p:sp>
      </p:grpSp>
      <p:sp>
        <p:nvSpPr>
          <p:cNvPr id="100369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backend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database</a:t>
            </a:r>
          </a:p>
        </p:txBody>
      </p:sp>
      <p:sp>
        <p:nvSpPr>
          <p:cNvPr id="100370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0371" name="Group 63"/>
          <p:cNvGrpSpPr>
            <a:grpSpLocks/>
          </p:cNvGrpSpPr>
          <p:nvPr/>
        </p:nvGrpSpPr>
        <p:grpSpPr bwMode="auto">
          <a:xfrm>
            <a:off x="5475288" y="1213458"/>
            <a:ext cx="411162" cy="771525"/>
            <a:chOff x="4140" y="429"/>
            <a:chExt cx="1425" cy="2396"/>
          </a:xfrm>
        </p:grpSpPr>
        <p:sp>
          <p:nvSpPr>
            <p:cNvPr id="100375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6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77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8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9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0380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405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0406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381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0382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403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0404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383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84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0385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0401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0402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386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387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399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0400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388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89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0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1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92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3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94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95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96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0397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98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0372" name="Group 96"/>
          <p:cNvGrpSpPr>
            <a:grpSpLocks/>
          </p:cNvGrpSpPr>
          <p:nvPr/>
        </p:nvGrpSpPr>
        <p:grpSpPr bwMode="auto">
          <a:xfrm>
            <a:off x="1806575" y="1211870"/>
            <a:ext cx="687388" cy="731838"/>
            <a:chOff x="-44" y="1473"/>
            <a:chExt cx="981" cy="1105"/>
          </a:xfrm>
        </p:grpSpPr>
        <p:pic>
          <p:nvPicPr>
            <p:cNvPr id="100373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74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470845" y="860626"/>
            <a:ext cx="36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Cookie is used to </a:t>
            </a:r>
            <a:r>
              <a:rPr lang="en-US" altLang="en-US" dirty="0">
                <a:solidFill>
                  <a:srgbClr val="C00000"/>
                </a:solidFill>
              </a:rPr>
              <a:t>identify user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0240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32867A0E-8ABF-4454-8634-1DB1A7B216F3}" type="slidenum">
              <a:rPr lang="en-US" altLang="en-US" sz="1200">
                <a:latin typeface="Tahoma" panose="020B0604030504040204" pitchFamily="34" charset="0"/>
              </a:rPr>
              <a:pPr/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02403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 altLang="en-US" dirty="0" smtClean="0"/>
              <a:t>Cookie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89063"/>
            <a:ext cx="7791450" cy="50736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four components</a:t>
            </a:r>
            <a:r>
              <a:rPr lang="en-US" altLang="en-US" i="1" dirty="0"/>
              <a:t> of cookie technology: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1) </a:t>
            </a:r>
            <a:r>
              <a:rPr lang="en-US" altLang="en-US" dirty="0"/>
              <a:t>cookie header line </a:t>
            </a:r>
            <a:r>
              <a:rPr lang="en-US" altLang="en-US" dirty="0" smtClean="0"/>
              <a:t>in HTTP </a:t>
            </a:r>
            <a:r>
              <a:rPr lang="en-US" altLang="en-US" i="1" dirty="0"/>
              <a:t>response</a:t>
            </a:r>
            <a:r>
              <a:rPr lang="en-US" altLang="en-US" dirty="0"/>
              <a:t> message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2) cookie header line in next HTTP </a:t>
            </a:r>
            <a:r>
              <a:rPr lang="en-US" altLang="en-US" i="1" dirty="0"/>
              <a:t>request</a:t>
            </a:r>
            <a:r>
              <a:rPr lang="en-US" altLang="en-US" dirty="0"/>
              <a:t> message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3) cookie file </a:t>
            </a:r>
            <a:r>
              <a:rPr lang="en-US" altLang="en-US" dirty="0" smtClean="0"/>
              <a:t>in client’s side</a:t>
            </a:r>
            <a:endParaRPr lang="en-US" altLang="ja-JP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4</a:t>
            </a:r>
            <a:r>
              <a:rPr lang="en-US" altLang="en-US" dirty="0"/>
              <a:t>) </a:t>
            </a:r>
            <a:r>
              <a:rPr lang="en-US" altLang="en-US" dirty="0" smtClean="0"/>
              <a:t>database in server</a:t>
            </a:r>
            <a:endParaRPr lang="en-US" altLang="en-US" dirty="0"/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en-US" i="1" dirty="0" smtClean="0">
              <a:solidFill>
                <a:srgbClr val="CC0000"/>
              </a:solidFill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what cookies can be used for:</a:t>
            </a:r>
          </a:p>
          <a:p>
            <a:pPr>
              <a:lnSpc>
                <a:spcPct val="75000"/>
              </a:lnSpc>
            </a:pPr>
            <a:r>
              <a:rPr lang="en-US" altLang="en-US" sz="2400" dirty="0" smtClean="0"/>
              <a:t>authorization</a:t>
            </a:r>
          </a:p>
          <a:p>
            <a:pPr>
              <a:lnSpc>
                <a:spcPct val="75000"/>
              </a:lnSpc>
            </a:pPr>
            <a:r>
              <a:rPr lang="en-US" altLang="en-US" sz="2400" dirty="0" smtClean="0"/>
              <a:t>shopping carts</a:t>
            </a:r>
          </a:p>
          <a:p>
            <a:pPr>
              <a:lnSpc>
                <a:spcPct val="75000"/>
              </a:lnSpc>
            </a:pPr>
            <a:r>
              <a:rPr lang="en-US" altLang="en-US" sz="2400" dirty="0" smtClean="0"/>
              <a:t>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0445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EE724485-61BD-4902-9404-6E3602C03877}" type="slidenum">
              <a:rPr lang="en-US" altLang="en-US" sz="1200">
                <a:latin typeface="Tahoma" panose="020B0604030504040204" pitchFamily="34" charset="0"/>
              </a:rPr>
              <a:pPr/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104451" name="Group 171"/>
          <p:cNvGrpSpPr>
            <a:grpSpLocks/>
          </p:cNvGrpSpPr>
          <p:nvPr/>
        </p:nvGrpSpPr>
        <p:grpSpPr bwMode="auto">
          <a:xfrm>
            <a:off x="4027488" y="2695575"/>
            <a:ext cx="687387" cy="763588"/>
            <a:chOff x="-44" y="1473"/>
            <a:chExt cx="981" cy="1105"/>
          </a:xfrm>
        </p:grpSpPr>
        <p:pic>
          <p:nvPicPr>
            <p:cNvPr id="104582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583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452" name="Group 102"/>
          <p:cNvGrpSpPr>
            <a:grpSpLocks/>
          </p:cNvGrpSpPr>
          <p:nvPr/>
        </p:nvGrpSpPr>
        <p:grpSpPr bwMode="auto">
          <a:xfrm>
            <a:off x="4092575" y="4568825"/>
            <a:ext cx="687388" cy="763588"/>
            <a:chOff x="-44" y="1473"/>
            <a:chExt cx="981" cy="1105"/>
          </a:xfrm>
        </p:grpSpPr>
        <p:pic>
          <p:nvPicPr>
            <p:cNvPr id="104580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581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453" name="Group 138"/>
          <p:cNvGrpSpPr>
            <a:grpSpLocks/>
          </p:cNvGrpSpPr>
          <p:nvPr/>
        </p:nvGrpSpPr>
        <p:grpSpPr bwMode="auto">
          <a:xfrm>
            <a:off x="6230938" y="3457575"/>
            <a:ext cx="400050" cy="715963"/>
            <a:chOff x="4140" y="429"/>
            <a:chExt cx="1425" cy="2396"/>
          </a:xfrm>
        </p:grpSpPr>
        <p:sp>
          <p:nvSpPr>
            <p:cNvPr id="104548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50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51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4553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4578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79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4554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4555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576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77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4556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57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4558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574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75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4559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560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572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73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4561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62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65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67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68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69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570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71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4454" name="Group 105"/>
          <p:cNvGrpSpPr>
            <a:grpSpLocks/>
          </p:cNvGrpSpPr>
          <p:nvPr/>
        </p:nvGrpSpPr>
        <p:grpSpPr bwMode="auto">
          <a:xfrm>
            <a:off x="8178800" y="2836863"/>
            <a:ext cx="433388" cy="715962"/>
            <a:chOff x="4140" y="429"/>
            <a:chExt cx="1425" cy="2396"/>
          </a:xfrm>
        </p:grpSpPr>
        <p:sp>
          <p:nvSpPr>
            <p:cNvPr id="104516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7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18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9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20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4521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4546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47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4522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4523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544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45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4524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25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4526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542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43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4527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528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540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41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4529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30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32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33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35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36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37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538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39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104455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4950"/>
            <a:ext cx="7772400" cy="892175"/>
          </a:xfrm>
        </p:spPr>
        <p:txBody>
          <a:bodyPr/>
          <a:lstStyle/>
          <a:p>
            <a:r>
              <a:rPr lang="en-US" altLang="en-US" sz="4000" dirty="0" smtClean="0"/>
              <a:t>Web cache (proxy server)</a:t>
            </a:r>
            <a:endParaRPr lang="en-US" altLang="en-US" dirty="0" smtClean="0"/>
          </a:p>
        </p:txBody>
      </p:sp>
      <p:sp>
        <p:nvSpPr>
          <p:cNvPr id="1044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6075" y="1957388"/>
            <a:ext cx="3767138" cy="3762375"/>
          </a:xfrm>
        </p:spPr>
        <p:txBody>
          <a:bodyPr/>
          <a:lstStyle/>
          <a:p>
            <a:pPr marL="233363" indent="-233363"/>
            <a:r>
              <a:rPr lang="en-US" altLang="en-US" dirty="0" smtClean="0"/>
              <a:t>browser sends </a:t>
            </a:r>
            <a:r>
              <a:rPr lang="en-US" altLang="en-US" dirty="0" smtClean="0">
                <a:solidFill>
                  <a:srgbClr val="C00000"/>
                </a:solidFill>
              </a:rPr>
              <a:t>all HTTP requests to cache</a:t>
            </a:r>
          </a:p>
          <a:p>
            <a:pPr marL="285750" indent="-228600"/>
            <a:r>
              <a:rPr lang="en-US" altLang="en-US" dirty="0" smtClean="0">
                <a:solidFill>
                  <a:srgbClr val="C00000"/>
                </a:solidFill>
              </a:rPr>
              <a:t>If object exists in cache</a:t>
            </a:r>
            <a:r>
              <a:rPr lang="en-US" altLang="en-US" dirty="0" smtClean="0"/>
              <a:t>, cache returns object.  </a:t>
            </a:r>
            <a:r>
              <a:rPr lang="en-US" altLang="en-US" dirty="0" smtClean="0">
                <a:solidFill>
                  <a:srgbClr val="C00000"/>
                </a:solidFill>
              </a:rPr>
              <a:t>Otherwise,</a:t>
            </a:r>
            <a:r>
              <a:rPr lang="en-US" altLang="en-US" dirty="0" smtClean="0"/>
              <a:t> cache requests object from origin server, and then returns object to client</a:t>
            </a:r>
          </a:p>
        </p:txBody>
      </p:sp>
      <p:sp>
        <p:nvSpPr>
          <p:cNvPr id="104458" name="Rectangle 4"/>
          <p:cNvSpPr>
            <a:spLocks noChangeArrowheads="1"/>
          </p:cNvSpPr>
          <p:nvPr/>
        </p:nvSpPr>
        <p:spPr bwMode="auto">
          <a:xfrm>
            <a:off x="393700" y="1265238"/>
            <a:ext cx="87503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 smtClean="0">
                <a:latin typeface="Gill Sans MT" panose="020B0502020104020203" pitchFamily="34" charset="0"/>
              </a:rPr>
              <a:t>A proxy server works </a:t>
            </a:r>
            <a:r>
              <a:rPr lang="en-US" altLang="en-US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on behalf of a original web server</a:t>
            </a:r>
            <a:endParaRPr lang="en-US" altLang="en-US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04459" name="Text Box 6"/>
          <p:cNvSpPr txBox="1">
            <a:spLocks noChangeArrowheads="1"/>
          </p:cNvSpPr>
          <p:nvPr/>
        </p:nvSpPr>
        <p:spPr bwMode="auto">
          <a:xfrm>
            <a:off x="4171950" y="3368675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client</a:t>
            </a:r>
            <a:endParaRPr lang="en-US" altLang="en-US" sz="2400"/>
          </a:p>
        </p:txBody>
      </p:sp>
      <p:sp>
        <p:nvSpPr>
          <p:cNvPr id="104460" name="Text Box 8"/>
          <p:cNvSpPr txBox="1">
            <a:spLocks noChangeArrowheads="1"/>
          </p:cNvSpPr>
          <p:nvPr/>
        </p:nvSpPr>
        <p:spPr bwMode="auto">
          <a:xfrm>
            <a:off x="5957888" y="2774950"/>
            <a:ext cx="88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server</a:t>
            </a:r>
            <a:endParaRPr lang="en-US" altLang="en-US" sz="2400"/>
          </a:p>
        </p:txBody>
      </p:sp>
      <p:sp>
        <p:nvSpPr>
          <p:cNvPr id="104461" name="Text Box 21"/>
          <p:cNvSpPr txBox="1">
            <a:spLocks noChangeArrowheads="1"/>
          </p:cNvSpPr>
          <p:nvPr/>
        </p:nvSpPr>
        <p:spPr bwMode="auto">
          <a:xfrm>
            <a:off x="4294188" y="534035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client</a:t>
            </a:r>
            <a:endParaRPr lang="en-US" altLang="en-US" sz="2400"/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597400" y="4095750"/>
            <a:ext cx="1563688" cy="760413"/>
            <a:chOff x="2896" y="2580"/>
            <a:chExt cx="985" cy="479"/>
          </a:xfrm>
        </p:grpSpPr>
        <p:sp>
          <p:nvSpPr>
            <p:cNvPr id="104514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5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request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4781550" y="4183063"/>
            <a:ext cx="1604963" cy="785812"/>
            <a:chOff x="3012" y="2635"/>
            <a:chExt cx="1011" cy="495"/>
          </a:xfrm>
        </p:grpSpPr>
        <p:sp>
          <p:nvSpPr>
            <p:cNvPr id="104512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3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response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4765675" y="3124200"/>
            <a:ext cx="3251200" cy="730250"/>
            <a:chOff x="3002" y="1979"/>
            <a:chExt cx="2048" cy="460"/>
          </a:xfrm>
        </p:grpSpPr>
        <p:sp>
          <p:nvSpPr>
            <p:cNvPr id="104509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0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request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  <p:sp>
          <p:nvSpPr>
            <p:cNvPr id="104511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request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104466" name="Text Box 48"/>
          <p:cNvSpPr txBox="1">
            <a:spLocks noChangeArrowheads="1"/>
          </p:cNvSpPr>
          <p:nvPr/>
        </p:nvSpPr>
        <p:spPr bwMode="auto">
          <a:xfrm>
            <a:off x="8016875" y="348456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server</a:t>
            </a:r>
            <a:endParaRPr lang="en-US" altLang="en-US" sz="2400"/>
          </a:p>
        </p:txBody>
      </p:sp>
      <p:sp>
        <p:nvSpPr>
          <p:cNvPr id="104467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104468" name="Picture 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3992563" y="2671763"/>
            <a:ext cx="4178300" cy="1814512"/>
            <a:chOff x="2515" y="1687"/>
            <a:chExt cx="2632" cy="1143"/>
          </a:xfrm>
        </p:grpSpPr>
        <p:sp>
          <p:nvSpPr>
            <p:cNvPr id="104504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05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response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  <p:sp>
          <p:nvSpPr>
            <p:cNvPr id="104506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response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  <p:pic>
          <p:nvPicPr>
            <p:cNvPr id="10450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08" name="Picture 5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0649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04D94883-076A-40CB-8CE7-DDA535D00A2A}" type="slidenum">
              <a:rPr lang="en-US" altLang="en-US" sz="1200">
                <a:latin typeface="Tahoma" panose="020B0604030504040204" pitchFamily="34" charset="0"/>
              </a:rPr>
              <a:pPr/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06499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47738"/>
          </a:xfrm>
        </p:spPr>
        <p:txBody>
          <a:bodyPr/>
          <a:lstStyle/>
          <a:p>
            <a:r>
              <a:rPr lang="en-US" altLang="en-US" dirty="0"/>
              <a:t>Web cache (proxy server)</a:t>
            </a:r>
            <a:endParaRPr lang="en-US" altLang="en-US" dirty="0" smtClean="0"/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7939088" cy="4648200"/>
          </a:xfrm>
        </p:spPr>
        <p:txBody>
          <a:bodyPr/>
          <a:lstStyle/>
          <a:p>
            <a:r>
              <a:rPr lang="en-US" altLang="en-US" dirty="0" smtClean="0"/>
              <a:t>cache acts as </a:t>
            </a:r>
            <a:r>
              <a:rPr lang="en-US" altLang="en-US" dirty="0" smtClean="0">
                <a:solidFill>
                  <a:srgbClr val="C00000"/>
                </a:solidFill>
              </a:rPr>
              <a:t>both client and server</a:t>
            </a:r>
          </a:p>
          <a:p>
            <a:endParaRPr lang="en-US" alt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why </a:t>
            </a:r>
            <a:r>
              <a:rPr lang="en-US" altLang="en-US" i="1" dirty="0">
                <a:solidFill>
                  <a:srgbClr val="CC0000"/>
                </a:solidFill>
              </a:rPr>
              <a:t>Web caching?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reduce response time</a:t>
            </a:r>
            <a:r>
              <a:rPr lang="en-US" altLang="en-US" dirty="0"/>
              <a:t> for client request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reduce traffic </a:t>
            </a:r>
            <a:r>
              <a:rPr lang="en-US" altLang="en-US" dirty="0"/>
              <a:t>on an institution</a:t>
            </a:r>
            <a:r>
              <a:rPr lang="ja-JP" altLang="en-US" dirty="0"/>
              <a:t>’</a:t>
            </a:r>
            <a:r>
              <a:rPr lang="en-US" altLang="ja-JP" dirty="0"/>
              <a:t>s access link</a:t>
            </a:r>
          </a:p>
          <a:p>
            <a:pPr lvl="1"/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1673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7FB7AABA-B119-41D2-B407-B244941C59C0}" type="slidenum">
              <a:rPr lang="en-US" altLang="en-US" sz="1200">
                <a:latin typeface="Tahoma" panose="020B0604030504040204" pitchFamily="34" charset="0"/>
              </a:rPr>
              <a:pPr/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193675"/>
            <a:ext cx="7962900" cy="739775"/>
          </a:xfrm>
        </p:spPr>
        <p:txBody>
          <a:bodyPr/>
          <a:lstStyle/>
          <a:p>
            <a:r>
              <a:rPr lang="en-US" altLang="en-US" sz="3600" dirty="0"/>
              <a:t>Web cache (proxy server)</a:t>
            </a:r>
            <a:endParaRPr lang="en-US" altLang="en-US" dirty="0" smtClean="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1403350"/>
            <a:ext cx="3743325" cy="5132388"/>
          </a:xfrm>
        </p:spPr>
        <p:txBody>
          <a:bodyPr/>
          <a:lstStyle/>
          <a:p>
            <a:r>
              <a:rPr lang="en-US" altLang="en-US" sz="2000" i="1" dirty="0" smtClean="0">
                <a:solidFill>
                  <a:srgbClr val="CC0000"/>
                </a:solidFill>
              </a:rPr>
              <a:t>Conditional GET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>
                <a:solidFill>
                  <a:srgbClr val="C00000"/>
                </a:solidFill>
              </a:rPr>
              <a:t>Client sends a HTTP request</a:t>
            </a:r>
            <a:r>
              <a:rPr lang="en-US" altLang="en-US" sz="2000" dirty="0" smtClean="0"/>
              <a:t> to proxy server</a:t>
            </a:r>
          </a:p>
          <a:p>
            <a:r>
              <a:rPr lang="en-US" altLang="en-US" sz="2000" dirty="0" smtClean="0"/>
              <a:t>Proxy server </a:t>
            </a:r>
            <a:r>
              <a:rPr lang="en-US" altLang="en-US" sz="2000" dirty="0" smtClean="0">
                <a:solidFill>
                  <a:srgbClr val="C00000"/>
                </a:solidFill>
              </a:rPr>
              <a:t>already has </a:t>
            </a:r>
            <a:r>
              <a:rPr lang="en-US" altLang="en-US" sz="2000" dirty="0" smtClean="0"/>
              <a:t>a copy of the data (with its last modified date).  </a:t>
            </a:r>
          </a:p>
          <a:p>
            <a:r>
              <a:rPr lang="en-US" altLang="en-US" sz="2000" dirty="0" smtClean="0"/>
              <a:t>Then, proxy server sends a </a:t>
            </a:r>
            <a:r>
              <a:rPr lang="en-US" altLang="en-US" sz="2000" dirty="0" smtClean="0">
                <a:solidFill>
                  <a:srgbClr val="C00000"/>
                </a:solidFill>
              </a:rPr>
              <a:t>HTTP request to web server with if-modified-since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smtClean="0"/>
              <a:t>Web server sends </a:t>
            </a:r>
            <a:r>
              <a:rPr lang="en-US" altLang="en-US" sz="2000" dirty="0" smtClean="0">
                <a:solidFill>
                  <a:srgbClr val="C00000"/>
                </a:solidFill>
              </a:rPr>
              <a:t>HTTP response</a:t>
            </a:r>
            <a:r>
              <a:rPr lang="en-US" altLang="en-US" sz="2000" dirty="0" smtClean="0"/>
              <a:t> to proxy server.</a:t>
            </a:r>
          </a:p>
          <a:p>
            <a:r>
              <a:rPr lang="en-US" altLang="en-US" sz="2000" dirty="0" smtClean="0"/>
              <a:t>If modified, then proxy server </a:t>
            </a:r>
            <a:r>
              <a:rPr lang="en-US" altLang="en-US" sz="2000" dirty="0" smtClean="0">
                <a:solidFill>
                  <a:srgbClr val="C00000"/>
                </a:solidFill>
              </a:rPr>
              <a:t>updates its content </a:t>
            </a:r>
            <a:r>
              <a:rPr lang="en-US" altLang="en-US" sz="2000" dirty="0" smtClean="0"/>
              <a:t>with the last modified date.</a:t>
            </a:r>
          </a:p>
          <a:p>
            <a:r>
              <a:rPr lang="en-US" altLang="en-US" sz="2000" dirty="0" smtClean="0"/>
              <a:t>Finally, proxy server sends </a:t>
            </a:r>
            <a:r>
              <a:rPr lang="en-US" altLang="en-US" sz="2000" dirty="0" smtClean="0">
                <a:solidFill>
                  <a:srgbClr val="C00000"/>
                </a:solidFill>
              </a:rPr>
              <a:t>HTTP response to client</a:t>
            </a:r>
            <a:r>
              <a:rPr lang="en-US" altLang="en-US" sz="2000" dirty="0" smtClean="0"/>
              <a:t>.</a:t>
            </a: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4521200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If-modified-since: &lt;date&gt;</a:t>
            </a:r>
            <a:endParaRPr lang="en-US" altLang="en-US" b="1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>
            <a:off x="4540250" y="2860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08538" y="2854325"/>
            <a:ext cx="2643187" cy="865188"/>
            <a:chOff x="2698" y="2036"/>
            <a:chExt cx="1665" cy="545"/>
          </a:xfrm>
        </p:grpSpPr>
        <p:sp>
          <p:nvSpPr>
            <p:cNvPr id="116791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16792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/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/>
                <a:t>304 Not Modified</a:t>
              </a:r>
              <a:endParaRPr lang="en-US" altLang="en-US" b="1"/>
            </a:p>
          </p:txBody>
        </p:sp>
      </p:grpSp>
      <p:sp>
        <p:nvSpPr>
          <p:cNvPr id="67596" name="Text Box 28"/>
          <p:cNvSpPr txBox="1">
            <a:spLocks noChangeArrowheads="1"/>
          </p:cNvSpPr>
          <p:nvPr/>
        </p:nvSpPr>
        <p:spPr bwMode="auto">
          <a:xfrm>
            <a:off x="7901276" y="2149475"/>
            <a:ext cx="10567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99"/>
                </a:solidFill>
              </a:rPr>
              <a:t>since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99"/>
                </a:solidFill>
              </a:rPr>
              <a:t>&lt;date</a:t>
            </a:r>
            <a:r>
              <a:rPr lang="en-US" altLang="en-US" sz="1800" dirty="0">
                <a:solidFill>
                  <a:srgbClr val="000099"/>
                </a:solidFill>
              </a:rPr>
              <a:t>&gt;</a:t>
            </a:r>
          </a:p>
        </p:txBody>
      </p:sp>
      <p:sp>
        <p:nvSpPr>
          <p:cNvPr id="67597" name="Line 31"/>
          <p:cNvSpPr>
            <a:spLocks noChangeShapeType="1"/>
          </p:cNvSpPr>
          <p:nvPr/>
        </p:nvSpPr>
        <p:spPr bwMode="auto">
          <a:xfrm>
            <a:off x="4278313" y="407987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32"/>
          <p:cNvSpPr>
            <a:spLocks noChangeShapeType="1"/>
          </p:cNvSpPr>
          <p:nvPr/>
        </p:nvSpPr>
        <p:spPr bwMode="auto">
          <a:xfrm>
            <a:off x="4587875" y="467836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34"/>
          <p:cNvSpPr txBox="1">
            <a:spLocks noChangeArrowheads="1"/>
          </p:cNvSpPr>
          <p:nvPr/>
        </p:nvSpPr>
        <p:spPr bwMode="auto">
          <a:xfrm>
            <a:off x="4832350" y="456247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If-modified-since: &lt;date&gt;</a:t>
            </a:r>
            <a:endParaRPr lang="en-US" altLang="en-US" b="1"/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4606925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38"/>
          <p:cNvSpPr txBox="1">
            <a:spLocks noChangeArrowheads="1"/>
          </p:cNvSpPr>
          <p:nvPr/>
        </p:nvSpPr>
        <p:spPr bwMode="auto"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&lt;data&gt;</a:t>
            </a:r>
          </a:p>
        </p:txBody>
      </p:sp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7985125" y="4808538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116752" name="Text Box 5"/>
          <p:cNvSpPr txBox="1">
            <a:spLocks noChangeArrowheads="1"/>
          </p:cNvSpPr>
          <p:nvPr/>
        </p:nvSpPr>
        <p:spPr bwMode="auto">
          <a:xfrm>
            <a:off x="3738036" y="1062038"/>
            <a:ext cx="896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server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16753" name="Text Box 6"/>
          <p:cNvSpPr txBox="1">
            <a:spLocks noChangeArrowheads="1"/>
          </p:cNvSpPr>
          <p:nvPr/>
        </p:nvSpPr>
        <p:spPr bwMode="auto">
          <a:xfrm>
            <a:off x="7479776" y="1057275"/>
            <a:ext cx="8963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server</a:t>
            </a:r>
            <a:endParaRPr lang="en-US" altLang="en-US" dirty="0">
              <a:solidFill>
                <a:srgbClr val="CC0000"/>
              </a:solidFill>
            </a:endParaRPr>
          </a:p>
        </p:txBody>
      </p:sp>
      <p:pic>
        <p:nvPicPr>
          <p:cNvPr id="116754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7620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755" name="Group 34"/>
          <p:cNvGrpSpPr>
            <a:grpSpLocks/>
          </p:cNvGrpSpPr>
          <p:nvPr/>
        </p:nvGrpSpPr>
        <p:grpSpPr bwMode="auto">
          <a:xfrm>
            <a:off x="7073900" y="977900"/>
            <a:ext cx="422275" cy="685800"/>
            <a:chOff x="4140" y="429"/>
            <a:chExt cx="1425" cy="2396"/>
          </a:xfrm>
        </p:grpSpPr>
        <p:sp>
          <p:nvSpPr>
            <p:cNvPr id="116759" name="Freeform 3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0" name="Rectangle 36"/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761" name="Freeform 3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2" name="Freeform 3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3" name="Rectangle 39"/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6764" name="Group 4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6789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6790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6765" name="Rectangle 43"/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6766" name="Group 4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787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6788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6767" name="Rectangle 47"/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768" name="Rectangle 48"/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6769" name="Group 4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6785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6786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6770" name="Freeform 5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771" name="Group 5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6783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6784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6772" name="Rectangle 56"/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773" name="Freeform 5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4" name="Freeform 5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5" name="Oval 59"/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776" name="Freeform 6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7" name="AutoShape 6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778" name="AutoShape 62"/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779" name="Oval 63"/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780" name="Oval 64"/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6781" name="Oval 65"/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782" name="Rectangle 66"/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6756" name="Group 67"/>
          <p:cNvGrpSpPr>
            <a:grpSpLocks/>
          </p:cNvGrpSpPr>
          <p:nvPr/>
        </p:nvGrpSpPr>
        <p:grpSpPr bwMode="auto">
          <a:xfrm>
            <a:off x="4373563" y="1022350"/>
            <a:ext cx="742950" cy="742950"/>
            <a:chOff x="-44" y="1473"/>
            <a:chExt cx="981" cy="1105"/>
          </a:xfrm>
        </p:grpSpPr>
        <p:pic>
          <p:nvPicPr>
            <p:cNvPr id="116757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758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3" grpId="0" animBg="1"/>
      <p:bldP spid="67594" grpId="0" animBg="1"/>
      <p:bldP spid="67596" grpId="0"/>
      <p:bldP spid="67597" grpId="0" animBg="1"/>
      <p:bldP spid="67598" grpId="0" animBg="1"/>
      <p:bldP spid="67599" grpId="0" animBg="1"/>
      <p:bldP spid="67600" grpId="0" animBg="1"/>
      <p:bldP spid="67601" grpId="0" animBg="1"/>
      <p:bldP spid="676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2083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35688F2-E5B5-4C4C-99E7-F3388F6827C0}" type="slidenum">
              <a:rPr lang="en-US" altLang="en-US" sz="1200">
                <a:latin typeface="Tahoma" panose="020B0604030504040204" pitchFamily="34" charset="0"/>
              </a:rPr>
              <a:pPr/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01625"/>
            <a:ext cx="7772400" cy="869950"/>
          </a:xfrm>
        </p:spPr>
        <p:txBody>
          <a:bodyPr/>
          <a:lstStyle/>
          <a:p>
            <a:r>
              <a:rPr lang="en-US" altLang="en-US" sz="4000" dirty="0" smtClean="0"/>
              <a:t>Electronic mail (E-Mail)</a:t>
            </a:r>
            <a:endParaRPr lang="en-US" altLang="en-US" dirty="0" smtClean="0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268" y="1366838"/>
            <a:ext cx="4384071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Three components of E-Mail: </a:t>
            </a:r>
          </a:p>
          <a:p>
            <a:r>
              <a:rPr lang="en-US" altLang="en-US" sz="2400" dirty="0" smtClean="0"/>
              <a:t>user agents </a:t>
            </a:r>
          </a:p>
          <a:p>
            <a:r>
              <a:rPr lang="en-US" altLang="en-US" sz="2400" dirty="0" smtClean="0"/>
              <a:t>mail servers </a:t>
            </a:r>
          </a:p>
          <a:p>
            <a:pPr>
              <a:spcAft>
                <a:spcPct val="75000"/>
              </a:spcAft>
            </a:pPr>
            <a:r>
              <a:rPr lang="en-US" altLang="en-US" sz="2400" dirty="0"/>
              <a:t>SMTP (simple mail transfer protocol)</a:t>
            </a: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1. User Agent:</a:t>
            </a:r>
          </a:p>
          <a:p>
            <a:r>
              <a:rPr lang="en-US" altLang="ja-JP" sz="2400" dirty="0" smtClean="0">
                <a:solidFill>
                  <a:srgbClr val="C00000"/>
                </a:solidFill>
              </a:rPr>
              <a:t>Read</a:t>
            </a:r>
            <a:r>
              <a:rPr lang="en-US" altLang="ja-JP" sz="2400" dirty="0" smtClean="0"/>
              <a:t>, </a:t>
            </a:r>
            <a:r>
              <a:rPr lang="en-US" altLang="en-US" sz="2400" dirty="0" smtClean="0">
                <a:solidFill>
                  <a:srgbClr val="C00000"/>
                </a:solidFill>
              </a:rPr>
              <a:t>compose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C00000"/>
                </a:solidFill>
              </a:rPr>
              <a:t>edit</a:t>
            </a:r>
            <a:r>
              <a:rPr lang="en-US" altLang="en-US" sz="2400" dirty="0" smtClean="0"/>
              <a:t> messages</a:t>
            </a:r>
          </a:p>
          <a:p>
            <a:r>
              <a:rPr lang="en-US" altLang="en-US" sz="2400" dirty="0" smtClean="0"/>
              <a:t>Example: Outlook, iPhone mail </a:t>
            </a:r>
            <a:r>
              <a:rPr lang="en-US" altLang="en-US" sz="2400" dirty="0"/>
              <a:t>client, </a:t>
            </a:r>
            <a:r>
              <a:rPr lang="en-US" altLang="en-US" sz="2400" dirty="0" smtClean="0"/>
              <a:t>Android mail client, GroupWise</a:t>
            </a:r>
          </a:p>
          <a:p>
            <a:endParaRPr lang="en-US" altLang="en-US" sz="2400" dirty="0" smtClean="0"/>
          </a:p>
        </p:txBody>
      </p:sp>
      <p:sp>
        <p:nvSpPr>
          <p:cNvPr id="120837" name="Rectangle 280"/>
          <p:cNvSpPr>
            <a:spLocks noChangeArrowheads="1"/>
          </p:cNvSpPr>
          <p:nvPr/>
        </p:nvSpPr>
        <p:spPr bwMode="auto">
          <a:xfrm>
            <a:off x="6962775" y="628650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grpSp>
        <p:nvGrpSpPr>
          <p:cNvPr id="120838" name="Group 279"/>
          <p:cNvGrpSpPr>
            <a:grpSpLocks/>
          </p:cNvGrpSpPr>
          <p:nvPr/>
        </p:nvGrpSpPr>
        <p:grpSpPr bwMode="auto">
          <a:xfrm>
            <a:off x="7059613" y="576263"/>
            <a:ext cx="1736725" cy="955675"/>
            <a:chOff x="4458" y="3335"/>
            <a:chExt cx="1094" cy="602"/>
          </a:xfrm>
        </p:grpSpPr>
        <p:sp>
          <p:nvSpPr>
            <p:cNvPr id="121036" name="Text Box 263"/>
            <p:cNvSpPr txBox="1">
              <a:spLocks noChangeArrowheads="1"/>
            </p:cNvSpPr>
            <p:nvPr/>
          </p:nvSpPr>
          <p:spPr bwMode="auto">
            <a:xfrm>
              <a:off x="4680" y="3725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 mailbox</a:t>
              </a:r>
              <a:endParaRPr lang="en-US" altLang="en-US" sz="2400"/>
            </a:p>
          </p:txBody>
        </p:sp>
        <p:grpSp>
          <p:nvGrpSpPr>
            <p:cNvPr id="121037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21040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1041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42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43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44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45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46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47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038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1039" name="Text Box 277"/>
            <p:cNvSpPr txBox="1">
              <a:spLocks noChangeArrowheads="1"/>
            </p:cNvSpPr>
            <p:nvPr/>
          </p:nvSpPr>
          <p:spPr bwMode="auto">
            <a:xfrm>
              <a:off x="4526" y="3335"/>
              <a:ext cx="102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message queue</a:t>
              </a:r>
              <a:endParaRPr lang="en-US" altLang="en-US" sz="2400"/>
            </a:p>
          </p:txBody>
        </p:sp>
      </p:grpSp>
      <p:pic>
        <p:nvPicPr>
          <p:cNvPr id="120839" name="Picture 23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947738"/>
            <a:ext cx="31940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40" name="Group 454"/>
          <p:cNvGrpSpPr>
            <a:grpSpLocks/>
          </p:cNvGrpSpPr>
          <p:nvPr/>
        </p:nvGrpSpPr>
        <p:grpSpPr bwMode="auto">
          <a:xfrm>
            <a:off x="4662488" y="1406525"/>
            <a:ext cx="4318000" cy="5118100"/>
            <a:chOff x="2937" y="886"/>
            <a:chExt cx="2720" cy="3224"/>
          </a:xfrm>
        </p:grpSpPr>
        <p:grpSp>
          <p:nvGrpSpPr>
            <p:cNvPr id="120841" name="Group 389"/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121004" name="Freeform 39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05" name="Rectangle 39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1006" name="Freeform 39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07" name="Freeform 39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08" name="Rectangle 394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1009" name="Group 39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1034" name="AutoShape 396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1035" name="AutoShape 397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1010" name="Rectangle 39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1011" name="Group 39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1032" name="AutoShape 40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1033" name="AutoShape 401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1012" name="Rectangle 402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1013" name="Rectangle 403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1014" name="Group 40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1030" name="AutoShape 405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1031" name="AutoShape 406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1015" name="Freeform 40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016" name="Group 40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1028" name="AutoShape 409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1029" name="AutoShape 410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1017" name="Rectangle 41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1018" name="Freeform 41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19" name="Freeform 41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20" name="Oval 414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1021" name="Freeform 41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22" name="AutoShape 416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1023" name="AutoShape 41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1024" name="Oval 418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1025" name="Oval 419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1026" name="Oval 420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1027" name="Rectangle 421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20842" name="Group 356"/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120972" name="Freeform 35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73" name="Rectangle 358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74" name="Freeform 35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75" name="Freeform 36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76" name="Rectangle 361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0977" name="Group 36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1002" name="AutoShape 36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1003" name="AutoShape 36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0978" name="Rectangle 365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0979" name="Group 36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1000" name="AutoShape 36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1001" name="AutoShape 368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0980" name="Rectangle 369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81" name="Rectangle 370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0982" name="Group 37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0998" name="AutoShape 372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0999" name="AutoShape 37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0983" name="Freeform 37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0984" name="Group 37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0996" name="AutoShape 376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0997" name="AutoShape 377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0985" name="Rectangle 378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86" name="Freeform 37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87" name="Freeform 38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88" name="Oval 38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89" name="Freeform 38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90" name="AutoShape 38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91" name="AutoShape 384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92" name="Oval 385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93" name="Oval 386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0994" name="Oval 387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95" name="Rectangle 388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20843" name="Group 320"/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120940" name="Freeform 32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41" name="Rectangle 322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42" name="Freeform 32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43" name="Freeform 32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44" name="Rectangle 325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0945" name="Group 32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0970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0971" name="AutoShape 328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0946" name="Rectangle 329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0947" name="Group 33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0968" name="AutoShape 33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0969" name="AutoShape 332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0948" name="Rectangle 333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49" name="Rectangle 334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0950" name="Group 33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0966" name="AutoShape 336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0967" name="AutoShape 337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0951" name="Freeform 33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0952" name="Group 33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0964" name="AutoShape 340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0965" name="AutoShape 341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0953" name="Rectangle 342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54" name="Freeform 34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55" name="Freeform 34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56" name="Oval 345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57" name="Freeform 34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58" name="AutoShape 347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59" name="AutoShape 348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60" name="Oval 349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61" name="Oval 350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0962" name="Oval 351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0963" name="Rectangle 352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0844" name="Line 9"/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45" name="Group 19"/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120925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26" name="Text Box 21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server</a:t>
                </a:r>
                <a:endParaRPr lang="en-US" altLang="en-US" sz="2400"/>
              </a:p>
            </p:txBody>
          </p:sp>
          <p:sp>
            <p:nvSpPr>
              <p:cNvPr id="120927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28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9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30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31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32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33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34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35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36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37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38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39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120846" name="Group 60"/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120910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11" name="Text Box 62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server</a:t>
                </a:r>
                <a:endParaRPr lang="en-US" altLang="en-US" sz="2400"/>
              </a:p>
            </p:txBody>
          </p:sp>
          <p:sp>
            <p:nvSpPr>
              <p:cNvPr id="120912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13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14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15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16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17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18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19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0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21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22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23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24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120847" name="Group 96"/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120895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96" name="Text Box 98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server</a:t>
                </a:r>
                <a:endParaRPr lang="en-US" altLang="en-US" sz="2400"/>
              </a:p>
            </p:txBody>
          </p:sp>
          <p:sp>
            <p:nvSpPr>
              <p:cNvPr id="120897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98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9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0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1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2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3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4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5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06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07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08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909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120848" name="Line 117"/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9" name="Line 118"/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50" name="Group 119"/>
            <p:cNvGrpSpPr>
              <a:grpSpLocks/>
            </p:cNvGrpSpPr>
            <p:nvPr/>
          </p:nvGrpSpPr>
          <p:grpSpPr bwMode="auto">
            <a:xfrm>
              <a:off x="3795" y="2535"/>
              <a:ext cx="650" cy="288"/>
              <a:chOff x="3745" y="2537"/>
              <a:chExt cx="650" cy="288"/>
            </a:xfrm>
          </p:grpSpPr>
          <p:sp>
            <p:nvSpPr>
              <p:cNvPr id="120893" name="Rectangle 12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94" name="Text Box 12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120851" name="Group 122"/>
            <p:cNvGrpSpPr>
              <a:grpSpLocks/>
            </p:cNvGrpSpPr>
            <p:nvPr/>
          </p:nvGrpSpPr>
          <p:grpSpPr bwMode="auto">
            <a:xfrm>
              <a:off x="3771" y="1743"/>
              <a:ext cx="650" cy="288"/>
              <a:chOff x="3745" y="2537"/>
              <a:chExt cx="650" cy="288"/>
            </a:xfrm>
          </p:grpSpPr>
          <p:sp>
            <p:nvSpPr>
              <p:cNvPr id="120891" name="Rectangle 12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92" name="Text Box 12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120852" name="Group 125"/>
            <p:cNvGrpSpPr>
              <a:grpSpLocks/>
            </p:cNvGrpSpPr>
            <p:nvPr/>
          </p:nvGrpSpPr>
          <p:grpSpPr bwMode="auto">
            <a:xfrm>
              <a:off x="2937" y="2193"/>
              <a:ext cx="650" cy="288"/>
              <a:chOff x="3745" y="2537"/>
              <a:chExt cx="650" cy="288"/>
            </a:xfrm>
          </p:grpSpPr>
          <p:sp>
            <p:nvSpPr>
              <p:cNvPr id="120889" name="Rectangle 12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90" name="Text Box 12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120853" name="Group 423"/>
            <p:cNvGrpSpPr>
              <a:grpSpLocks/>
            </p:cNvGrpSpPr>
            <p:nvPr/>
          </p:nvGrpSpPr>
          <p:grpSpPr bwMode="auto">
            <a:xfrm>
              <a:off x="3587" y="886"/>
              <a:ext cx="575" cy="664"/>
              <a:chOff x="3574" y="550"/>
              <a:chExt cx="575" cy="664"/>
            </a:xfrm>
          </p:grpSpPr>
          <p:grpSp>
            <p:nvGrpSpPr>
              <p:cNvPr id="120884" name="Group 35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0887" name="Picture 35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888" name="Freeform 35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0885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86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agent</a:t>
                </a:r>
                <a:endParaRPr lang="en-US" altLang="en-US" sz="2400"/>
              </a:p>
            </p:txBody>
          </p:sp>
        </p:grpSp>
        <p:grpSp>
          <p:nvGrpSpPr>
            <p:cNvPr id="120854" name="Group 424"/>
            <p:cNvGrpSpPr>
              <a:grpSpLocks/>
            </p:cNvGrpSpPr>
            <p:nvPr/>
          </p:nvGrpSpPr>
          <p:grpSpPr bwMode="auto">
            <a:xfrm>
              <a:off x="4870" y="1400"/>
              <a:ext cx="575" cy="664"/>
              <a:chOff x="3574" y="550"/>
              <a:chExt cx="575" cy="664"/>
            </a:xfrm>
          </p:grpSpPr>
          <p:grpSp>
            <p:nvGrpSpPr>
              <p:cNvPr id="120879" name="Group 425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0882" name="Picture 42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883" name="Freeform 427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0880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81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agent</a:t>
                </a:r>
                <a:endParaRPr lang="en-US" altLang="en-US" sz="2400"/>
              </a:p>
            </p:txBody>
          </p:sp>
        </p:grpSp>
        <p:grpSp>
          <p:nvGrpSpPr>
            <p:cNvPr id="120855" name="Group 430"/>
            <p:cNvGrpSpPr>
              <a:grpSpLocks/>
            </p:cNvGrpSpPr>
            <p:nvPr/>
          </p:nvGrpSpPr>
          <p:grpSpPr bwMode="auto">
            <a:xfrm>
              <a:off x="5082" y="1880"/>
              <a:ext cx="575" cy="664"/>
              <a:chOff x="3574" y="550"/>
              <a:chExt cx="575" cy="664"/>
            </a:xfrm>
          </p:grpSpPr>
          <p:grpSp>
            <p:nvGrpSpPr>
              <p:cNvPr id="120874" name="Group 431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0877" name="Picture 43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878" name="Freeform 43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0875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76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agent</a:t>
                </a:r>
                <a:endParaRPr lang="en-US" altLang="en-US" sz="2400"/>
              </a:p>
            </p:txBody>
          </p:sp>
        </p:grpSp>
        <p:grpSp>
          <p:nvGrpSpPr>
            <p:cNvPr id="120856" name="Group 436"/>
            <p:cNvGrpSpPr>
              <a:grpSpLocks/>
            </p:cNvGrpSpPr>
            <p:nvPr/>
          </p:nvGrpSpPr>
          <p:grpSpPr bwMode="auto">
            <a:xfrm>
              <a:off x="4999" y="2540"/>
              <a:ext cx="575" cy="664"/>
              <a:chOff x="3574" y="550"/>
              <a:chExt cx="575" cy="664"/>
            </a:xfrm>
          </p:grpSpPr>
          <p:grpSp>
            <p:nvGrpSpPr>
              <p:cNvPr id="120869" name="Group 437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0872" name="Picture 43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873" name="Freeform 43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0870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71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agent</a:t>
                </a:r>
                <a:endParaRPr lang="en-US" altLang="en-US" sz="2400"/>
              </a:p>
            </p:txBody>
          </p:sp>
        </p:grpSp>
        <p:grpSp>
          <p:nvGrpSpPr>
            <p:cNvPr id="120857" name="Group 442"/>
            <p:cNvGrpSpPr>
              <a:grpSpLocks/>
            </p:cNvGrpSpPr>
            <p:nvPr/>
          </p:nvGrpSpPr>
          <p:grpSpPr bwMode="auto">
            <a:xfrm>
              <a:off x="3354" y="3446"/>
              <a:ext cx="575" cy="664"/>
              <a:chOff x="3574" y="550"/>
              <a:chExt cx="575" cy="664"/>
            </a:xfrm>
          </p:grpSpPr>
          <p:grpSp>
            <p:nvGrpSpPr>
              <p:cNvPr id="120864" name="Group 44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0867" name="Picture 44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868" name="Freeform 44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0865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66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agent</a:t>
                </a:r>
                <a:endParaRPr lang="en-US" altLang="en-US" sz="2400"/>
              </a:p>
            </p:txBody>
          </p:sp>
        </p:grpSp>
        <p:grpSp>
          <p:nvGrpSpPr>
            <p:cNvPr id="120858" name="Group 448"/>
            <p:cNvGrpSpPr>
              <a:grpSpLocks/>
            </p:cNvGrpSpPr>
            <p:nvPr/>
          </p:nvGrpSpPr>
          <p:grpSpPr bwMode="auto">
            <a:xfrm>
              <a:off x="3813" y="3056"/>
              <a:ext cx="575" cy="664"/>
              <a:chOff x="3574" y="550"/>
              <a:chExt cx="575" cy="664"/>
            </a:xfrm>
          </p:grpSpPr>
          <p:grpSp>
            <p:nvGrpSpPr>
              <p:cNvPr id="120859" name="Group 449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20862" name="Picture 4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863" name="Freeform 4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0860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20861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agent</a:t>
                </a:r>
                <a:endParaRPr lang="en-US" altLang="en-US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2288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2C0858B1-4246-4F30-8BF6-11D90FE2D50C}" type="slidenum">
              <a:rPr lang="en-US" altLang="en-US" sz="1200">
                <a:latin typeface="Tahoma" panose="020B0604030504040204" pitchFamily="34" charset="0"/>
              </a:rPr>
              <a:pPr/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222250"/>
            <a:ext cx="7772400" cy="882650"/>
          </a:xfrm>
        </p:spPr>
        <p:txBody>
          <a:bodyPr/>
          <a:lstStyle/>
          <a:p>
            <a:r>
              <a:rPr lang="en-US" altLang="en-US" sz="4000" smtClean="0"/>
              <a:t>Electronic mail: mail servers</a:t>
            </a:r>
            <a:endParaRPr lang="en-US" altLang="en-US" smtClean="0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98588"/>
            <a:ext cx="39338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2.  mail server: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</a:rPr>
              <a:t>Inbox</a:t>
            </a:r>
            <a:r>
              <a:rPr lang="en-US" altLang="en-US" sz="2400" dirty="0" smtClean="0"/>
              <a:t> contains incoming messages for user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</a:rPr>
              <a:t>Outbox</a:t>
            </a:r>
            <a:r>
              <a:rPr lang="en-US" altLang="en-US" sz="2400" dirty="0" smtClean="0"/>
              <a:t> of outgoing mail messages</a:t>
            </a:r>
          </a:p>
          <a:p>
            <a:pPr marL="0" indent="0">
              <a:buNone/>
            </a:pPr>
            <a:endParaRPr lang="en-US" altLang="en-US" sz="2400" i="1" dirty="0" smtClean="0">
              <a:solidFill>
                <a:srgbClr val="CC0000"/>
              </a:solidFill>
            </a:endParaRPr>
          </a:p>
          <a:p>
            <a:pPr marL="0" indent="0"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3.  SMTP:</a:t>
            </a:r>
          </a:p>
          <a:p>
            <a:r>
              <a:rPr lang="en-US" altLang="en-US" sz="2400" dirty="0" smtClean="0">
                <a:solidFill>
                  <a:srgbClr val="C00000"/>
                </a:solidFill>
              </a:rPr>
              <a:t>Communication protocol </a:t>
            </a:r>
            <a:r>
              <a:rPr lang="en-US" altLang="en-US" sz="2400" dirty="0" smtClean="0"/>
              <a:t>for sending </a:t>
            </a:r>
            <a:r>
              <a:rPr lang="en-US" altLang="en-US" sz="2400" dirty="0"/>
              <a:t>email </a:t>
            </a:r>
            <a:r>
              <a:rPr lang="en-US" altLang="en-US" sz="2400" dirty="0" smtClean="0"/>
              <a:t>messages between mail servers</a:t>
            </a:r>
          </a:p>
          <a:p>
            <a:r>
              <a:rPr lang="en-US" altLang="en-US" sz="2400" dirty="0" smtClean="0">
                <a:solidFill>
                  <a:srgbClr val="C00000"/>
                </a:solidFill>
              </a:rPr>
              <a:t>client:</a:t>
            </a:r>
            <a:r>
              <a:rPr lang="en-US" altLang="en-US" sz="2400" dirty="0" smtClean="0"/>
              <a:t> sending mail server</a:t>
            </a:r>
          </a:p>
          <a:p>
            <a:r>
              <a:rPr lang="en-US" altLang="ja-JP" sz="2400" dirty="0" smtClean="0">
                <a:solidFill>
                  <a:srgbClr val="C00000"/>
                </a:solidFill>
              </a:rPr>
              <a:t>server:</a:t>
            </a:r>
            <a:r>
              <a:rPr lang="en-US" altLang="ja-JP" sz="2400" dirty="0" smtClean="0"/>
              <a:t> receiving mail server</a:t>
            </a:r>
            <a:endParaRPr lang="en-US" altLang="en-US" sz="2400" dirty="0" smtClean="0"/>
          </a:p>
        </p:txBody>
      </p:sp>
      <p:pic>
        <p:nvPicPr>
          <p:cNvPr id="122885" name="Picture 15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826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886" name="Group 271"/>
          <p:cNvGrpSpPr>
            <a:grpSpLocks/>
          </p:cNvGrpSpPr>
          <p:nvPr/>
        </p:nvGrpSpPr>
        <p:grpSpPr bwMode="auto">
          <a:xfrm>
            <a:off x="6899275" y="2787650"/>
            <a:ext cx="477838" cy="715963"/>
            <a:chOff x="4140" y="429"/>
            <a:chExt cx="1425" cy="2396"/>
          </a:xfrm>
        </p:grpSpPr>
        <p:sp>
          <p:nvSpPr>
            <p:cNvPr id="123049" name="Freeform 2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0" name="Rectangle 273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51" name="Freeform 2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2" name="Freeform 2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3" name="Rectangle 276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3054" name="Group 2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3079" name="AutoShape 27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80" name="AutoShape 279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055" name="Rectangle 280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3056" name="Group 2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3077" name="AutoShape 28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78" name="AutoShape 283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057" name="Rectangle 284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58" name="Rectangle 285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3059" name="Group 2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3075" name="AutoShape 28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76" name="AutoShape 288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060" name="Freeform 2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061" name="Group 2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073" name="AutoShape 291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74" name="AutoShape 292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062" name="Rectangle 293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63" name="Freeform 2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4" name="Freeform 2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5" name="Oval 296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66" name="Freeform 2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7" name="AutoShape 298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68" name="AutoShape 299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69" name="Oval 300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70" name="Oval 301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071" name="Oval 302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72" name="Rectangle 303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22887" name="Group 304"/>
          <p:cNvGrpSpPr>
            <a:grpSpLocks/>
          </p:cNvGrpSpPr>
          <p:nvPr/>
        </p:nvGrpSpPr>
        <p:grpSpPr bwMode="auto">
          <a:xfrm>
            <a:off x="4906963" y="4181475"/>
            <a:ext cx="477837" cy="715963"/>
            <a:chOff x="4140" y="429"/>
            <a:chExt cx="1425" cy="2396"/>
          </a:xfrm>
        </p:grpSpPr>
        <p:sp>
          <p:nvSpPr>
            <p:cNvPr id="123017" name="Freeform 30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8" name="Rectangle 306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19" name="Freeform 30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0" name="Freeform 30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1" name="Rectangle 309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3022" name="Group 31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3047" name="AutoShape 31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48" name="AutoShape 312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023" name="Rectangle 313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3024" name="Group 31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3045" name="AutoShape 31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46" name="AutoShape 31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025" name="Rectangle 317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26" name="Rectangle 318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3027" name="Group 31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3043" name="AutoShape 32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44" name="AutoShape 321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028" name="Freeform 32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029" name="Group 32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041" name="AutoShape 324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42" name="AutoShape 325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030" name="Rectangle 326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31" name="Freeform 32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2" name="Freeform 32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3" name="Oval 329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34" name="Freeform 33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5" name="AutoShape 331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36" name="AutoShape 332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37" name="Oval 333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38" name="Oval 334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039" name="Oval 335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40" name="Rectangle 336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22888" name="Group 337"/>
          <p:cNvGrpSpPr>
            <a:grpSpLocks/>
          </p:cNvGrpSpPr>
          <p:nvPr/>
        </p:nvGrpSpPr>
        <p:grpSpPr bwMode="auto">
          <a:xfrm>
            <a:off x="4929188" y="1839913"/>
            <a:ext cx="477837" cy="715962"/>
            <a:chOff x="4140" y="429"/>
            <a:chExt cx="1425" cy="2396"/>
          </a:xfrm>
        </p:grpSpPr>
        <p:sp>
          <p:nvSpPr>
            <p:cNvPr id="122985" name="Freeform 33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6" name="Rectangle 339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87" name="Freeform 34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8" name="Freeform 34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9" name="Rectangle 342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2990" name="Group 34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3015" name="AutoShape 34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16" name="AutoShape 345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2991" name="Rectangle 346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2992" name="Group 34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3013" name="AutoShape 34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14" name="AutoShape 349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2993" name="Rectangle 350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94" name="Rectangle 351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2995" name="Group 35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3011" name="AutoShape 353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12" name="AutoShape 354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2996" name="Freeform 35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997" name="Group 35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009" name="AutoShape 357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10" name="AutoShape 358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2998" name="Rectangle 359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99" name="Freeform 36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0" name="Freeform 36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1" name="Oval 362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02" name="Freeform 36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3" name="AutoShape 364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04" name="AutoShape 365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05" name="Oval 366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06" name="Oval 367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007" name="Oval 368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08" name="Rectangle 369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5927725" y="2606675"/>
            <a:ext cx="1123950" cy="7905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890" name="Group 19"/>
          <p:cNvGrpSpPr>
            <a:grpSpLocks/>
          </p:cNvGrpSpPr>
          <p:nvPr/>
        </p:nvGrpSpPr>
        <p:grpSpPr bwMode="auto">
          <a:xfrm>
            <a:off x="7089775" y="2986088"/>
            <a:ext cx="809625" cy="1049337"/>
            <a:chOff x="4296" y="2627"/>
            <a:chExt cx="510" cy="661"/>
          </a:xfrm>
        </p:grpSpPr>
        <p:sp>
          <p:nvSpPr>
            <p:cNvPr id="122970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71" name="Text Box 21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server</a:t>
              </a:r>
              <a:endParaRPr lang="en-US" altLang="en-US" sz="2400"/>
            </a:p>
          </p:txBody>
        </p:sp>
        <p:sp>
          <p:nvSpPr>
            <p:cNvPr id="122972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73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4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5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6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7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8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9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0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81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82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83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84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grpSp>
        <p:nvGrpSpPr>
          <p:cNvPr id="122891" name="Group 60"/>
          <p:cNvGrpSpPr>
            <a:grpSpLocks/>
          </p:cNvGrpSpPr>
          <p:nvPr/>
        </p:nvGrpSpPr>
        <p:grpSpPr bwMode="auto">
          <a:xfrm>
            <a:off x="5089525" y="4386263"/>
            <a:ext cx="809625" cy="1049337"/>
            <a:chOff x="4296" y="2627"/>
            <a:chExt cx="510" cy="661"/>
          </a:xfrm>
        </p:grpSpPr>
        <p:sp>
          <p:nvSpPr>
            <p:cNvPr id="122955" name="Rectangle 6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56" name="Text Box 6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server</a:t>
              </a:r>
              <a:endParaRPr lang="en-US" altLang="en-US" sz="2400"/>
            </a:p>
          </p:txBody>
        </p:sp>
        <p:sp>
          <p:nvSpPr>
            <p:cNvPr id="122957" name="Rectangle 6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58" name="Line 6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9" name="Line 6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0" name="Line 6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1" name="Line 6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2" name="Line 6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3" name="Line 6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4" name="Line 7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5" name="Rectangle 7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66" name="Rectangle 7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67" name="Rectangle 7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68" name="Rectangle 7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69" name="Rectangle 7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grpSp>
        <p:nvGrpSpPr>
          <p:cNvPr id="122892" name="Group 96"/>
          <p:cNvGrpSpPr>
            <a:grpSpLocks/>
          </p:cNvGrpSpPr>
          <p:nvPr/>
        </p:nvGrpSpPr>
        <p:grpSpPr bwMode="auto">
          <a:xfrm>
            <a:off x="5089525" y="2138363"/>
            <a:ext cx="809625" cy="1049337"/>
            <a:chOff x="4296" y="2627"/>
            <a:chExt cx="510" cy="661"/>
          </a:xfrm>
        </p:grpSpPr>
        <p:sp>
          <p:nvSpPr>
            <p:cNvPr id="122940" name="Rectangle 97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41" name="Text Box 98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server</a:t>
              </a:r>
              <a:endParaRPr lang="en-US" altLang="en-US" sz="2400"/>
            </a:p>
          </p:txBody>
        </p:sp>
        <p:sp>
          <p:nvSpPr>
            <p:cNvPr id="122942" name="Rectangle 99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43" name="Line 100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4" name="Line 101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5" name="Line 102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6" name="Line 103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7" name="Line 104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8" name="Line 105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9" name="Line 106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0" name="Rectangle 107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51" name="Rectangle 108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52" name="Rectangle 109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53" name="Rectangle 110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54" name="Rectangle 111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122893" name="Line 117"/>
          <p:cNvSpPr>
            <a:spLocks noChangeShapeType="1"/>
          </p:cNvSpPr>
          <p:nvPr/>
        </p:nvSpPr>
        <p:spPr bwMode="auto">
          <a:xfrm flipV="1">
            <a:off x="5927725" y="3730625"/>
            <a:ext cx="1123950" cy="10858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Line 118"/>
          <p:cNvSpPr>
            <a:spLocks noChangeShapeType="1"/>
          </p:cNvSpPr>
          <p:nvPr/>
        </p:nvSpPr>
        <p:spPr bwMode="auto">
          <a:xfrm flipH="1" flipV="1">
            <a:off x="5184775" y="3206750"/>
            <a:ext cx="0" cy="1247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895" name="Group 119"/>
          <p:cNvGrpSpPr>
            <a:grpSpLocks/>
          </p:cNvGrpSpPr>
          <p:nvPr/>
        </p:nvGrpSpPr>
        <p:grpSpPr bwMode="auto">
          <a:xfrm>
            <a:off x="6024563" y="4024313"/>
            <a:ext cx="1031875" cy="457200"/>
            <a:chOff x="3745" y="2537"/>
            <a:chExt cx="650" cy="288"/>
          </a:xfrm>
        </p:grpSpPr>
        <p:sp>
          <p:nvSpPr>
            <p:cNvPr id="122938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39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122896" name="Group 122"/>
          <p:cNvGrpSpPr>
            <a:grpSpLocks/>
          </p:cNvGrpSpPr>
          <p:nvPr/>
        </p:nvGrpSpPr>
        <p:grpSpPr bwMode="auto">
          <a:xfrm>
            <a:off x="5986463" y="2767013"/>
            <a:ext cx="1031875" cy="457200"/>
            <a:chOff x="3745" y="2537"/>
            <a:chExt cx="650" cy="288"/>
          </a:xfrm>
        </p:grpSpPr>
        <p:sp>
          <p:nvSpPr>
            <p:cNvPr id="122936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37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122897" name="Group 125"/>
          <p:cNvGrpSpPr>
            <a:grpSpLocks/>
          </p:cNvGrpSpPr>
          <p:nvPr/>
        </p:nvGrpSpPr>
        <p:grpSpPr bwMode="auto">
          <a:xfrm>
            <a:off x="4662488" y="3481388"/>
            <a:ext cx="1031875" cy="457200"/>
            <a:chOff x="3745" y="2537"/>
            <a:chExt cx="650" cy="288"/>
          </a:xfrm>
        </p:grpSpPr>
        <p:sp>
          <p:nvSpPr>
            <p:cNvPr id="122934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35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122898" name="Group 430"/>
          <p:cNvGrpSpPr>
            <a:grpSpLocks/>
          </p:cNvGrpSpPr>
          <p:nvPr/>
        </p:nvGrpSpPr>
        <p:grpSpPr bwMode="auto">
          <a:xfrm>
            <a:off x="5694363" y="1406525"/>
            <a:ext cx="912812" cy="1054100"/>
            <a:chOff x="3574" y="550"/>
            <a:chExt cx="575" cy="664"/>
          </a:xfrm>
        </p:grpSpPr>
        <p:grpSp>
          <p:nvGrpSpPr>
            <p:cNvPr id="122929" name="Group 43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2932" name="Picture 43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33" name="Freeform 43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2930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31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agent</a:t>
              </a:r>
              <a:endParaRPr lang="en-US" altLang="en-US" sz="2400"/>
            </a:p>
          </p:txBody>
        </p:sp>
      </p:grpSp>
      <p:grpSp>
        <p:nvGrpSpPr>
          <p:cNvPr id="122899" name="Group 436"/>
          <p:cNvGrpSpPr>
            <a:grpSpLocks/>
          </p:cNvGrpSpPr>
          <p:nvPr/>
        </p:nvGrpSpPr>
        <p:grpSpPr bwMode="auto">
          <a:xfrm>
            <a:off x="7731125" y="2222500"/>
            <a:ext cx="912813" cy="1054100"/>
            <a:chOff x="3574" y="550"/>
            <a:chExt cx="575" cy="664"/>
          </a:xfrm>
        </p:grpSpPr>
        <p:grpSp>
          <p:nvGrpSpPr>
            <p:cNvPr id="122924" name="Group 43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2927" name="Picture 4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28" name="Freeform 4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2925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26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agent</a:t>
              </a:r>
              <a:endParaRPr lang="en-US" altLang="en-US" sz="2400"/>
            </a:p>
          </p:txBody>
        </p:sp>
      </p:grpSp>
      <p:grpSp>
        <p:nvGrpSpPr>
          <p:cNvPr id="122900" name="Group 442"/>
          <p:cNvGrpSpPr>
            <a:grpSpLocks/>
          </p:cNvGrpSpPr>
          <p:nvPr/>
        </p:nvGrpSpPr>
        <p:grpSpPr bwMode="auto">
          <a:xfrm>
            <a:off x="8067675" y="2984500"/>
            <a:ext cx="912813" cy="1054100"/>
            <a:chOff x="3574" y="550"/>
            <a:chExt cx="575" cy="664"/>
          </a:xfrm>
        </p:grpSpPr>
        <p:grpSp>
          <p:nvGrpSpPr>
            <p:cNvPr id="122919" name="Group 44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2922" name="Picture 4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23" name="Freeform 4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2920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21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agent</a:t>
              </a:r>
              <a:endParaRPr lang="en-US" altLang="en-US" sz="2400"/>
            </a:p>
          </p:txBody>
        </p:sp>
      </p:grpSp>
      <p:grpSp>
        <p:nvGrpSpPr>
          <p:cNvPr id="122901" name="Group 448"/>
          <p:cNvGrpSpPr>
            <a:grpSpLocks/>
          </p:cNvGrpSpPr>
          <p:nvPr/>
        </p:nvGrpSpPr>
        <p:grpSpPr bwMode="auto">
          <a:xfrm>
            <a:off x="7935913" y="4032250"/>
            <a:ext cx="912812" cy="1054100"/>
            <a:chOff x="3574" y="550"/>
            <a:chExt cx="575" cy="664"/>
          </a:xfrm>
        </p:grpSpPr>
        <p:grpSp>
          <p:nvGrpSpPr>
            <p:cNvPr id="122914" name="Group 449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2917" name="Picture 4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18" name="Freeform 4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2915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16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agent</a:t>
              </a:r>
              <a:endParaRPr lang="en-US" altLang="en-US" sz="2400"/>
            </a:p>
          </p:txBody>
        </p:sp>
      </p:grpSp>
      <p:grpSp>
        <p:nvGrpSpPr>
          <p:cNvPr id="122902" name="Group 454"/>
          <p:cNvGrpSpPr>
            <a:grpSpLocks/>
          </p:cNvGrpSpPr>
          <p:nvPr/>
        </p:nvGrpSpPr>
        <p:grpSpPr bwMode="auto">
          <a:xfrm>
            <a:off x="5324475" y="5470525"/>
            <a:ext cx="912813" cy="1054100"/>
            <a:chOff x="3574" y="550"/>
            <a:chExt cx="575" cy="664"/>
          </a:xfrm>
        </p:grpSpPr>
        <p:grpSp>
          <p:nvGrpSpPr>
            <p:cNvPr id="122909" name="Group 455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2912" name="Picture 4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13" name="Freeform 4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2910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11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agent</a:t>
              </a:r>
              <a:endParaRPr lang="en-US" altLang="en-US" sz="2400"/>
            </a:p>
          </p:txBody>
        </p:sp>
      </p:grpSp>
      <p:grpSp>
        <p:nvGrpSpPr>
          <p:cNvPr id="122903" name="Group 460"/>
          <p:cNvGrpSpPr>
            <a:grpSpLocks/>
          </p:cNvGrpSpPr>
          <p:nvPr/>
        </p:nvGrpSpPr>
        <p:grpSpPr bwMode="auto">
          <a:xfrm>
            <a:off x="6053138" y="4851400"/>
            <a:ext cx="912812" cy="1054100"/>
            <a:chOff x="3574" y="550"/>
            <a:chExt cx="575" cy="664"/>
          </a:xfrm>
        </p:grpSpPr>
        <p:grpSp>
          <p:nvGrpSpPr>
            <p:cNvPr id="122904" name="Group 46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2907" name="Picture 46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08" name="Freeform 46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2905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2906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agent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249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581DBCD2-0C73-4B59-AA68-14E16816339D}" type="slidenum">
              <a:rPr lang="en-US" altLang="en-US" sz="1200">
                <a:latin typeface="Tahoma" panose="020B0604030504040204" pitchFamily="34" charset="0"/>
              </a:rPr>
              <a:pPr/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2493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9429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34950"/>
            <a:ext cx="7772400" cy="958850"/>
          </a:xfrm>
        </p:spPr>
        <p:txBody>
          <a:bodyPr/>
          <a:lstStyle/>
          <a:p>
            <a:r>
              <a:rPr lang="en-US" altLang="en-US" sz="4000" dirty="0" smtClean="0"/>
              <a:t>SMTP</a:t>
            </a:r>
            <a:endParaRPr lang="en-US" altLang="en-US" dirty="0" smtClean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963" y="1422400"/>
            <a:ext cx="7629525" cy="4648200"/>
          </a:xfrm>
        </p:spPr>
        <p:txBody>
          <a:bodyPr/>
          <a:lstStyle/>
          <a:p>
            <a:r>
              <a:rPr lang="en-US" altLang="en-US" dirty="0" smtClean="0"/>
              <a:t>uses </a:t>
            </a:r>
            <a:r>
              <a:rPr lang="en-US" altLang="en-US" dirty="0" smtClean="0">
                <a:solidFill>
                  <a:srgbClr val="C00000"/>
                </a:solidFill>
              </a:rPr>
              <a:t>TCP</a:t>
            </a:r>
            <a:r>
              <a:rPr lang="en-US" altLang="en-US" dirty="0" smtClean="0"/>
              <a:t> as Transport Layer protocol</a:t>
            </a:r>
          </a:p>
          <a:p>
            <a:r>
              <a:rPr lang="en-US" altLang="en-US" dirty="0" smtClean="0"/>
              <a:t>Uses </a:t>
            </a:r>
            <a:r>
              <a:rPr lang="en-US" altLang="en-US" dirty="0" smtClean="0">
                <a:solidFill>
                  <a:srgbClr val="C00000"/>
                </a:solidFill>
              </a:rPr>
              <a:t>persistent connection</a:t>
            </a:r>
          </a:p>
          <a:p>
            <a:r>
              <a:rPr lang="en-US" altLang="en-US" dirty="0" smtClean="0">
                <a:solidFill>
                  <a:srgbClr val="C00000"/>
                </a:solidFill>
              </a:rPr>
              <a:t>port 25</a:t>
            </a:r>
          </a:p>
          <a:p>
            <a:r>
              <a:rPr lang="en-US" altLang="en-US" dirty="0" smtClean="0">
                <a:solidFill>
                  <a:srgbClr val="C00000"/>
                </a:solidFill>
              </a:rPr>
              <a:t>direct transfer </a:t>
            </a:r>
            <a:r>
              <a:rPr lang="en-US" altLang="en-US" dirty="0" smtClean="0"/>
              <a:t>from sending server to receiving server</a:t>
            </a:r>
          </a:p>
          <a:p>
            <a:r>
              <a:rPr lang="en-US" altLang="en-US" dirty="0"/>
              <a:t>messages must be in </a:t>
            </a:r>
            <a:r>
              <a:rPr lang="en-US" altLang="en-US" dirty="0">
                <a:solidFill>
                  <a:srgbClr val="C00000"/>
                </a:solidFill>
              </a:rPr>
              <a:t>7-bit </a:t>
            </a:r>
            <a:r>
              <a:rPr lang="en-US" altLang="en-US" dirty="0" smtClean="0">
                <a:solidFill>
                  <a:srgbClr val="C00000"/>
                </a:solidFill>
              </a:rPr>
              <a:t>ASCI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rgbClr val="C00000"/>
                </a:solidFill>
              </a:rPr>
              <a:t>three phases</a:t>
            </a:r>
            <a:r>
              <a:rPr lang="en-US" altLang="en-US" dirty="0" smtClean="0"/>
              <a:t> of transfer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handshaking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transfer</a:t>
            </a:r>
            <a:r>
              <a:rPr lang="en-US" altLang="en-US" dirty="0" smtClean="0"/>
              <a:t> of messages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closure</a:t>
            </a:r>
          </a:p>
          <a:p>
            <a:pPr lvl="1"/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2697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9BAE1C67-1D8B-4155-ACB1-48CA4116BD9A}" type="slidenum">
              <a:rPr lang="en-US" altLang="en-US" sz="1200">
                <a:latin typeface="Tahoma" panose="020B0604030504040204" pitchFamily="34" charset="0"/>
              </a:rPr>
              <a:pPr/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126979" name="Group 163"/>
          <p:cNvGrpSpPr>
            <a:grpSpLocks/>
          </p:cNvGrpSpPr>
          <p:nvPr/>
        </p:nvGrpSpPr>
        <p:grpSpPr bwMode="auto">
          <a:xfrm>
            <a:off x="1143000" y="4881563"/>
            <a:ext cx="912813" cy="1054100"/>
            <a:chOff x="3574" y="550"/>
            <a:chExt cx="575" cy="664"/>
          </a:xfrm>
        </p:grpSpPr>
        <p:grpSp>
          <p:nvGrpSpPr>
            <p:cNvPr id="127101" name="Group 164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7104" name="Picture 16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105" name="Freeform 16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7102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103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agent</a:t>
              </a:r>
              <a:endParaRPr lang="en-US" altLang="en-US" sz="2400"/>
            </a:p>
          </p:txBody>
        </p:sp>
      </p:grpSp>
      <p:grpSp>
        <p:nvGrpSpPr>
          <p:cNvPr id="126980" name="Group 130"/>
          <p:cNvGrpSpPr>
            <a:grpSpLocks/>
          </p:cNvGrpSpPr>
          <p:nvPr/>
        </p:nvGrpSpPr>
        <p:grpSpPr bwMode="auto">
          <a:xfrm>
            <a:off x="4852988" y="4613275"/>
            <a:ext cx="511175" cy="693738"/>
            <a:chOff x="4140" y="429"/>
            <a:chExt cx="1425" cy="2396"/>
          </a:xfrm>
        </p:grpSpPr>
        <p:sp>
          <p:nvSpPr>
            <p:cNvPr id="127069" name="Freeform 13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70" name="Rectangle 13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71" name="Freeform 13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72" name="Freeform 13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73" name="Rectangle 13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7074" name="Group 13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99" name="AutoShape 13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100" name="AutoShape 13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75" name="Rectangle 13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7076" name="Group 14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97" name="AutoShape 14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98" name="AutoShape 14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77" name="Rectangle 14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78" name="Rectangle 14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7079" name="Group 14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95" name="AutoShape 14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96" name="AutoShape 14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80" name="Freeform 14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81" name="Group 14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93" name="AutoShape 15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94" name="AutoShape 15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82" name="Rectangle 15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83" name="Freeform 15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84" name="Freeform 15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85" name="Oval 15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86" name="Freeform 15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87" name="AutoShape 15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88" name="AutoShape 15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89" name="Oval 15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90" name="Oval 16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7091" name="Oval 16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92" name="Rectangle 16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26981" name="Group 97"/>
          <p:cNvGrpSpPr>
            <a:grpSpLocks/>
          </p:cNvGrpSpPr>
          <p:nvPr/>
        </p:nvGrpSpPr>
        <p:grpSpPr bwMode="auto">
          <a:xfrm>
            <a:off x="2674938" y="4668838"/>
            <a:ext cx="511175" cy="693737"/>
            <a:chOff x="4140" y="429"/>
            <a:chExt cx="1425" cy="2396"/>
          </a:xfrm>
        </p:grpSpPr>
        <p:sp>
          <p:nvSpPr>
            <p:cNvPr id="127037" name="Freeform 9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38" name="Rectangle 99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39" name="Freeform 10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0" name="Freeform 10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1" name="Rectangle 102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7042" name="Group 10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67" name="AutoShape 10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68" name="AutoShape 105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43" name="Rectangle 106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7044" name="Group 10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65" name="AutoShape 10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66" name="AutoShape 10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45" name="Rectangle 110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46" name="Rectangle 111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7047" name="Group 11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63" name="AutoShape 113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64" name="AutoShape 11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48" name="Freeform 11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49" name="Group 11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61" name="AutoShape 11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62" name="AutoShape 118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50" name="Rectangle 119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51" name="Freeform 12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2" name="Freeform 12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3" name="Oval 122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54" name="Freeform 12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5" name="AutoShape 12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56" name="AutoShape 125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57" name="Oval 126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58" name="Oval 127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7059" name="Oval 128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60" name="Rectangle 129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126982" name="Picture 8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8016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3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2225"/>
            <a:ext cx="8235950" cy="1143000"/>
          </a:xfrm>
        </p:spPr>
        <p:txBody>
          <a:bodyPr/>
          <a:lstStyle/>
          <a:p>
            <a:r>
              <a:rPr lang="en-US" altLang="en-US" sz="4000" dirty="0" smtClean="0"/>
              <a:t>E-Mail:  Example</a:t>
            </a:r>
            <a:endParaRPr lang="en-US" altLang="en-US" dirty="0" smtClean="0"/>
          </a:p>
        </p:txBody>
      </p:sp>
      <p:sp>
        <p:nvSpPr>
          <p:cNvPr id="1269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2194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1) Alice uses UA to compose message </a:t>
            </a:r>
            <a:r>
              <a:rPr lang="ja-JP" altLang="en-US" sz="2200" smtClean="0"/>
              <a:t>“</a:t>
            </a:r>
            <a:r>
              <a:rPr lang="en-US" altLang="ja-JP" sz="2200" smtClean="0"/>
              <a:t>to</a:t>
            </a:r>
            <a:r>
              <a:rPr lang="ja-JP" altLang="en-US" sz="2200" smtClean="0"/>
              <a:t>”</a:t>
            </a:r>
            <a:r>
              <a:rPr lang="en-US" altLang="ja-JP" sz="2200" smtClean="0"/>
              <a:t> </a:t>
            </a:r>
            <a:r>
              <a:rPr lang="en-US" altLang="ja-JP" sz="2200" smtClean="0">
                <a:latin typeface="Courier New" panose="02070309020205020404" pitchFamily="49" charset="0"/>
              </a:rPr>
              <a:t>bob@someschool.edu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2) Alice</a:t>
            </a:r>
            <a:r>
              <a:rPr lang="ja-JP" altLang="en-US" sz="2200" smtClean="0"/>
              <a:t>’</a:t>
            </a:r>
            <a:r>
              <a:rPr lang="en-US" altLang="ja-JP" sz="2200" smtClean="0"/>
              <a:t>s UA sends message to her mail server; message placed in message queue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3) client side of SMTP opens TCP connection with Bob</a:t>
            </a:r>
            <a:r>
              <a:rPr lang="ja-JP" altLang="en-US" sz="2200" smtClean="0"/>
              <a:t>’</a:t>
            </a:r>
            <a:r>
              <a:rPr lang="en-US" altLang="ja-JP" sz="2200" smtClean="0"/>
              <a:t>s mail server</a:t>
            </a:r>
            <a:endParaRPr lang="en-US" altLang="en-US" sz="2200" smtClean="0"/>
          </a:p>
        </p:txBody>
      </p:sp>
      <p:sp>
        <p:nvSpPr>
          <p:cNvPr id="12698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335088"/>
            <a:ext cx="3810000" cy="3268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4) SMTP client sends Alice</a:t>
            </a:r>
            <a:r>
              <a:rPr lang="ja-JP" altLang="en-US" sz="2200" smtClean="0"/>
              <a:t>’</a:t>
            </a:r>
            <a:r>
              <a:rPr lang="en-US" altLang="ja-JP" sz="2200" smtClean="0"/>
              <a:t>s message over the TCP connection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5) Bob</a:t>
            </a:r>
            <a:r>
              <a:rPr lang="ja-JP" altLang="en-US" sz="2200" smtClean="0"/>
              <a:t>’</a:t>
            </a:r>
            <a:r>
              <a:rPr lang="en-US" altLang="ja-JP" sz="2200" smtClean="0"/>
              <a:t>s mail server places the message in Bob</a:t>
            </a:r>
            <a:r>
              <a:rPr lang="ja-JP" altLang="en-US" sz="2200" smtClean="0"/>
              <a:t>’</a:t>
            </a:r>
            <a:r>
              <a:rPr lang="en-US" altLang="ja-JP" sz="2200" smtClean="0"/>
              <a:t>s mailbox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6) Bob invokes his user agent to read message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200" smtClean="0"/>
          </a:p>
        </p:txBody>
      </p:sp>
      <p:grpSp>
        <p:nvGrpSpPr>
          <p:cNvPr id="126986" name="Group 20"/>
          <p:cNvGrpSpPr>
            <a:grpSpLocks/>
          </p:cNvGrpSpPr>
          <p:nvPr/>
        </p:nvGrpSpPr>
        <p:grpSpPr bwMode="auto">
          <a:xfrm>
            <a:off x="2808288" y="4956175"/>
            <a:ext cx="809625" cy="1049338"/>
            <a:chOff x="4296" y="2627"/>
            <a:chExt cx="510" cy="661"/>
          </a:xfrm>
        </p:grpSpPr>
        <p:sp>
          <p:nvSpPr>
            <p:cNvPr id="127022" name="Rectangle 2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23" name="Text Box 2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server</a:t>
              </a:r>
              <a:endParaRPr lang="en-US" altLang="en-US" sz="2400"/>
            </a:p>
          </p:txBody>
        </p:sp>
        <p:sp>
          <p:nvSpPr>
            <p:cNvPr id="127024" name="Rectangle 2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25" name="Line 2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6" name="Line 2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7" name="Line 2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8" name="Line 2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9" name="Line 2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0" name="Line 2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1" name="Line 3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2" name="Rectangle 3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33" name="Rectangle 3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34" name="Rectangle 3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35" name="Rectangle 3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36" name="Rectangle 3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pic>
        <p:nvPicPr>
          <p:cNvPr id="126987" name="Picture 36" descr="Al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8" name="Picture 37" descr="B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9" name="Group 48"/>
          <p:cNvGrpSpPr>
            <a:grpSpLocks/>
          </p:cNvGrpSpPr>
          <p:nvPr/>
        </p:nvGrpSpPr>
        <p:grpSpPr bwMode="auto">
          <a:xfrm>
            <a:off x="4999038" y="4902200"/>
            <a:ext cx="809625" cy="1049338"/>
            <a:chOff x="4296" y="2627"/>
            <a:chExt cx="510" cy="661"/>
          </a:xfrm>
        </p:grpSpPr>
        <p:sp>
          <p:nvSpPr>
            <p:cNvPr id="127007" name="Rectangle 4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08" name="Text Box 50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server</a:t>
              </a:r>
              <a:endParaRPr lang="en-US" altLang="en-US" sz="2400"/>
            </a:p>
          </p:txBody>
        </p:sp>
        <p:sp>
          <p:nvSpPr>
            <p:cNvPr id="127009" name="Rectangle 5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10" name="Line 5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1" name="Line 5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2" name="Line 5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3" name="Line 5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4" name="Line 5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5" name="Line 5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6" name="Line 5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7" name="Rectangle 5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18" name="Rectangle 6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19" name="Rectangle 6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20" name="Rectangle 6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21" name="Rectangle 6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126990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1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2" name="Line 71"/>
          <p:cNvSpPr>
            <a:spLocks noChangeShapeType="1"/>
          </p:cNvSpPr>
          <p:nvPr/>
        </p:nvSpPr>
        <p:spPr bwMode="auto">
          <a:xfrm flipV="1">
            <a:off x="5845175" y="5408613"/>
            <a:ext cx="1027113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3" name="Oval 72"/>
          <p:cNvSpPr>
            <a:spLocks noChangeArrowheads="1"/>
          </p:cNvSpPr>
          <p:nvPr/>
        </p:nvSpPr>
        <p:spPr bwMode="auto">
          <a:xfrm>
            <a:off x="1058863" y="49434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1</a:t>
            </a:r>
            <a:endParaRPr lang="en-US" altLang="en-US" sz="2400"/>
          </a:p>
        </p:txBody>
      </p:sp>
      <p:sp>
        <p:nvSpPr>
          <p:cNvPr id="126994" name="Oval 74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2</a:t>
            </a:r>
            <a:endParaRPr lang="en-US" altLang="en-US" sz="2400"/>
          </a:p>
        </p:txBody>
      </p:sp>
      <p:sp>
        <p:nvSpPr>
          <p:cNvPr id="126995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3</a:t>
            </a:r>
            <a:endParaRPr lang="en-US" altLang="en-US" sz="2400"/>
          </a:p>
        </p:txBody>
      </p:sp>
      <p:sp>
        <p:nvSpPr>
          <p:cNvPr id="126996" name="Oval 76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4</a:t>
            </a:r>
            <a:endParaRPr lang="en-US" altLang="en-US" sz="2400"/>
          </a:p>
        </p:txBody>
      </p:sp>
      <p:sp>
        <p:nvSpPr>
          <p:cNvPr id="126997" name="Oval 77"/>
          <p:cNvSpPr>
            <a:spLocks noChangeArrowheads="1"/>
          </p:cNvSpPr>
          <p:nvPr/>
        </p:nvSpPr>
        <p:spPr bwMode="auto">
          <a:xfrm>
            <a:off x="5256213" y="5935663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5</a:t>
            </a:r>
            <a:endParaRPr lang="en-US" altLang="en-US" sz="2400"/>
          </a:p>
        </p:txBody>
      </p:sp>
      <p:sp>
        <p:nvSpPr>
          <p:cNvPr id="126998" name="Oval 78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6</a:t>
            </a:r>
            <a:endParaRPr lang="en-US" altLang="en-US" sz="2400"/>
          </a:p>
        </p:txBody>
      </p:sp>
      <p:sp>
        <p:nvSpPr>
          <p:cNvPr id="126999" name="Text Box 95"/>
          <p:cNvSpPr txBox="1">
            <a:spLocks noChangeArrowheads="1"/>
          </p:cNvSpPr>
          <p:nvPr/>
        </p:nvSpPr>
        <p:spPr bwMode="auto">
          <a:xfrm>
            <a:off x="2324100" y="6069013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Alice</a:t>
            </a:r>
            <a:r>
              <a:rPr lang="ja-JP" altLang="en-US" sz="1600"/>
              <a:t>’</a:t>
            </a:r>
            <a:r>
              <a:rPr lang="en-US" altLang="ja-JP" sz="1600"/>
              <a:t>s mail server</a:t>
            </a:r>
            <a:endParaRPr lang="en-US" altLang="en-US" sz="1600"/>
          </a:p>
        </p:txBody>
      </p:sp>
      <p:sp>
        <p:nvSpPr>
          <p:cNvPr id="127000" name="Text Box 96"/>
          <p:cNvSpPr txBox="1">
            <a:spLocks noChangeArrowheads="1"/>
          </p:cNvSpPr>
          <p:nvPr/>
        </p:nvSpPr>
        <p:spPr bwMode="auto">
          <a:xfrm>
            <a:off x="4598988" y="6132513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Bob</a:t>
            </a:r>
            <a:r>
              <a:rPr lang="ja-JP" altLang="en-US" sz="1600"/>
              <a:t>’</a:t>
            </a:r>
            <a:r>
              <a:rPr lang="en-US" altLang="ja-JP" sz="1600"/>
              <a:t>s mail server</a:t>
            </a:r>
            <a:endParaRPr lang="en-US" altLang="en-US" sz="1600"/>
          </a:p>
        </p:txBody>
      </p:sp>
      <p:grpSp>
        <p:nvGrpSpPr>
          <p:cNvPr id="127001" name="Group 169"/>
          <p:cNvGrpSpPr>
            <a:grpSpLocks/>
          </p:cNvGrpSpPr>
          <p:nvPr/>
        </p:nvGrpSpPr>
        <p:grpSpPr bwMode="auto">
          <a:xfrm>
            <a:off x="6672263" y="4808538"/>
            <a:ext cx="912812" cy="1054100"/>
            <a:chOff x="3574" y="550"/>
            <a:chExt cx="575" cy="664"/>
          </a:xfrm>
        </p:grpSpPr>
        <p:grpSp>
          <p:nvGrpSpPr>
            <p:cNvPr id="127002" name="Group 170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7005" name="Picture 1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006" name="Freeform 17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7003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27004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agent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198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9181A422-31C2-4EC3-9123-DDCB88F6B132}" type="slidenum">
              <a:rPr lang="en-US" altLang="en-US" sz="1200">
                <a:latin typeface="Tahoma" panose="020B0604030504040204" pitchFamily="34" charset="0"/>
              </a:rPr>
              <a:pPr/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41987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1030287"/>
          </a:xfrm>
        </p:spPr>
        <p:txBody>
          <a:bodyPr/>
          <a:lstStyle/>
          <a:p>
            <a:r>
              <a:rPr lang="en-US" altLang="en-US" dirty="0" smtClean="0"/>
              <a:t>Application layer architectures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Two architectures:</a:t>
            </a:r>
          </a:p>
          <a:p>
            <a:r>
              <a:rPr lang="en-US" altLang="en-US" dirty="0" smtClean="0"/>
              <a:t>client-server:  Ex. Web, FTP, Email</a:t>
            </a:r>
          </a:p>
          <a:p>
            <a:r>
              <a:rPr lang="en-US" altLang="en-US" dirty="0" smtClean="0"/>
              <a:t>peer-to-peer (P2P):  Ex. </a:t>
            </a:r>
            <a:r>
              <a:rPr lang="en-US" altLang="en-US" dirty="0" err="1" smtClean="0"/>
              <a:t>BitTorrent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3312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6D41927D-EBA7-42CF-A0E5-1A10D3517391}" type="slidenum">
              <a:rPr lang="en-US" altLang="en-US" sz="1200">
                <a:latin typeface="Tahoma" panose="020B0604030504040204" pitchFamily="34" charset="0"/>
              </a:rPr>
              <a:pPr/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SMTP and HTTP</a:t>
            </a:r>
          </a:p>
        </p:txBody>
      </p:sp>
      <p:sp>
        <p:nvSpPr>
          <p:cNvPr id="1331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9938" y="1511300"/>
            <a:ext cx="7975862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 sz="2400" dirty="0" smtClean="0"/>
              <a:t>HTTP client receives message from server.  So, it is a </a:t>
            </a:r>
            <a:r>
              <a:rPr lang="en-US" altLang="en-US" sz="2400" dirty="0" smtClean="0">
                <a:solidFill>
                  <a:srgbClr val="C00000"/>
                </a:solidFill>
              </a:rPr>
              <a:t>pull protocol</a:t>
            </a:r>
            <a:r>
              <a:rPr lang="en-US" altLang="en-US" sz="2400" dirty="0" smtClean="0"/>
              <a:t>.  SMTP </a:t>
            </a:r>
            <a:r>
              <a:rPr lang="en-US" altLang="en-US" sz="2400" dirty="0"/>
              <a:t>client </a:t>
            </a:r>
            <a:r>
              <a:rPr lang="en-US" altLang="en-US" sz="2400" dirty="0" smtClean="0"/>
              <a:t>sends message to server</a:t>
            </a:r>
            <a:r>
              <a:rPr lang="en-US" altLang="en-US" sz="2400" dirty="0"/>
              <a:t>.  So, it is a </a:t>
            </a:r>
            <a:r>
              <a:rPr lang="en-US" altLang="en-US" sz="2400" dirty="0" smtClean="0">
                <a:solidFill>
                  <a:srgbClr val="C00000"/>
                </a:solidFill>
              </a:rPr>
              <a:t>push protocol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endParaRPr lang="en-US" altLang="en-US" sz="2400" dirty="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 sz="2400" dirty="0" smtClean="0"/>
              <a:t>SMTP message must be 7-bits </a:t>
            </a:r>
            <a:r>
              <a:rPr lang="en-US" altLang="en-US" sz="2400" dirty="0" smtClean="0">
                <a:solidFill>
                  <a:srgbClr val="C00000"/>
                </a:solidFill>
              </a:rPr>
              <a:t>ASCII format</a:t>
            </a:r>
            <a:r>
              <a:rPr lang="en-US" altLang="en-US" sz="2400" dirty="0" smtClean="0"/>
              <a:t>, while HTTP is not necessarily.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pic>
        <p:nvPicPr>
          <p:cNvPr id="133126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683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3517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6F2924DC-A569-404A-947C-34E41524E97A}" type="slidenum">
              <a:rPr lang="en-US" altLang="en-US" sz="1200">
                <a:latin typeface="Tahoma" panose="020B0604030504040204" pitchFamily="34" charset="0"/>
              </a:rPr>
              <a:pPr/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Mail message format</a:t>
            </a:r>
            <a:endParaRPr lang="en-US" altLang="en-US" smtClean="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927475" cy="4648200"/>
          </a:xfrm>
        </p:spPr>
        <p:txBody>
          <a:bodyPr/>
          <a:lstStyle/>
          <a:p>
            <a:r>
              <a:rPr lang="en-US" altLang="en-US" dirty="0" smtClean="0"/>
              <a:t>header lines, e.g.,</a:t>
            </a:r>
            <a:endParaRPr lang="en-US" altLang="en-US" sz="2400" dirty="0" smtClean="0"/>
          </a:p>
          <a:p>
            <a:pPr lvl="1"/>
            <a:r>
              <a:rPr lang="en-US" altLang="en-US" sz="2000" dirty="0" smtClean="0"/>
              <a:t>To:</a:t>
            </a:r>
          </a:p>
          <a:p>
            <a:pPr lvl="1"/>
            <a:r>
              <a:rPr lang="en-US" altLang="en-US" sz="2000" dirty="0" smtClean="0"/>
              <a:t>From:</a:t>
            </a:r>
          </a:p>
          <a:p>
            <a:pPr lvl="1"/>
            <a:r>
              <a:rPr lang="en-US" altLang="en-US" sz="2000" dirty="0" smtClean="0"/>
              <a:t>Subject: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To and From</a:t>
            </a:r>
            <a:r>
              <a:rPr lang="en-US" altLang="en-US" dirty="0" smtClean="0"/>
              <a:t> headers are required.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r>
              <a:rPr lang="en-US" altLang="en-US" sz="2400" dirty="0" smtClean="0"/>
              <a:t>Body: </a:t>
            </a:r>
            <a:r>
              <a:rPr lang="en-US" altLang="en-US" sz="2000" dirty="0" smtClean="0">
                <a:solidFill>
                  <a:srgbClr val="C00000"/>
                </a:solidFill>
              </a:rPr>
              <a:t>ASCII characters only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135174" name="Rectangle 7"/>
          <p:cNvSpPr>
            <a:spLocks noChangeArrowheads="1"/>
          </p:cNvSpPr>
          <p:nvPr/>
        </p:nvSpPr>
        <p:spPr bwMode="auto"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135175" name="Rectangle 9"/>
          <p:cNvSpPr>
            <a:spLocks noChangeArrowheads="1"/>
          </p:cNvSpPr>
          <p:nvPr/>
        </p:nvSpPr>
        <p:spPr bwMode="auto">
          <a:xfrm>
            <a:off x="4775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135176" name="Line 10"/>
          <p:cNvSpPr>
            <a:spLocks noChangeShapeType="1"/>
          </p:cNvSpPr>
          <p:nvPr/>
        </p:nvSpPr>
        <p:spPr bwMode="auto">
          <a:xfrm>
            <a:off x="3384222" y="1892300"/>
            <a:ext cx="1543377" cy="266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Line 11"/>
          <p:cNvSpPr>
            <a:spLocks noChangeShapeType="1"/>
          </p:cNvSpPr>
          <p:nvPr/>
        </p:nvSpPr>
        <p:spPr bwMode="auto">
          <a:xfrm flipV="1">
            <a:off x="3009900" y="3327400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Text Box 13"/>
          <p:cNvSpPr txBox="1">
            <a:spLocks noChangeArrowheads="1"/>
          </p:cNvSpPr>
          <p:nvPr/>
        </p:nvSpPr>
        <p:spPr bwMode="auto">
          <a:xfrm>
            <a:off x="8139113" y="2112963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blank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line</a:t>
            </a:r>
          </a:p>
        </p:txBody>
      </p:sp>
      <p:sp>
        <p:nvSpPr>
          <p:cNvPr id="135179" name="Line 14"/>
          <p:cNvSpPr>
            <a:spLocks noChangeShapeType="1"/>
          </p:cNvSpPr>
          <p:nvPr/>
        </p:nvSpPr>
        <p:spPr bwMode="auto">
          <a:xfrm flipH="1">
            <a:off x="7251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518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128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3721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9A19EA7-CC6A-4BDC-BB67-6F483A68994B}" type="slidenum">
              <a:rPr lang="en-US" altLang="en-US" sz="1200">
                <a:latin typeface="Tahoma" panose="020B0604030504040204" pitchFamily="34" charset="0"/>
              </a:rPr>
              <a:pPr/>
              <a:t>32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137219" name="Group 133"/>
          <p:cNvGrpSpPr>
            <a:grpSpLocks/>
          </p:cNvGrpSpPr>
          <p:nvPr/>
        </p:nvGrpSpPr>
        <p:grpSpPr bwMode="auto">
          <a:xfrm>
            <a:off x="2962275" y="1577975"/>
            <a:ext cx="511175" cy="693738"/>
            <a:chOff x="4140" y="429"/>
            <a:chExt cx="1425" cy="2396"/>
          </a:xfrm>
        </p:grpSpPr>
        <p:sp>
          <p:nvSpPr>
            <p:cNvPr id="137311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2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313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4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15" name="Rectangle 138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7316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7341" name="AutoShape 14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342" name="AutoShape 141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7317" name="Rectangle 142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7318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339" name="AutoShape 144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340" name="AutoShape 145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7319" name="Rectangle 146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320" name="Rectangle 147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7321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7337" name="AutoShape 149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338" name="AutoShape 150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7322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323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7335" name="AutoShape 153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336" name="AutoShape 154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7324" name="Rectangle 155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325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26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27" name="Oval 158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328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29" name="AutoShape 16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330" name="AutoShape 161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331" name="Oval 162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332" name="Oval 163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7333" name="Oval 164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334" name="Rectangle 165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7220" name="Group 100"/>
          <p:cNvGrpSpPr>
            <a:grpSpLocks/>
          </p:cNvGrpSpPr>
          <p:nvPr/>
        </p:nvGrpSpPr>
        <p:grpSpPr bwMode="auto">
          <a:xfrm>
            <a:off x="4648200" y="1587500"/>
            <a:ext cx="511175" cy="693738"/>
            <a:chOff x="4140" y="429"/>
            <a:chExt cx="1425" cy="2396"/>
          </a:xfrm>
        </p:grpSpPr>
        <p:sp>
          <p:nvSpPr>
            <p:cNvPr id="137279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0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281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2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83" name="Rectangle 10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7284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7309" name="AutoShape 10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310" name="AutoShape 10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7285" name="Rectangle 10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7286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307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308" name="AutoShape 11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7287" name="Rectangle 11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288" name="Rectangle 11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7289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7305" name="AutoShape 11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306" name="AutoShape 11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7290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291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7303" name="AutoShape 12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304" name="AutoShape 12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7292" name="Rectangle 12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293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94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95" name="Oval 12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296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97" name="AutoShape 12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298" name="AutoShape 12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299" name="Oval 12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300" name="Oval 13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7301" name="Oval 13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302" name="Rectangle 13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137221" name="Picture 9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55588"/>
            <a:ext cx="7772400" cy="893762"/>
          </a:xfrm>
        </p:spPr>
        <p:txBody>
          <a:bodyPr/>
          <a:lstStyle/>
          <a:p>
            <a:r>
              <a:rPr lang="en-US" altLang="en-US" smtClean="0"/>
              <a:t>Mail access protocols</a:t>
            </a:r>
          </a:p>
        </p:txBody>
      </p:sp>
      <p:sp>
        <p:nvSpPr>
          <p:cNvPr id="1372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230563"/>
            <a:ext cx="7381875" cy="22098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CC0000"/>
                </a:solidFill>
              </a:rPr>
              <a:t>SMTP:</a:t>
            </a:r>
            <a:r>
              <a:rPr lang="en-US" altLang="en-US" sz="2400" dirty="0" smtClean="0"/>
              <a:t> delivery/storage to receiver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server</a:t>
            </a:r>
          </a:p>
          <a:p>
            <a:r>
              <a:rPr lang="en-US" altLang="en-US" sz="2400" dirty="0" smtClean="0"/>
              <a:t>mail access protocol: retrieval from server</a:t>
            </a:r>
          </a:p>
          <a:p>
            <a:pPr lvl="1"/>
            <a:r>
              <a:rPr lang="en-US" altLang="en-US" sz="2200" dirty="0" smtClean="0">
                <a:solidFill>
                  <a:srgbClr val="CC0000"/>
                </a:solidFill>
              </a:rPr>
              <a:t>POP3:</a:t>
            </a:r>
            <a:r>
              <a:rPr lang="en-US" altLang="en-US" sz="2200" dirty="0" smtClean="0"/>
              <a:t> Post Office Protocol – version 3</a:t>
            </a:r>
            <a:endParaRPr lang="en-US" altLang="en-US" sz="2200" dirty="0" smtClean="0">
              <a:solidFill>
                <a:srgbClr val="C00000"/>
              </a:solidFill>
            </a:endParaRPr>
          </a:p>
          <a:p>
            <a:pPr lvl="1"/>
            <a:r>
              <a:rPr lang="en-US" altLang="en-US" sz="2200" dirty="0" smtClean="0">
                <a:solidFill>
                  <a:srgbClr val="CC0000"/>
                </a:solidFill>
              </a:rPr>
              <a:t>IMAP:</a:t>
            </a:r>
            <a:r>
              <a:rPr lang="en-US" altLang="en-US" sz="2200" dirty="0" smtClean="0"/>
              <a:t> Internet Mail Access Protocol</a:t>
            </a:r>
          </a:p>
          <a:p>
            <a:pPr lvl="1"/>
            <a:r>
              <a:rPr lang="en-US" altLang="en-US" sz="2200" dirty="0" smtClean="0">
                <a:solidFill>
                  <a:srgbClr val="CC0000"/>
                </a:solidFill>
              </a:rPr>
              <a:t>HTTP: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gmail</a:t>
            </a:r>
            <a:r>
              <a:rPr lang="en-US" altLang="en-US" sz="2200" dirty="0" smtClean="0"/>
              <a:t>, Hotmail, Yahoo! Mail, etc.</a:t>
            </a:r>
          </a:p>
          <a:p>
            <a:pPr lvl="1"/>
            <a:endParaRPr lang="en-US" altLang="en-US" sz="2200" dirty="0" smtClean="0"/>
          </a:p>
        </p:txBody>
      </p:sp>
      <p:grpSp>
        <p:nvGrpSpPr>
          <p:cNvPr id="137224" name="Group 158"/>
          <p:cNvGrpSpPr>
            <a:grpSpLocks/>
          </p:cNvGrpSpPr>
          <p:nvPr/>
        </p:nvGrpSpPr>
        <p:grpSpPr bwMode="auto">
          <a:xfrm>
            <a:off x="2797175" y="1987550"/>
            <a:ext cx="1436688" cy="1131888"/>
            <a:chOff x="1796" y="1206"/>
            <a:chExt cx="905" cy="713"/>
          </a:xfrm>
        </p:grpSpPr>
        <p:sp>
          <p:nvSpPr>
            <p:cNvPr id="137263" name="Text Box 95"/>
            <p:cNvSpPr txBox="1">
              <a:spLocks noChangeArrowheads="1"/>
            </p:cNvSpPr>
            <p:nvPr/>
          </p:nvSpPr>
          <p:spPr bwMode="auto">
            <a:xfrm>
              <a:off x="1796" y="1583"/>
              <a:ext cx="90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sender</a:t>
              </a:r>
              <a:r>
                <a:rPr lang="ja-JP" altLang="en-US" sz="1600"/>
                <a:t>’</a:t>
              </a:r>
              <a:r>
                <a:rPr lang="en-US" altLang="ja-JP" sz="1600"/>
                <a:t>s mail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server</a:t>
              </a:r>
              <a:endParaRPr lang="en-US" altLang="en-US" sz="2400"/>
            </a:p>
          </p:txBody>
        </p:sp>
        <p:grpSp>
          <p:nvGrpSpPr>
            <p:cNvPr id="137264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137265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37266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37267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8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9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70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71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72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73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74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37275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37276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37277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37278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137225" name="Text Box 121"/>
          <p:cNvSpPr txBox="1">
            <a:spLocks noChangeArrowheads="1"/>
          </p:cNvSpPr>
          <p:nvPr/>
        </p:nvSpPr>
        <p:spPr bwMode="auto">
          <a:xfrm>
            <a:off x="2020888" y="1466850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SMTP</a:t>
            </a:r>
          </a:p>
        </p:txBody>
      </p:sp>
      <p:sp>
        <p:nvSpPr>
          <p:cNvPr id="137226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37227" name="Text Box 154"/>
          <p:cNvSpPr txBox="1">
            <a:spLocks noChangeArrowheads="1"/>
          </p:cNvSpPr>
          <p:nvPr/>
        </p:nvSpPr>
        <p:spPr bwMode="auto">
          <a:xfrm>
            <a:off x="3622675" y="1477963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SMTP</a:t>
            </a:r>
          </a:p>
        </p:txBody>
      </p:sp>
      <p:sp>
        <p:nvSpPr>
          <p:cNvPr id="137228" name="Text Box 156"/>
          <p:cNvSpPr txBox="1">
            <a:spLocks noChangeArrowheads="1"/>
          </p:cNvSpPr>
          <p:nvPr/>
        </p:nvSpPr>
        <p:spPr bwMode="auto">
          <a:xfrm>
            <a:off x="5484813" y="1308100"/>
            <a:ext cx="1511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</a:rPr>
              <a:t>mail access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</a:rPr>
              <a:t>protocol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7229" name="Text Box 160"/>
          <p:cNvSpPr txBox="1">
            <a:spLocks noChangeArrowheads="1"/>
          </p:cNvSpPr>
          <p:nvPr/>
        </p:nvSpPr>
        <p:spPr bwMode="auto">
          <a:xfrm>
            <a:off x="4371975" y="2598738"/>
            <a:ext cx="1538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receiver</a:t>
            </a:r>
            <a:r>
              <a:rPr lang="ja-JP" altLang="en-US" sz="1600"/>
              <a:t>’</a:t>
            </a:r>
            <a:r>
              <a:rPr lang="en-US" altLang="ja-JP" sz="1600"/>
              <a:t>s mail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server</a:t>
            </a:r>
            <a:endParaRPr lang="en-US" altLang="en-US" sz="2400"/>
          </a:p>
        </p:txBody>
      </p:sp>
      <p:grpSp>
        <p:nvGrpSpPr>
          <p:cNvPr id="137230" name="Group 161"/>
          <p:cNvGrpSpPr>
            <a:grpSpLocks/>
          </p:cNvGrpSpPr>
          <p:nvPr/>
        </p:nvGrpSpPr>
        <p:grpSpPr bwMode="auto">
          <a:xfrm>
            <a:off x="4800600" y="2000250"/>
            <a:ext cx="809625" cy="561975"/>
            <a:chOff x="2070" y="2004"/>
            <a:chExt cx="510" cy="354"/>
          </a:xfrm>
        </p:grpSpPr>
        <p:sp>
          <p:nvSpPr>
            <p:cNvPr id="137249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7250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7251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2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3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4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5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6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7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8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7259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7260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7261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7262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pic>
        <p:nvPicPr>
          <p:cNvPr id="137231" name="Picture 176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5573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2" name="Picture 179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15716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33" name="Line 94"/>
          <p:cNvSpPr>
            <a:spLocks noChangeShapeType="1"/>
          </p:cNvSpPr>
          <p:nvPr/>
        </p:nvSpPr>
        <p:spPr bwMode="auto">
          <a:xfrm>
            <a:off x="2003425" y="1905000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4" name="Line 95"/>
          <p:cNvSpPr>
            <a:spLocks noChangeShapeType="1"/>
          </p:cNvSpPr>
          <p:nvPr/>
        </p:nvSpPr>
        <p:spPr bwMode="auto">
          <a:xfrm>
            <a:off x="3633788" y="1901825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5" name="Line 96"/>
          <p:cNvSpPr>
            <a:spLocks noChangeShapeType="1"/>
          </p:cNvSpPr>
          <p:nvPr/>
        </p:nvSpPr>
        <p:spPr bwMode="auto">
          <a:xfrm>
            <a:off x="5253038" y="1898650"/>
            <a:ext cx="1697037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6" name="Text Box 156"/>
          <p:cNvSpPr txBox="1">
            <a:spLocks noChangeArrowheads="1"/>
          </p:cNvSpPr>
          <p:nvPr/>
        </p:nvSpPr>
        <p:spPr bwMode="auto">
          <a:xfrm>
            <a:off x="5647570" y="1927225"/>
            <a:ext cx="1436612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rgbClr val="CC0000"/>
                </a:solidFill>
              </a:rPr>
              <a:t>(e.g., </a:t>
            </a:r>
            <a:r>
              <a:rPr lang="en-US" altLang="en-US" sz="1600" i="1" dirty="0" smtClean="0">
                <a:solidFill>
                  <a:srgbClr val="CC0000"/>
                </a:solidFill>
              </a:rPr>
              <a:t>POP3, </a:t>
            </a:r>
            <a:endParaRPr lang="en-US" altLang="en-US" sz="1600" i="1" dirty="0">
              <a:solidFill>
                <a:srgbClr val="CC0000"/>
              </a:solidFill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CC0000"/>
                </a:solidFill>
              </a:rPr>
              <a:t>         IMAP</a:t>
            </a:r>
            <a:r>
              <a:rPr lang="en-US" altLang="en-US" sz="1800" i="1" dirty="0">
                <a:solidFill>
                  <a:srgbClr val="CC0000"/>
                </a:solidFill>
              </a:rPr>
              <a:t>)</a:t>
            </a:r>
          </a:p>
        </p:txBody>
      </p:sp>
      <p:grpSp>
        <p:nvGrpSpPr>
          <p:cNvPr id="137237" name="Group 166"/>
          <p:cNvGrpSpPr>
            <a:grpSpLocks/>
          </p:cNvGrpSpPr>
          <p:nvPr/>
        </p:nvGrpSpPr>
        <p:grpSpPr bwMode="auto">
          <a:xfrm>
            <a:off x="1066800" y="1419225"/>
            <a:ext cx="912813" cy="1054100"/>
            <a:chOff x="3574" y="550"/>
            <a:chExt cx="575" cy="664"/>
          </a:xfrm>
        </p:grpSpPr>
        <p:grpSp>
          <p:nvGrpSpPr>
            <p:cNvPr id="137244" name="Group 16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37247" name="Picture 1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248" name="Freeform 16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7245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37246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agent</a:t>
              </a:r>
              <a:endParaRPr lang="en-US" altLang="en-US" sz="2400"/>
            </a:p>
          </p:txBody>
        </p:sp>
      </p:grpSp>
      <p:grpSp>
        <p:nvGrpSpPr>
          <p:cNvPr id="137238" name="Group 172"/>
          <p:cNvGrpSpPr>
            <a:grpSpLocks/>
          </p:cNvGrpSpPr>
          <p:nvPr/>
        </p:nvGrpSpPr>
        <p:grpSpPr bwMode="auto">
          <a:xfrm>
            <a:off x="6967538" y="1422400"/>
            <a:ext cx="912812" cy="1054100"/>
            <a:chOff x="3574" y="550"/>
            <a:chExt cx="575" cy="664"/>
          </a:xfrm>
        </p:grpSpPr>
        <p:grpSp>
          <p:nvGrpSpPr>
            <p:cNvPr id="137239" name="Group 17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37242" name="Picture 1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243" name="Freeform 17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7240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37241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agent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3926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D16A2DCF-4438-48A9-9055-D4128183C92E}" type="slidenum">
              <a:rPr lang="en-US" altLang="en-US" sz="1200">
                <a:latin typeface="Tahoma" panose="020B0604030504040204" pitchFamily="34" charset="0"/>
              </a:rPr>
              <a:pPr/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3926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58838"/>
            <a:ext cx="3317875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31763"/>
            <a:ext cx="7772400" cy="968375"/>
          </a:xfrm>
        </p:spPr>
        <p:txBody>
          <a:bodyPr/>
          <a:lstStyle/>
          <a:p>
            <a:r>
              <a:rPr lang="en-US" altLang="en-US" sz="4000" smtClean="0"/>
              <a:t>POP3 protocol</a:t>
            </a:r>
            <a:endParaRPr lang="en-US" altLang="en-US" smtClean="0"/>
          </a:p>
        </p:txBody>
      </p:sp>
      <p:sp>
        <p:nvSpPr>
          <p:cNvPr id="139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7762580" cy="4648200"/>
          </a:xfrm>
        </p:spPr>
        <p:txBody>
          <a:bodyPr/>
          <a:lstStyle/>
          <a:p>
            <a:r>
              <a:rPr lang="en-US" altLang="en-US" sz="3200" dirty="0" smtClean="0"/>
              <a:t>POP3 begins as soon as the user agent opens a </a:t>
            </a:r>
            <a:r>
              <a:rPr lang="en-US" altLang="en-US" sz="3200" dirty="0" smtClean="0">
                <a:solidFill>
                  <a:srgbClr val="C00000"/>
                </a:solidFill>
              </a:rPr>
              <a:t>TCP connection </a:t>
            </a:r>
            <a:r>
              <a:rPr lang="en-US" altLang="en-US" sz="3200" dirty="0" smtClean="0"/>
              <a:t>with the server on </a:t>
            </a:r>
            <a:r>
              <a:rPr lang="en-US" altLang="en-US" sz="3200" dirty="0" smtClean="0">
                <a:solidFill>
                  <a:srgbClr val="C00000"/>
                </a:solidFill>
              </a:rPr>
              <a:t>port 110</a:t>
            </a:r>
            <a:r>
              <a:rPr lang="en-US" altLang="en-US" sz="3200" dirty="0" smtClean="0"/>
              <a:t>.  </a:t>
            </a:r>
          </a:p>
          <a:p>
            <a:r>
              <a:rPr lang="en-US" altLang="en-US" sz="3200" dirty="0" smtClean="0"/>
              <a:t>Three phases: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Authorization</a:t>
            </a:r>
            <a:r>
              <a:rPr lang="en-US" altLang="en-US" dirty="0" smtClean="0"/>
              <a:t>:  The user agent sends </a:t>
            </a:r>
            <a:r>
              <a:rPr lang="en-US" altLang="en-US" dirty="0" smtClean="0">
                <a:solidFill>
                  <a:srgbClr val="C00000"/>
                </a:solidFill>
              </a:rPr>
              <a:t>username and password</a:t>
            </a:r>
            <a:r>
              <a:rPr lang="en-US" altLang="en-US" dirty="0" smtClean="0"/>
              <a:t> for authentication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Transaction</a:t>
            </a:r>
            <a:r>
              <a:rPr lang="en-US" altLang="en-US" dirty="0" smtClean="0"/>
              <a:t>:  the user agent </a:t>
            </a:r>
            <a:r>
              <a:rPr lang="en-US" altLang="en-US" dirty="0" smtClean="0">
                <a:solidFill>
                  <a:srgbClr val="C00000"/>
                </a:solidFill>
              </a:rPr>
              <a:t>retrieves the messages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Update</a:t>
            </a:r>
            <a:r>
              <a:rPr lang="en-US" altLang="en-US" dirty="0" smtClean="0"/>
              <a:t>:  </a:t>
            </a:r>
            <a:r>
              <a:rPr lang="en-US" altLang="en-US" dirty="0" smtClean="0">
                <a:solidFill>
                  <a:srgbClr val="C00000"/>
                </a:solidFill>
              </a:rPr>
              <a:t>closes</a:t>
            </a:r>
            <a:r>
              <a:rPr lang="en-US" altLang="en-US" dirty="0" smtClean="0"/>
              <a:t> the connection</a:t>
            </a: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4131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CC6B41A1-9F7D-45F4-B7D6-2688A4C17FB4}" type="slidenum">
              <a:rPr lang="en-US" altLang="en-US" sz="1200">
                <a:latin typeface="Tahoma" panose="020B0604030504040204" pitchFamily="34" charset="0"/>
              </a:rPr>
              <a:pPr/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41315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9572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3688"/>
            <a:ext cx="7772400" cy="795337"/>
          </a:xfrm>
        </p:spPr>
        <p:txBody>
          <a:bodyPr/>
          <a:lstStyle/>
          <a:p>
            <a:r>
              <a:rPr lang="en-US" altLang="en-US" dirty="0" smtClean="0"/>
              <a:t>IMAP</a:t>
            </a:r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5035" y="1381125"/>
            <a:ext cx="7718065" cy="4648200"/>
          </a:xfrm>
        </p:spPr>
        <p:txBody>
          <a:bodyPr/>
          <a:lstStyle/>
          <a:p>
            <a:r>
              <a:rPr lang="en-US" altLang="en-US" sz="3200" dirty="0" smtClean="0"/>
              <a:t>It has many </a:t>
            </a:r>
            <a:r>
              <a:rPr lang="en-US" altLang="en-US" sz="3200" dirty="0" smtClean="0">
                <a:solidFill>
                  <a:srgbClr val="C00000"/>
                </a:solidFill>
              </a:rPr>
              <a:t>more features</a:t>
            </a:r>
            <a:r>
              <a:rPr lang="en-US" altLang="en-US" sz="3200" dirty="0" smtClean="0"/>
              <a:t> than POP3</a:t>
            </a:r>
          </a:p>
          <a:p>
            <a:pPr lvl="1"/>
            <a:r>
              <a:rPr lang="en-US" altLang="en-US" sz="2800" dirty="0" smtClean="0"/>
              <a:t>Creating </a:t>
            </a:r>
            <a:r>
              <a:rPr lang="en-US" altLang="en-US" sz="2800" dirty="0" smtClean="0">
                <a:solidFill>
                  <a:srgbClr val="C00000"/>
                </a:solidFill>
              </a:rPr>
              <a:t>folders</a:t>
            </a:r>
            <a:r>
              <a:rPr lang="en-US" altLang="en-US" sz="2800" dirty="0" smtClean="0"/>
              <a:t> in server</a:t>
            </a:r>
          </a:p>
          <a:p>
            <a:pPr lvl="1"/>
            <a:r>
              <a:rPr lang="en-US" altLang="en-US" sz="2800" dirty="0" smtClean="0">
                <a:solidFill>
                  <a:srgbClr val="C00000"/>
                </a:solidFill>
              </a:rPr>
              <a:t>Search</a:t>
            </a:r>
            <a:r>
              <a:rPr lang="en-US" altLang="en-US" sz="2800" dirty="0" smtClean="0"/>
              <a:t> messages</a:t>
            </a:r>
          </a:p>
          <a:p>
            <a:pPr lvl="1"/>
            <a:r>
              <a:rPr lang="en-US" altLang="en-US" sz="2800" dirty="0" smtClean="0"/>
              <a:t>Retrieve </a:t>
            </a:r>
            <a:r>
              <a:rPr lang="en-US" altLang="en-US" sz="2800" dirty="0" smtClean="0">
                <a:solidFill>
                  <a:srgbClr val="C00000"/>
                </a:solidFill>
              </a:rPr>
              <a:t>only some part of message</a:t>
            </a:r>
            <a:r>
              <a:rPr lang="en-US" altLang="en-US" sz="2800" dirty="0" smtClean="0"/>
              <a:t> (e.g., only header)</a:t>
            </a:r>
          </a:p>
          <a:p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4541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F6D766AA-DABB-4685-8231-D81BC0A25891}" type="slidenum">
              <a:rPr lang="en-US" altLang="en-US" sz="1200">
                <a:latin typeface="Tahoma" panose="020B0604030504040204" pitchFamily="34" charset="0"/>
              </a:rPr>
              <a:pPr/>
              <a:t>35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45411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7772400" cy="914400"/>
          </a:xfrm>
        </p:spPr>
        <p:txBody>
          <a:bodyPr/>
          <a:lstStyle/>
          <a:p>
            <a:r>
              <a:rPr lang="en-US" altLang="en-US" sz="4000" smtClean="0"/>
              <a:t>DNS: domain name system</a:t>
            </a:r>
            <a:endParaRPr lang="en-US" altLang="en-US" smtClean="0"/>
          </a:p>
        </p:txBody>
      </p:sp>
      <p:sp>
        <p:nvSpPr>
          <p:cNvPr id="145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2" y="1511300"/>
            <a:ext cx="8004175" cy="46482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C00000"/>
                </a:solidFill>
              </a:rPr>
              <a:t>How to identify hosts?</a:t>
            </a:r>
            <a:r>
              <a:rPr lang="en-US" altLang="en-US" sz="2400" dirty="0" smtClean="0"/>
              <a:t>  Using </a:t>
            </a:r>
            <a:r>
              <a:rPr lang="en-US" altLang="en-US" sz="2400" dirty="0" smtClean="0">
                <a:solidFill>
                  <a:srgbClr val="C00000"/>
                </a:solidFill>
              </a:rPr>
              <a:t>hostnames</a:t>
            </a:r>
            <a:r>
              <a:rPr lang="en-US" altLang="en-US" sz="2400" dirty="0" smtClean="0"/>
              <a:t>, e.g., www.google.com, www.uregina.ca, etc.  These are </a:t>
            </a:r>
            <a:r>
              <a:rPr lang="en-US" altLang="en-US" sz="2400" dirty="0" smtClean="0">
                <a:solidFill>
                  <a:srgbClr val="C00000"/>
                </a:solidFill>
              </a:rPr>
              <a:t>easier for human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smtClean="0"/>
              <a:t>Host is also identified by </a:t>
            </a:r>
            <a:r>
              <a:rPr lang="en-US" altLang="en-US" sz="2400" dirty="0" smtClean="0">
                <a:solidFill>
                  <a:srgbClr val="C00000"/>
                </a:solidFill>
              </a:rPr>
              <a:t>IP addresses</a:t>
            </a:r>
          </a:p>
          <a:p>
            <a:pPr lvl="1"/>
            <a:r>
              <a:rPr lang="en-US" altLang="en-US" sz="2000" dirty="0"/>
              <a:t>www.google.com: </a:t>
            </a:r>
            <a:r>
              <a:rPr lang="en-US" altLang="en-US" sz="2000" dirty="0" smtClean="0"/>
              <a:t>172.217.0.0</a:t>
            </a:r>
          </a:p>
          <a:p>
            <a:pPr lvl="1"/>
            <a:r>
              <a:rPr lang="en-US" altLang="en-US" sz="2000" dirty="0" smtClean="0"/>
              <a:t>www.uregina.ca:  142.3.152.9</a:t>
            </a:r>
          </a:p>
          <a:p>
            <a:pPr lvl="1"/>
            <a:r>
              <a:rPr lang="en-US" altLang="en-US" sz="2000" dirty="0" smtClean="0"/>
              <a:t>www.facebook.com:  31.13.80.36</a:t>
            </a:r>
          </a:p>
          <a:p>
            <a:r>
              <a:rPr lang="en-US" altLang="en-US" sz="2400" dirty="0" smtClean="0">
                <a:solidFill>
                  <a:srgbClr val="C00000"/>
                </a:solidFill>
              </a:rPr>
              <a:t>DNS converts</a:t>
            </a:r>
            <a:r>
              <a:rPr lang="en-US" altLang="en-US" sz="2400" dirty="0" smtClean="0"/>
              <a:t> a hostname to corresponding IP address</a:t>
            </a:r>
          </a:p>
          <a:p>
            <a:r>
              <a:rPr lang="en-US" altLang="en-US" sz="2400" dirty="0" smtClean="0"/>
              <a:t>DNS uses </a:t>
            </a:r>
            <a:r>
              <a:rPr lang="en-US" altLang="en-US" sz="2400" dirty="0" smtClean="0">
                <a:solidFill>
                  <a:srgbClr val="C00000"/>
                </a:solidFill>
              </a:rPr>
              <a:t>UDP</a:t>
            </a:r>
            <a:r>
              <a:rPr lang="en-US" altLang="en-US" sz="2400" dirty="0" smtClean="0"/>
              <a:t> as Transport Layer protocol</a:t>
            </a:r>
          </a:p>
          <a:p>
            <a:r>
              <a:rPr lang="en-US" altLang="en-US" sz="2400" dirty="0" smtClean="0"/>
              <a:t>DNS uses </a:t>
            </a:r>
            <a:r>
              <a:rPr lang="en-US" altLang="en-US" sz="2400" dirty="0" smtClean="0">
                <a:solidFill>
                  <a:srgbClr val="C00000"/>
                </a:solidFill>
              </a:rPr>
              <a:t>port 53</a:t>
            </a:r>
          </a:p>
          <a:p>
            <a:r>
              <a:rPr lang="en-US" altLang="en-US" sz="2400" dirty="0" smtClean="0"/>
              <a:t>DNS server is </a:t>
            </a:r>
            <a:r>
              <a:rPr lang="en-US" altLang="en-US" sz="2400" dirty="0" smtClean="0">
                <a:solidFill>
                  <a:srgbClr val="C00000"/>
                </a:solidFill>
              </a:rPr>
              <a:t>distributed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4745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CBAFD75F-EB9C-436A-9FAC-57A8EFC2669F}" type="slidenum">
              <a:rPr lang="en-US" altLang="en-US" sz="1200">
                <a:latin typeface="Tahoma" panose="020B0604030504040204" pitchFamily="34" charset="0"/>
              </a:rPr>
              <a:pPr/>
              <a:t>36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r>
              <a:rPr lang="en-US" altLang="en-US" sz="4000" dirty="0" smtClean="0"/>
              <a:t>DNS</a:t>
            </a:r>
            <a:endParaRPr lang="en-US" altLang="en-US" dirty="0" smtClean="0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0990" y="4703237"/>
            <a:ext cx="6784951" cy="2263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why is DNS server distributed?</a:t>
            </a:r>
          </a:p>
          <a:p>
            <a:r>
              <a:rPr lang="en-US" altLang="en-US" sz="2400" dirty="0" smtClean="0"/>
              <a:t>single point of failure</a:t>
            </a:r>
          </a:p>
          <a:p>
            <a:r>
              <a:rPr lang="en-US" altLang="en-US" sz="2400" dirty="0" smtClean="0"/>
              <a:t>traffic volume</a:t>
            </a:r>
          </a:p>
          <a:p>
            <a:r>
              <a:rPr lang="en-US" altLang="en-US" sz="2400" dirty="0" smtClean="0"/>
              <a:t>distant centralized database</a:t>
            </a:r>
          </a:p>
          <a:p>
            <a:r>
              <a:rPr lang="en-US" altLang="en-US" sz="2400" dirty="0" smtClean="0"/>
              <a:t>maintenance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1644" y="1196466"/>
            <a:ext cx="8269287" cy="347922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Other services by DNS</a:t>
            </a:r>
          </a:p>
          <a:p>
            <a:r>
              <a:rPr lang="en-US" altLang="en-US" sz="2400" dirty="0" smtClean="0"/>
              <a:t>host aliasing</a:t>
            </a:r>
          </a:p>
          <a:p>
            <a:pPr lvl="1"/>
            <a:r>
              <a:rPr lang="en-US" altLang="en-US" sz="2000" dirty="0" smtClean="0">
                <a:solidFill>
                  <a:srgbClr val="C00000"/>
                </a:solidFill>
              </a:rPr>
              <a:t>Canonical hostname</a:t>
            </a:r>
            <a:r>
              <a:rPr lang="en-US" altLang="en-US" sz="2000" dirty="0" smtClean="0"/>
              <a:t>:  the </a:t>
            </a:r>
            <a:r>
              <a:rPr lang="en-US" altLang="en-US" sz="2000" dirty="0" smtClean="0">
                <a:solidFill>
                  <a:srgbClr val="C00000"/>
                </a:solidFill>
              </a:rPr>
              <a:t>original hostname</a:t>
            </a:r>
            <a:r>
              <a:rPr lang="en-US" altLang="en-US" sz="2000" dirty="0" smtClean="0"/>
              <a:t>, e.g., relay1.west-coast.enterprise.com </a:t>
            </a:r>
          </a:p>
          <a:p>
            <a:pPr lvl="1"/>
            <a:r>
              <a:rPr lang="en-US" altLang="en-US" sz="2000" dirty="0" smtClean="0">
                <a:solidFill>
                  <a:srgbClr val="C00000"/>
                </a:solidFill>
              </a:rPr>
              <a:t>alias names</a:t>
            </a:r>
            <a:r>
              <a:rPr lang="en-US" altLang="en-US" sz="2000" dirty="0" smtClean="0"/>
              <a:t>:  the hostname that </a:t>
            </a:r>
            <a:r>
              <a:rPr lang="en-US" altLang="en-US" sz="2000" dirty="0" smtClean="0">
                <a:solidFill>
                  <a:srgbClr val="C00000"/>
                </a:solidFill>
              </a:rPr>
              <a:t>people can remember</a:t>
            </a:r>
            <a:r>
              <a:rPr lang="en-US" altLang="en-US" sz="2000" dirty="0" smtClean="0"/>
              <a:t>, e.g., www.enterprise.com</a:t>
            </a:r>
          </a:p>
          <a:p>
            <a:r>
              <a:rPr lang="en-US" altLang="en-US" sz="2400" dirty="0" smtClean="0"/>
              <a:t>mail server aliasing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Canonical hostname</a:t>
            </a:r>
            <a:r>
              <a:rPr lang="en-US" altLang="en-US" sz="2000" dirty="0"/>
              <a:t>:  </a:t>
            </a:r>
            <a:r>
              <a:rPr lang="en-US" altLang="en-US" sz="2000" dirty="0" smtClean="0"/>
              <a:t>relay1.west-coast.yahoo.com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alias names</a:t>
            </a:r>
            <a:r>
              <a:rPr lang="en-US" altLang="en-US" sz="2000" dirty="0"/>
              <a:t>: </a:t>
            </a:r>
            <a:r>
              <a:rPr lang="en-US" altLang="en-US" sz="2000" dirty="0" smtClean="0"/>
              <a:t>cs335uofr@yahoo.com</a:t>
            </a:r>
            <a:endParaRPr lang="en-US" altLang="en-US" sz="2400" dirty="0" smtClean="0"/>
          </a:p>
          <a:p>
            <a:r>
              <a:rPr lang="en-US" altLang="en-US" sz="2400" dirty="0" smtClean="0"/>
              <a:t>load distribution:  </a:t>
            </a:r>
            <a:r>
              <a:rPr lang="en-US" altLang="en-US" sz="2400" dirty="0" smtClean="0">
                <a:solidFill>
                  <a:srgbClr val="C00000"/>
                </a:solidFill>
              </a:rPr>
              <a:t>many IP addresses</a:t>
            </a:r>
            <a:r>
              <a:rPr lang="en-US" altLang="en-US" sz="2400" dirty="0" smtClean="0"/>
              <a:t> for one hostname</a:t>
            </a:r>
            <a:endParaRPr lang="en-US" altLang="en-US" dirty="0" smtClean="0"/>
          </a:p>
          <a:p>
            <a:endParaRPr lang="en-US" altLang="en-US" sz="2400" dirty="0" smtClean="0"/>
          </a:p>
        </p:txBody>
      </p:sp>
      <p:pic>
        <p:nvPicPr>
          <p:cNvPr id="147462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1598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5565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2FEFE73D-85BB-4270-AE7C-7C3658ADFCA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6538"/>
            <a:ext cx="7772400" cy="957262"/>
          </a:xfrm>
        </p:spPr>
        <p:txBody>
          <a:bodyPr/>
          <a:lstStyle/>
          <a:p>
            <a:r>
              <a:rPr lang="en-US" altLang="en-US" dirty="0" smtClean="0"/>
              <a:t>Local </a:t>
            </a:r>
            <a:r>
              <a:rPr lang="en-US" altLang="en-US" sz="4000" dirty="0" smtClean="0"/>
              <a:t>DNS</a:t>
            </a:r>
            <a:r>
              <a:rPr lang="en-US" altLang="en-US" dirty="0" smtClean="0"/>
              <a:t> server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Each organization</a:t>
            </a:r>
            <a:r>
              <a:rPr lang="en-US" altLang="en-US" dirty="0" smtClean="0"/>
              <a:t> has a local DNS server</a:t>
            </a:r>
          </a:p>
          <a:p>
            <a:r>
              <a:rPr lang="en-US" altLang="en-US" dirty="0"/>
              <a:t>A local DNS server keeps cache of </a:t>
            </a:r>
            <a:r>
              <a:rPr lang="en-US" altLang="en-US" dirty="0">
                <a:solidFill>
                  <a:srgbClr val="C00000"/>
                </a:solidFill>
              </a:rPr>
              <a:t>recent name-to-address translation</a:t>
            </a:r>
            <a:r>
              <a:rPr lang="en-US" altLang="en-US" dirty="0"/>
              <a:t> and works as a </a:t>
            </a:r>
            <a:r>
              <a:rPr lang="en-US" altLang="en-US" dirty="0">
                <a:solidFill>
                  <a:srgbClr val="C00000"/>
                </a:solidFill>
              </a:rPr>
              <a:t>proxy</a:t>
            </a:r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dirty="0">
                <a:solidFill>
                  <a:srgbClr val="C00000"/>
                </a:solidFill>
              </a:rPr>
              <a:t>host </a:t>
            </a:r>
            <a:r>
              <a:rPr lang="en-US" altLang="en-US" dirty="0" smtClean="0">
                <a:solidFill>
                  <a:srgbClr val="C00000"/>
                </a:solidFill>
              </a:rPr>
              <a:t>sends</a:t>
            </a:r>
            <a:r>
              <a:rPr lang="en-US" altLang="en-US" dirty="0" smtClean="0"/>
              <a:t> </a:t>
            </a:r>
            <a:r>
              <a:rPr lang="en-US" altLang="en-US" dirty="0"/>
              <a:t>a DNS query to a local DNS server</a:t>
            </a:r>
          </a:p>
          <a:p>
            <a:r>
              <a:rPr lang="en-US" altLang="en-US" dirty="0" smtClean="0"/>
              <a:t>If the query is not in local DNS server database, the local DNS server </a:t>
            </a:r>
            <a:r>
              <a:rPr lang="en-US" altLang="en-US" dirty="0" smtClean="0">
                <a:solidFill>
                  <a:srgbClr val="C00000"/>
                </a:solidFill>
              </a:rPr>
              <a:t>contacts DNS server hierarchy</a:t>
            </a:r>
          </a:p>
          <a:p>
            <a:endParaRPr lang="en-US" altLang="en-US" dirty="0" smtClean="0"/>
          </a:p>
        </p:txBody>
      </p:sp>
      <p:pic>
        <p:nvPicPr>
          <p:cNvPr id="155653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969963"/>
            <a:ext cx="554831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4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4950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33891B8B-0CFC-4C81-A6EA-BF0C06044E70}" type="slidenum">
              <a:rPr lang="en-US" altLang="en-US" sz="1200">
                <a:latin typeface="Tahoma" panose="020B0604030504040204" pitchFamily="34" charset="0"/>
              </a:rPr>
              <a:pPr/>
              <a:t>38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149507" name="Group 23"/>
          <p:cNvGrpSpPr>
            <a:grpSpLocks/>
          </p:cNvGrpSpPr>
          <p:nvPr/>
        </p:nvGrpSpPr>
        <p:grpSpPr bwMode="auto">
          <a:xfrm>
            <a:off x="438150" y="1193799"/>
            <a:ext cx="8205788" cy="4330307"/>
            <a:chOff x="230" y="576"/>
            <a:chExt cx="5504" cy="1757"/>
          </a:xfrm>
        </p:grpSpPr>
        <p:sp>
          <p:nvSpPr>
            <p:cNvPr id="149513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Root DNS Servers</a:t>
              </a:r>
            </a:p>
          </p:txBody>
        </p:sp>
        <p:sp>
          <p:nvSpPr>
            <p:cNvPr id="149514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com DNS servers</a:t>
              </a:r>
            </a:p>
          </p:txBody>
        </p:sp>
        <p:sp>
          <p:nvSpPr>
            <p:cNvPr id="149515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org DNS servers</a:t>
              </a:r>
            </a:p>
          </p:txBody>
        </p:sp>
        <p:sp>
          <p:nvSpPr>
            <p:cNvPr id="149516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edu DNS servers</a:t>
              </a:r>
            </a:p>
          </p:txBody>
        </p:sp>
        <p:sp>
          <p:nvSpPr>
            <p:cNvPr id="149517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18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19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20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poly.edu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DNS servers</a:t>
              </a:r>
            </a:p>
          </p:txBody>
        </p:sp>
        <p:sp>
          <p:nvSpPr>
            <p:cNvPr id="149521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DNS servers</a:t>
              </a:r>
            </a:p>
          </p:txBody>
        </p:sp>
        <p:sp>
          <p:nvSpPr>
            <p:cNvPr id="149522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23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24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101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DNS servers</a:t>
              </a:r>
            </a:p>
          </p:txBody>
        </p:sp>
        <p:sp>
          <p:nvSpPr>
            <p:cNvPr id="149525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DNS servers</a:t>
              </a:r>
            </a:p>
          </p:txBody>
        </p:sp>
        <p:sp>
          <p:nvSpPr>
            <p:cNvPr id="149526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27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28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DNS servers</a:t>
              </a:r>
            </a:p>
          </p:txBody>
        </p:sp>
        <p:sp>
          <p:nvSpPr>
            <p:cNvPr id="149529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508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224837" cy="936625"/>
          </a:xfrm>
        </p:spPr>
        <p:txBody>
          <a:bodyPr/>
          <a:lstStyle/>
          <a:p>
            <a:r>
              <a:rPr lang="en-US" altLang="en-US" sz="3600" dirty="0" smtClean="0"/>
              <a:t>DNS server hierarchy</a:t>
            </a:r>
          </a:p>
        </p:txBody>
      </p:sp>
      <p:pic>
        <p:nvPicPr>
          <p:cNvPr id="149510" name="Picture 28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11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…</a:t>
            </a:r>
          </a:p>
        </p:txBody>
      </p:sp>
      <p:sp>
        <p:nvSpPr>
          <p:cNvPr id="149512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3648" y="2253006"/>
            <a:ext cx="2110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Top level domain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(TLD) servers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6048" y="4790386"/>
            <a:ext cx="1638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Authoritative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DNS servers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515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324E5C1A-90E5-4395-B00F-74594ADC22BB}" type="slidenum">
              <a:rPr lang="en-US" altLang="en-US" sz="1200">
                <a:latin typeface="Tahoma" panose="020B0604030504040204" pitchFamily="34" charset="0"/>
              </a:rPr>
              <a:pPr/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772400" cy="882650"/>
          </a:xfrm>
        </p:spPr>
        <p:txBody>
          <a:bodyPr/>
          <a:lstStyle/>
          <a:p>
            <a:r>
              <a:rPr lang="en-US" altLang="en-US" sz="4000" dirty="0" smtClean="0"/>
              <a:t>DNS </a:t>
            </a:r>
            <a:r>
              <a:rPr lang="en-US" altLang="en-US" dirty="0"/>
              <a:t>server hierarchy</a:t>
            </a:r>
            <a:endParaRPr lang="en-US" altLang="en-US" dirty="0" smtClean="0"/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7053" y="1069843"/>
            <a:ext cx="8478837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Root DNS Servers</a:t>
            </a:r>
          </a:p>
          <a:p>
            <a:r>
              <a:rPr lang="en-US" altLang="en-US" sz="2400" dirty="0" smtClean="0"/>
              <a:t>There are about </a:t>
            </a:r>
            <a:r>
              <a:rPr lang="en-US" altLang="en-US" sz="2400" dirty="0" smtClean="0">
                <a:solidFill>
                  <a:srgbClr val="C00000"/>
                </a:solidFill>
              </a:rPr>
              <a:t>400 root DNS servers</a:t>
            </a:r>
            <a:r>
              <a:rPr lang="en-US" altLang="en-US" sz="2400" dirty="0" smtClean="0"/>
              <a:t> all over the world</a:t>
            </a:r>
          </a:p>
          <a:p>
            <a:r>
              <a:rPr lang="en-US" altLang="en-US" sz="2200" dirty="0" smtClean="0"/>
              <a:t>A </a:t>
            </a:r>
            <a:r>
              <a:rPr lang="en-US" altLang="en-US" sz="2200" dirty="0" smtClean="0">
                <a:solidFill>
                  <a:srgbClr val="C00000"/>
                </a:solidFill>
              </a:rPr>
              <a:t>local DNS server contacts a root DNS server</a:t>
            </a:r>
            <a:r>
              <a:rPr lang="en-US" altLang="en-US" sz="2200" dirty="0" smtClean="0"/>
              <a:t> for the IP address of a host</a:t>
            </a:r>
          </a:p>
          <a:p>
            <a:r>
              <a:rPr lang="en-US" altLang="en-US" sz="2200" dirty="0" smtClean="0"/>
              <a:t>The root DNS server provides the IP address of a </a:t>
            </a:r>
            <a:r>
              <a:rPr lang="en-US" altLang="en-US" sz="2200" dirty="0" smtClean="0">
                <a:solidFill>
                  <a:srgbClr val="C00000"/>
                </a:solidFill>
              </a:rPr>
              <a:t>top level domain (TLD) server</a:t>
            </a:r>
          </a:p>
          <a:p>
            <a:r>
              <a:rPr lang="en-US" altLang="en-US" sz="2200" dirty="0" smtClean="0"/>
              <a:t>The </a:t>
            </a:r>
            <a:r>
              <a:rPr lang="en-US" altLang="en-US" sz="2200" dirty="0" smtClean="0">
                <a:solidFill>
                  <a:srgbClr val="C00000"/>
                </a:solidFill>
              </a:rPr>
              <a:t>local DNS server contacts the TLD server </a:t>
            </a:r>
            <a:r>
              <a:rPr lang="en-US" altLang="en-US" sz="2200" dirty="0" smtClean="0"/>
              <a:t>for </a:t>
            </a:r>
            <a:r>
              <a:rPr lang="en-US" altLang="en-US" sz="2200" dirty="0"/>
              <a:t>the IP </a:t>
            </a:r>
            <a:r>
              <a:rPr lang="en-US" altLang="en-US" sz="2200" dirty="0" smtClean="0"/>
              <a:t>address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176133" name="Rectangle 20"/>
          <p:cNvSpPr>
            <a:spLocks noChangeArrowheads="1"/>
          </p:cNvSpPr>
          <p:nvPr/>
        </p:nvSpPr>
        <p:spPr bwMode="auto">
          <a:xfrm>
            <a:off x="6096000" y="4992688"/>
            <a:ext cx="2957513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i="1"/>
              <a:t> 13 logical root name </a:t>
            </a:r>
            <a:r>
              <a:rPr lang="ja-JP" altLang="en-US" i="1"/>
              <a:t>“</a:t>
            </a:r>
            <a:r>
              <a:rPr lang="en-US" altLang="ja-JP" i="1"/>
              <a:t>servers</a:t>
            </a:r>
            <a:r>
              <a:rPr lang="ja-JP" altLang="en-US" i="1"/>
              <a:t>”</a:t>
            </a:r>
            <a:r>
              <a:rPr lang="en-US" altLang="ja-JP" i="1"/>
              <a:t> worldwide</a:t>
            </a:r>
          </a:p>
          <a:p>
            <a:pPr>
              <a:lnSpc>
                <a:spcPct val="85000"/>
              </a:lnSpc>
              <a:buClr>
                <a:srgbClr val="00009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i="1"/>
              <a:t>each “server” replicated many times</a:t>
            </a:r>
          </a:p>
        </p:txBody>
      </p:sp>
      <p:sp>
        <p:nvSpPr>
          <p:cNvPr id="151558" name="AutoShape 22"/>
          <p:cNvSpPr>
            <a:spLocks noChangeAspect="1" noChangeArrowheads="1"/>
          </p:cNvSpPr>
          <p:nvPr/>
        </p:nvSpPr>
        <p:spPr bwMode="auto">
          <a:xfrm>
            <a:off x="481013" y="3581400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151559" name="Picture 23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4378325"/>
            <a:ext cx="43195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Text Box 25"/>
          <p:cNvSpPr txBox="1">
            <a:spLocks noChangeArrowheads="1"/>
          </p:cNvSpPr>
          <p:nvPr/>
        </p:nvSpPr>
        <p:spPr bwMode="auto">
          <a:xfrm>
            <a:off x="207963" y="5160963"/>
            <a:ext cx="20907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a. Verisign, Los Angeles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    (5 other sites)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b. USC-ISI Marina del Rey,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l. ICANN Los Angeles,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   (41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Freeform 26"/>
          <p:cNvSpPr>
            <a:spLocks/>
          </p:cNvSpPr>
          <p:nvPr/>
        </p:nvSpPr>
        <p:spPr bwMode="auto">
          <a:xfrm>
            <a:off x="1757363" y="5113338"/>
            <a:ext cx="531812" cy="341312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2" name="Text Box 27"/>
          <p:cNvSpPr txBox="1">
            <a:spLocks noChangeArrowheads="1"/>
          </p:cNvSpPr>
          <p:nvPr/>
        </p:nvSpPr>
        <p:spPr bwMode="auto">
          <a:xfrm>
            <a:off x="204788" y="4333875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e. NASA Mt View,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f. Internet Software C.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Palo Alto, CA (and 48 other  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3" name="Freeform 28"/>
          <p:cNvSpPr>
            <a:spLocks/>
          </p:cNvSpPr>
          <p:nvPr/>
        </p:nvSpPr>
        <p:spPr bwMode="auto">
          <a:xfrm flipV="1">
            <a:off x="1423988" y="4868863"/>
            <a:ext cx="817562" cy="184150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4" name="Text Box 29"/>
          <p:cNvSpPr txBox="1">
            <a:spLocks noChangeArrowheads="1"/>
          </p:cNvSpPr>
          <p:nvPr/>
        </p:nvSpPr>
        <p:spPr bwMode="auto">
          <a:xfrm>
            <a:off x="4297363" y="3973513"/>
            <a:ext cx="227806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i. Netnod, Stockholm (37 other sites)</a:t>
            </a:r>
          </a:p>
        </p:txBody>
      </p:sp>
      <p:sp>
        <p:nvSpPr>
          <p:cNvPr id="151565" name="Freeform 30"/>
          <p:cNvSpPr>
            <a:spLocks/>
          </p:cNvSpPr>
          <p:nvPr/>
        </p:nvSpPr>
        <p:spPr bwMode="auto">
          <a:xfrm>
            <a:off x="3932238" y="4068763"/>
            <a:ext cx="446087" cy="65405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6" name="Text Box 31"/>
          <p:cNvSpPr txBox="1">
            <a:spLocks noChangeArrowheads="1"/>
          </p:cNvSpPr>
          <p:nvPr/>
        </p:nvSpPr>
        <p:spPr bwMode="auto">
          <a:xfrm>
            <a:off x="4333875" y="3684588"/>
            <a:ext cx="2519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k. RIPE London (17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7" name="Freeform 32"/>
          <p:cNvSpPr>
            <a:spLocks/>
          </p:cNvSpPr>
          <p:nvPr/>
        </p:nvSpPr>
        <p:spPr bwMode="auto">
          <a:xfrm>
            <a:off x="3751263" y="3862388"/>
            <a:ext cx="615950" cy="946150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8" name="Text Box 33"/>
          <p:cNvSpPr txBox="1">
            <a:spLocks noChangeArrowheads="1"/>
          </p:cNvSpPr>
          <p:nvPr/>
        </p:nvSpPr>
        <p:spPr bwMode="auto">
          <a:xfrm>
            <a:off x="5911850" y="4303713"/>
            <a:ext cx="176688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m. WIDE Tokyo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(5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9" name="Freeform 34"/>
          <p:cNvSpPr>
            <a:spLocks/>
          </p:cNvSpPr>
          <p:nvPr/>
        </p:nvSpPr>
        <p:spPr bwMode="auto">
          <a:xfrm>
            <a:off x="5575300" y="4598988"/>
            <a:ext cx="400050" cy="4318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0" name="Text Box 35"/>
          <p:cNvSpPr txBox="1">
            <a:spLocks noChangeArrowheads="1"/>
          </p:cNvSpPr>
          <p:nvPr/>
        </p:nvSpPr>
        <p:spPr bwMode="auto">
          <a:xfrm>
            <a:off x="1597025" y="3541713"/>
            <a:ext cx="25987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c. Cogent, Herndon, VA (5 other sites)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d. U Maryland College Park,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h. ARL Aberdeen,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j. Verisign, Dulles VA (69 other sites 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51571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8423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572" name="Straight Arrow Connector 2"/>
          <p:cNvCxnSpPr>
            <a:cxnSpLocks noChangeShapeType="1"/>
          </p:cNvCxnSpPr>
          <p:nvPr/>
        </p:nvCxnSpPr>
        <p:spPr bwMode="auto">
          <a:xfrm flipH="1">
            <a:off x="2878138" y="4278313"/>
            <a:ext cx="7937" cy="69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1573" name="Text Box 35"/>
          <p:cNvSpPr txBox="1">
            <a:spLocks noChangeArrowheads="1"/>
          </p:cNvSpPr>
          <p:nvPr/>
        </p:nvSpPr>
        <p:spPr bwMode="auto">
          <a:xfrm>
            <a:off x="1550988" y="5889625"/>
            <a:ext cx="147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g. US DoD Columbus, OH (5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51574" name="Straight Arrow Connector 24"/>
          <p:cNvCxnSpPr>
            <a:cxnSpLocks noChangeShapeType="1"/>
            <a:stCxn id="151573" idx="0"/>
          </p:cNvCxnSpPr>
          <p:nvPr/>
        </p:nvCxnSpPr>
        <p:spPr bwMode="auto">
          <a:xfrm flipV="1">
            <a:off x="2286000" y="4945063"/>
            <a:ext cx="481013" cy="944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403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8279708A-1C8C-4FB5-B974-B68500B8434C}" type="slidenum">
              <a:rPr lang="en-US" altLang="en-US" sz="1200">
                <a:latin typeface="Tahoma" panose="020B0604030504040204" pitchFamily="34" charset="0"/>
              </a:rPr>
              <a:pPr/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44035" name="Group 582"/>
          <p:cNvGrpSpPr>
            <a:grpSpLocks/>
          </p:cNvGrpSpPr>
          <p:nvPr/>
        </p:nvGrpSpPr>
        <p:grpSpPr bwMode="auto">
          <a:xfrm>
            <a:off x="542925" y="1492250"/>
            <a:ext cx="3540125" cy="4545013"/>
            <a:chOff x="3277" y="974"/>
            <a:chExt cx="2230" cy="2863"/>
          </a:xfrm>
        </p:grpSpPr>
        <p:sp>
          <p:nvSpPr>
            <p:cNvPr id="44042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43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4417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418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4044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55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4415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416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4056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75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439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39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1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1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1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13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pic>
            <p:nvPicPr>
              <p:cNvPr id="44414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076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389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9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9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9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93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4396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97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94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95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7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43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84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87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88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85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6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8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43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76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79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80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77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78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9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436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6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6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68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71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72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69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70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0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43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60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63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64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61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2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1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43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52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55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6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53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4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82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83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43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44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47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8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45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6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4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43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36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39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0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37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38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5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43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28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31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32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29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30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6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43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20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23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24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21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22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7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43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12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15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16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13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14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8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43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304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07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08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05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06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9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44287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4289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0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1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2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3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4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5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6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7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8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9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00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4288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090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4273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4275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76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77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78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79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0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1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2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3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4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5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6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4274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4091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92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4271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272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093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4269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270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094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4267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268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095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4265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266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4096" name="Picture 795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97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4263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264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098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4231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2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33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4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5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4236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261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262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4237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4238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259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260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4239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40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4241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257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258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4242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43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255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256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4244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45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6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7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48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9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50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51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52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253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54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4099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4199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0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01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2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3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4204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229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230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4205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4206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227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228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4207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08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4209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225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226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4210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11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223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224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4212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13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4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5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16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7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18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19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20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221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222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4100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4176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77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78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4179" name="Picture 869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80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1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2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3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4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5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86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93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4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5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6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7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8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87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8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9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0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1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2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1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4153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54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55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4156" name="Picture 893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57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8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9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0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1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2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63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70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71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72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73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74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75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64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5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6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7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8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9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2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4130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31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32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4133" name="Picture 917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34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5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6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7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8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9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40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47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8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9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0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1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2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41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2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3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4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5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6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3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4128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29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104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4105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06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07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4108" name="Picture 944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09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0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1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2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3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4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15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22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3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4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5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6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7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16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7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8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9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0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1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84150"/>
            <a:ext cx="7772400" cy="852488"/>
          </a:xfrm>
        </p:spPr>
        <p:txBody>
          <a:bodyPr/>
          <a:lstStyle/>
          <a:p>
            <a:r>
              <a:rPr lang="en-US" altLang="en-US" smtClean="0"/>
              <a:t>Client-server architecture</a:t>
            </a:r>
          </a:p>
        </p:txBody>
      </p:sp>
      <p:sp>
        <p:nvSpPr>
          <p:cNvPr id="44037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416050"/>
            <a:ext cx="4143375" cy="4648200"/>
          </a:xfrm>
        </p:spPr>
        <p:txBody>
          <a:bodyPr/>
          <a:lstStyle/>
          <a:p>
            <a:pPr>
              <a:spcBef>
                <a:spcPct val="75000"/>
              </a:spcBef>
              <a:buNone/>
            </a:pPr>
            <a:r>
              <a:rPr lang="en-US" altLang="en-US" sz="2400" dirty="0" smtClean="0">
                <a:solidFill>
                  <a:srgbClr val="CC0000"/>
                </a:solidFill>
              </a:rPr>
              <a:t>clients:</a:t>
            </a:r>
          </a:p>
          <a:p>
            <a:r>
              <a:rPr lang="en-US" altLang="en-US" sz="2400" dirty="0" smtClean="0">
                <a:solidFill>
                  <a:srgbClr val="000099"/>
                </a:solidFill>
              </a:rPr>
              <a:t>Always initiates </a:t>
            </a:r>
            <a:r>
              <a:rPr lang="en-US" altLang="en-US" sz="2400" dirty="0" smtClean="0"/>
              <a:t>the communication with server</a:t>
            </a:r>
          </a:p>
          <a:p>
            <a:r>
              <a:rPr lang="en-US" altLang="en-US" sz="2400" dirty="0" smtClean="0"/>
              <a:t>may have </a:t>
            </a:r>
            <a:r>
              <a:rPr lang="en-US" altLang="en-US" sz="2400" dirty="0" smtClean="0">
                <a:solidFill>
                  <a:srgbClr val="000099"/>
                </a:solidFill>
              </a:rPr>
              <a:t>dynamic IP</a:t>
            </a:r>
            <a:r>
              <a:rPr lang="en-US" altLang="en-US" sz="2400" dirty="0" smtClean="0"/>
              <a:t> addresses</a:t>
            </a:r>
          </a:p>
          <a:p>
            <a:r>
              <a:rPr lang="en-US" altLang="en-US" sz="2400" dirty="0" smtClean="0"/>
              <a:t>Can be </a:t>
            </a:r>
            <a:r>
              <a:rPr lang="en-US" altLang="en-US" sz="2400" dirty="0" smtClean="0">
                <a:solidFill>
                  <a:srgbClr val="000099"/>
                </a:solidFill>
              </a:rPr>
              <a:t>on or off</a:t>
            </a:r>
          </a:p>
          <a:p>
            <a:r>
              <a:rPr lang="en-US" altLang="en-US" sz="2400" dirty="0" smtClean="0">
                <a:solidFill>
                  <a:srgbClr val="000099"/>
                </a:solidFill>
              </a:rPr>
              <a:t>No direct communication </a:t>
            </a:r>
            <a:r>
              <a:rPr lang="en-US" altLang="en-US" sz="2400" dirty="0" smtClean="0"/>
              <a:t>between clients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</a:rPr>
              <a:t>server: </a:t>
            </a:r>
          </a:p>
          <a:p>
            <a:r>
              <a:rPr lang="en-US" altLang="en-US" sz="2400" dirty="0" smtClean="0">
                <a:solidFill>
                  <a:srgbClr val="000099"/>
                </a:solidFill>
              </a:rPr>
              <a:t>Waits</a:t>
            </a:r>
            <a:r>
              <a:rPr lang="en-US" altLang="en-US" sz="2400" dirty="0" smtClean="0"/>
              <a:t> for client to be communicated</a:t>
            </a:r>
          </a:p>
          <a:p>
            <a:r>
              <a:rPr lang="en-US" altLang="en-US" sz="2400" dirty="0">
                <a:solidFill>
                  <a:srgbClr val="000099"/>
                </a:solidFill>
              </a:rPr>
              <a:t>permanent IP</a:t>
            </a:r>
            <a:r>
              <a:rPr lang="en-US" altLang="en-US" sz="2400" dirty="0"/>
              <a:t> address</a:t>
            </a:r>
          </a:p>
          <a:p>
            <a:r>
              <a:rPr lang="en-US" altLang="en-US" sz="2400" dirty="0" smtClean="0">
                <a:solidFill>
                  <a:srgbClr val="000099"/>
                </a:solidFill>
              </a:rPr>
              <a:t>always-on</a:t>
            </a:r>
          </a:p>
          <a:p>
            <a:r>
              <a:rPr lang="en-US" altLang="en-US" sz="2400" dirty="0" smtClean="0"/>
              <a:t>Many servers make a </a:t>
            </a:r>
            <a:r>
              <a:rPr lang="en-US" altLang="en-US" sz="2400" dirty="0" smtClean="0">
                <a:solidFill>
                  <a:srgbClr val="000099"/>
                </a:solidFill>
              </a:rPr>
              <a:t>data center</a:t>
            </a:r>
          </a:p>
        </p:txBody>
      </p:sp>
      <p:pic>
        <p:nvPicPr>
          <p:cNvPr id="44038" name="Picture 351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842963"/>
            <a:ext cx="60579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Line 913"/>
          <p:cNvSpPr>
            <a:spLocks noChangeShapeType="1"/>
          </p:cNvSpPr>
          <p:nvPr/>
        </p:nvSpPr>
        <p:spPr bwMode="auto">
          <a:xfrm>
            <a:off x="1249363" y="3235325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00"/>
          <p:cNvSpPr>
            <a:spLocks noChangeShapeType="1"/>
          </p:cNvSpPr>
          <p:nvPr/>
        </p:nvSpPr>
        <p:spPr bwMode="auto">
          <a:xfrm>
            <a:off x="2211388" y="1844675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Text Box 803"/>
          <p:cNvSpPr txBox="1">
            <a:spLocks noChangeArrowheads="1"/>
          </p:cNvSpPr>
          <p:nvPr/>
        </p:nvSpPr>
        <p:spPr bwMode="auto">
          <a:xfrm>
            <a:off x="254000" y="4067175"/>
            <a:ext cx="155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client/server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5360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F7B84A71-875B-4C60-97DA-00D68F38B4B6}" type="slidenum">
              <a:rPr lang="en-US" altLang="en-US" sz="1200">
                <a:latin typeface="Tahoma" panose="020B0604030504040204" pitchFamily="34" charset="0"/>
              </a:rPr>
              <a:pPr/>
              <a:t>40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4950"/>
            <a:ext cx="7772400" cy="914400"/>
          </a:xfrm>
        </p:spPr>
        <p:txBody>
          <a:bodyPr/>
          <a:lstStyle/>
          <a:p>
            <a:r>
              <a:rPr lang="en-US" altLang="en-US" dirty="0"/>
              <a:t>DNS server hierarchy</a:t>
            </a:r>
            <a:endParaRPr lang="en-US" altLang="en-US" dirty="0" smtClean="0"/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9941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Top-level domain (TLD) servers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.com, .org,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.net</a:t>
            </a:r>
            <a:r>
              <a:rPr lang="en-US" altLang="en-US" dirty="0" smtClean="0"/>
              <a:t>, .</a:t>
            </a:r>
            <a:r>
              <a:rPr lang="en-US" altLang="en-US" dirty="0" err="1" smtClean="0"/>
              <a:t>edu</a:t>
            </a:r>
            <a:r>
              <a:rPr lang="en-US" altLang="en-US" dirty="0" smtClean="0"/>
              <a:t>, and all top-level country domains, e.g.: .</a:t>
            </a:r>
            <a:r>
              <a:rPr lang="en-US" altLang="en-US" dirty="0" err="1" smtClean="0"/>
              <a:t>uk</a:t>
            </a:r>
            <a:r>
              <a:rPr lang="en-US" altLang="en-US" dirty="0" smtClean="0"/>
              <a:t>, .</a:t>
            </a:r>
            <a:r>
              <a:rPr lang="en-US" altLang="en-US" dirty="0" err="1" smtClean="0"/>
              <a:t>fr</a:t>
            </a:r>
            <a:r>
              <a:rPr lang="en-US" altLang="en-US" dirty="0" smtClean="0"/>
              <a:t>, .ca, .</a:t>
            </a:r>
            <a:r>
              <a:rPr lang="en-US" altLang="en-US" dirty="0" err="1" smtClean="0"/>
              <a:t>jp</a:t>
            </a:r>
            <a:endParaRPr lang="en-US" altLang="en-US" dirty="0" smtClean="0"/>
          </a:p>
          <a:p>
            <a:pPr lvl="1"/>
            <a:r>
              <a:rPr lang="en-US" altLang="en-US" sz="2200" dirty="0" smtClean="0"/>
              <a:t>A </a:t>
            </a:r>
            <a:r>
              <a:rPr lang="en-US" altLang="en-US" sz="2200" dirty="0" smtClean="0">
                <a:solidFill>
                  <a:srgbClr val="C00000"/>
                </a:solidFill>
              </a:rPr>
              <a:t>local DNS server contacts </a:t>
            </a:r>
            <a:r>
              <a:rPr lang="en-US" altLang="en-US" sz="2200" dirty="0">
                <a:solidFill>
                  <a:srgbClr val="C00000"/>
                </a:solidFill>
              </a:rPr>
              <a:t>a </a:t>
            </a:r>
            <a:r>
              <a:rPr lang="en-US" altLang="en-US" sz="2200" dirty="0" smtClean="0">
                <a:solidFill>
                  <a:srgbClr val="C00000"/>
                </a:solidFill>
              </a:rPr>
              <a:t>TLD server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for the IP address of a </a:t>
            </a:r>
            <a:r>
              <a:rPr lang="en-US" altLang="en-US" sz="2200" dirty="0" smtClean="0"/>
              <a:t>host</a:t>
            </a:r>
          </a:p>
          <a:p>
            <a:pPr lvl="1"/>
            <a:r>
              <a:rPr lang="en-US" altLang="en-US" sz="2200" dirty="0" smtClean="0"/>
              <a:t>The TLD server </a:t>
            </a:r>
            <a:r>
              <a:rPr lang="en-US" altLang="en-US" sz="2200" dirty="0"/>
              <a:t>provides the IP address of a </a:t>
            </a:r>
            <a:r>
              <a:rPr lang="en-US" altLang="en-US" sz="2200" dirty="0" smtClean="0">
                <a:solidFill>
                  <a:srgbClr val="C00000"/>
                </a:solidFill>
              </a:rPr>
              <a:t>authoritative DNS server</a:t>
            </a:r>
            <a:endParaRPr lang="en-US" altLang="en-US" sz="2200" dirty="0">
              <a:solidFill>
                <a:srgbClr val="C00000"/>
              </a:solidFill>
            </a:endParaRPr>
          </a:p>
          <a:p>
            <a:pPr lvl="1"/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A</a:t>
            </a:r>
            <a:r>
              <a:rPr lang="en-US" altLang="en-US" dirty="0" smtClean="0">
                <a:solidFill>
                  <a:srgbClr val="C00000"/>
                </a:solidFill>
              </a:rPr>
              <a:t>uthoritative DNS servers</a:t>
            </a:r>
          </a:p>
          <a:p>
            <a:pPr lvl="1"/>
            <a:r>
              <a:rPr lang="en-US" altLang="en-US" dirty="0" smtClean="0"/>
              <a:t>Organization’</a:t>
            </a:r>
            <a:r>
              <a:rPr lang="en-US" altLang="ja-JP" dirty="0" smtClean="0"/>
              <a:t>s own DNS servers</a:t>
            </a:r>
          </a:p>
          <a:p>
            <a:pPr lvl="1"/>
            <a:r>
              <a:rPr lang="en-US" altLang="en-US" dirty="0" smtClean="0"/>
              <a:t>This server </a:t>
            </a:r>
            <a:r>
              <a:rPr lang="en-US" altLang="en-US" dirty="0" smtClean="0">
                <a:solidFill>
                  <a:srgbClr val="C00000"/>
                </a:solidFill>
              </a:rPr>
              <a:t>provides IP address</a:t>
            </a:r>
            <a:r>
              <a:rPr lang="en-US" altLang="en-US" dirty="0" smtClean="0"/>
              <a:t> to local DNS server</a:t>
            </a:r>
          </a:p>
        </p:txBody>
      </p:sp>
      <p:pic>
        <p:nvPicPr>
          <p:cNvPr id="15360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944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5769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0A181410-F31C-4355-AD15-6BA4B7ECA754}" type="slidenum">
              <a:rPr lang="en-US" altLang="en-US" sz="1200">
                <a:latin typeface="Tahoma" panose="020B0604030504040204" pitchFamily="34" charset="0"/>
              </a:rPr>
              <a:pPr/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57699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0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requesting host</a:t>
            </a:r>
            <a:endParaRPr lang="en-US" alt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</a:rPr>
              <a:t>cis.poly.edu</a:t>
            </a:r>
          </a:p>
        </p:txBody>
      </p:sp>
      <p:sp>
        <p:nvSpPr>
          <p:cNvPr id="157701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/>
              <a:t>gaia.cs.umass.edu</a:t>
            </a:r>
          </a:p>
        </p:txBody>
      </p:sp>
      <p:sp>
        <p:nvSpPr>
          <p:cNvPr id="157702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root DNS server</a:t>
            </a:r>
            <a:endParaRPr lang="en-US" altLang="en-US" sz="1600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709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57863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57864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local DNS server</a:t>
              </a:r>
              <a:endParaRPr lang="en-US" altLang="en-US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</a:rPr>
                <a:t>dns.poly.edu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1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2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3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4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5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6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57716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authoritative DNS server</a:t>
            </a:r>
            <a:endParaRPr lang="en-US" alt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dns.cs.umass.edu</a:t>
            </a:r>
            <a:endParaRPr lang="en-US" altLang="en-US" sz="1600"/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7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8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1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TLD DNS server</a:t>
            </a:r>
            <a:endParaRPr lang="en-US" altLang="en-US" sz="1600"/>
          </a:p>
        </p:txBody>
      </p:sp>
      <p:sp>
        <p:nvSpPr>
          <p:cNvPr id="157722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dirty="0" smtClean="0"/>
              <a:t>DNS server: example</a:t>
            </a:r>
          </a:p>
        </p:txBody>
      </p:sp>
      <p:sp>
        <p:nvSpPr>
          <p:cNvPr id="157723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altLang="en-US" sz="2400" smtClean="0"/>
              <a:t>host at cis.poly.edu wants IP address for gaia.cs.umass.edu</a:t>
            </a:r>
          </a:p>
        </p:txBody>
      </p:sp>
      <p:grpSp>
        <p:nvGrpSpPr>
          <p:cNvPr id="157725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57861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862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7726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5785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86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7727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157827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828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29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830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831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832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7857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858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833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834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7855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856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835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36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837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7853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854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838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7839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7851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852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840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41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842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843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44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845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46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47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48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7849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50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7728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157795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96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97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98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99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800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7825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826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801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802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7823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824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803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04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805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7821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822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806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7807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7819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820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808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09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810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811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12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813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14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15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16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7817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818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7729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157763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64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65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66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67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768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7793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794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769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770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7791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792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771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72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773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7789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790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774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7775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7787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788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776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77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78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79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80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81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82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83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84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7785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86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7730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157731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32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33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34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35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736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7761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762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737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738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7759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760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739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40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7741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7757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758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742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7743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7755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756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744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45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6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7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48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9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50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51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52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7753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754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771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68261879-6992-4E7D-B896-E8EF073B6ABF}" type="slidenum">
              <a:rPr lang="en-US" altLang="en-US" sz="1200">
                <a:latin typeface="Tahoma" panose="020B0604030504040204" pitchFamily="34" charset="0"/>
              </a:rPr>
              <a:pPr/>
              <a:t>42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53988"/>
            <a:ext cx="8520113" cy="773112"/>
          </a:xfrm>
        </p:spPr>
        <p:txBody>
          <a:bodyPr/>
          <a:lstStyle/>
          <a:p>
            <a:r>
              <a:rPr lang="en-US" altLang="en-US" sz="3600" dirty="0" smtClean="0"/>
              <a:t>P2P vs Client-Server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227138"/>
            <a:ext cx="8258175" cy="8826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how much time</a:t>
            </a:r>
            <a:r>
              <a:rPr lang="en-US" altLang="en-US" dirty="0" smtClean="0"/>
              <a:t> to distribute the file (size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) from one server to </a:t>
            </a:r>
            <a:r>
              <a:rPr lang="en-US" altLang="en-US" i="1" dirty="0" smtClean="0"/>
              <a:t>N  peers</a:t>
            </a:r>
            <a:r>
              <a:rPr lang="en-US" altLang="en-US" dirty="0" smtClean="0"/>
              <a:t>?</a:t>
            </a:r>
          </a:p>
        </p:txBody>
      </p:sp>
      <p:sp>
        <p:nvSpPr>
          <p:cNvPr id="177157" name="Freeform 4"/>
          <p:cNvSpPr>
            <a:spLocks/>
          </p:cNvSpPr>
          <p:nvPr/>
        </p:nvSpPr>
        <p:spPr bwMode="auto">
          <a:xfrm>
            <a:off x="2284413" y="4087813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8" name="Line 14"/>
          <p:cNvSpPr>
            <a:spLocks noChangeShapeType="1"/>
          </p:cNvSpPr>
          <p:nvPr/>
        </p:nvSpPr>
        <p:spPr bwMode="auto">
          <a:xfrm>
            <a:off x="1819275" y="4051300"/>
            <a:ext cx="80327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59" name="Text Box 15"/>
          <p:cNvSpPr txBox="1">
            <a:spLocks noChangeArrowheads="1"/>
          </p:cNvSpPr>
          <p:nvPr/>
        </p:nvSpPr>
        <p:spPr bwMode="auto">
          <a:xfrm>
            <a:off x="2103438" y="38496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u</a:t>
            </a:r>
            <a:r>
              <a:rPr lang="en-US" altLang="en-US" sz="1800" i="1" baseline="-25000"/>
              <a:t>s</a:t>
            </a:r>
          </a:p>
        </p:txBody>
      </p:sp>
      <p:sp>
        <p:nvSpPr>
          <p:cNvPr id="177160" name="Line 39"/>
          <p:cNvSpPr>
            <a:spLocks noChangeShapeType="1"/>
          </p:cNvSpPr>
          <p:nvPr/>
        </p:nvSpPr>
        <p:spPr bwMode="auto">
          <a:xfrm>
            <a:off x="1376363" y="4962525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1" name="Line 40"/>
          <p:cNvSpPr>
            <a:spLocks noChangeShapeType="1"/>
          </p:cNvSpPr>
          <p:nvPr/>
        </p:nvSpPr>
        <p:spPr bwMode="auto">
          <a:xfrm flipH="1">
            <a:off x="1431925" y="5110163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2" name="Text Box 41"/>
          <p:cNvSpPr txBox="1">
            <a:spLocks noChangeArrowheads="1"/>
          </p:cNvSpPr>
          <p:nvPr/>
        </p:nvSpPr>
        <p:spPr bwMode="auto">
          <a:xfrm>
            <a:off x="1665288" y="45735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u</a:t>
            </a:r>
            <a:r>
              <a:rPr lang="en-US" altLang="en-US" sz="1800" i="1" baseline="-25000"/>
              <a:t>N</a:t>
            </a:r>
          </a:p>
        </p:txBody>
      </p:sp>
      <p:sp>
        <p:nvSpPr>
          <p:cNvPr id="177163" name="Text Box 42"/>
          <p:cNvSpPr txBox="1">
            <a:spLocks noChangeArrowheads="1"/>
          </p:cNvSpPr>
          <p:nvPr/>
        </p:nvSpPr>
        <p:spPr bwMode="auto">
          <a:xfrm>
            <a:off x="1646238" y="508793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i="1" baseline="-25000"/>
              <a:t>N</a:t>
            </a:r>
          </a:p>
        </p:txBody>
      </p:sp>
      <p:sp>
        <p:nvSpPr>
          <p:cNvPr id="177164" name="Text Box 43"/>
          <p:cNvSpPr txBox="1">
            <a:spLocks noChangeArrowheads="1"/>
          </p:cNvSpPr>
          <p:nvPr/>
        </p:nvSpPr>
        <p:spPr bwMode="auto">
          <a:xfrm>
            <a:off x="1146175" y="4071938"/>
            <a:ext cx="1173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</a:t>
            </a:r>
            <a:endParaRPr lang="en-US" altLang="en-US" sz="1800" baseline="-25000"/>
          </a:p>
        </p:txBody>
      </p:sp>
      <p:sp>
        <p:nvSpPr>
          <p:cNvPr id="177165" name="Text Box 44"/>
          <p:cNvSpPr txBox="1">
            <a:spLocks noChangeArrowheads="1"/>
          </p:cNvSpPr>
          <p:nvPr/>
        </p:nvSpPr>
        <p:spPr bwMode="auto">
          <a:xfrm>
            <a:off x="2825750" y="4598988"/>
            <a:ext cx="254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network (with abundant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 bandwidth)</a:t>
            </a:r>
          </a:p>
        </p:txBody>
      </p:sp>
      <p:sp>
        <p:nvSpPr>
          <p:cNvPr id="177166" name="Text Box 47"/>
          <p:cNvSpPr txBox="1">
            <a:spLocks noChangeArrowheads="1"/>
          </p:cNvSpPr>
          <p:nvPr/>
        </p:nvSpPr>
        <p:spPr bwMode="auto">
          <a:xfrm>
            <a:off x="254000" y="3824288"/>
            <a:ext cx="139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/>
              <a:t>file, size F</a:t>
            </a:r>
            <a:endParaRPr lang="en-US" altLang="en-US" sz="1600" i="1" baseline="-25000"/>
          </a:p>
        </p:txBody>
      </p:sp>
      <p:sp>
        <p:nvSpPr>
          <p:cNvPr id="177167" name="Text Box 49"/>
          <p:cNvSpPr txBox="1">
            <a:spLocks noChangeArrowheads="1"/>
          </p:cNvSpPr>
          <p:nvPr/>
        </p:nvSpPr>
        <p:spPr bwMode="auto">
          <a:xfrm>
            <a:off x="1492250" y="2725738"/>
            <a:ext cx="20145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CC0000"/>
                </a:solidFill>
              </a:rPr>
              <a:t>u</a:t>
            </a:r>
            <a:r>
              <a:rPr lang="en-US" altLang="en-US" sz="1800" b="1" i="1" baseline="-25000">
                <a:solidFill>
                  <a:srgbClr val="CC0000"/>
                </a:solidFill>
              </a:rPr>
              <a:t>s</a:t>
            </a:r>
            <a:r>
              <a:rPr lang="en-US" altLang="en-US" sz="1800" b="1" i="1">
                <a:solidFill>
                  <a:srgbClr val="CC0000"/>
                </a:solidFill>
              </a:rPr>
              <a:t>:</a:t>
            </a:r>
            <a:r>
              <a:rPr lang="en-US" altLang="en-US" sz="1800"/>
              <a:t> server upload capacity</a:t>
            </a:r>
          </a:p>
        </p:txBody>
      </p:sp>
      <p:sp>
        <p:nvSpPr>
          <p:cNvPr id="177168" name="Text Box 50"/>
          <p:cNvSpPr txBox="1">
            <a:spLocks noChangeArrowheads="1"/>
          </p:cNvSpPr>
          <p:nvPr/>
        </p:nvSpPr>
        <p:spPr bwMode="auto">
          <a:xfrm>
            <a:off x="6276975" y="5491163"/>
            <a:ext cx="25908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CC0000"/>
                </a:solidFill>
              </a:rPr>
              <a:t>u</a:t>
            </a:r>
            <a:r>
              <a:rPr lang="en-US" altLang="en-US" sz="1800" b="1" i="1" baseline="-25000">
                <a:solidFill>
                  <a:srgbClr val="CC0000"/>
                </a:solidFill>
              </a:rPr>
              <a:t>i</a:t>
            </a:r>
            <a:r>
              <a:rPr lang="en-US" altLang="en-US" sz="1800" b="1" i="1">
                <a:solidFill>
                  <a:srgbClr val="CC0000"/>
                </a:solidFill>
              </a:rPr>
              <a:t>:</a:t>
            </a:r>
            <a:r>
              <a:rPr lang="en-US" altLang="en-US" sz="1800"/>
              <a:t> peer i upload capacity</a:t>
            </a:r>
          </a:p>
        </p:txBody>
      </p:sp>
      <p:sp>
        <p:nvSpPr>
          <p:cNvPr id="177169" name="Text Box 51"/>
          <p:cNvSpPr txBox="1">
            <a:spLocks noChangeArrowheads="1"/>
          </p:cNvSpPr>
          <p:nvPr/>
        </p:nvSpPr>
        <p:spPr bwMode="auto">
          <a:xfrm>
            <a:off x="6357938" y="3622675"/>
            <a:ext cx="21224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CC0000"/>
                </a:solidFill>
              </a:rPr>
              <a:t>d</a:t>
            </a:r>
            <a:r>
              <a:rPr lang="en-US" altLang="en-US" sz="1800" b="1" i="1" baseline="-25000">
                <a:solidFill>
                  <a:srgbClr val="CC0000"/>
                </a:solidFill>
              </a:rPr>
              <a:t>i</a:t>
            </a:r>
            <a:r>
              <a:rPr lang="en-US" altLang="en-US" sz="1800" b="1" i="1">
                <a:solidFill>
                  <a:srgbClr val="CC0000"/>
                </a:solidFill>
              </a:rPr>
              <a:t>:</a:t>
            </a:r>
            <a:r>
              <a:rPr lang="en-US" altLang="en-US" sz="1800"/>
              <a:t> peer i download capacity</a:t>
            </a:r>
          </a:p>
        </p:txBody>
      </p:sp>
      <p:pic>
        <p:nvPicPr>
          <p:cNvPr id="177170" name="Picture 5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207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71" name="AutoShape 327"/>
          <p:cNvSpPr>
            <a:spLocks noChangeArrowheads="1"/>
          </p:cNvSpPr>
          <p:nvPr/>
        </p:nvSpPr>
        <p:spPr bwMode="auto">
          <a:xfrm>
            <a:off x="763588" y="3270250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77172" name="Group 76"/>
          <p:cNvGrpSpPr>
            <a:grpSpLocks/>
          </p:cNvGrpSpPr>
          <p:nvPr/>
        </p:nvGrpSpPr>
        <p:grpSpPr bwMode="auto">
          <a:xfrm>
            <a:off x="3498850" y="3548063"/>
            <a:ext cx="2138363" cy="903287"/>
            <a:chOff x="2204" y="2030"/>
            <a:chExt cx="1347" cy="774"/>
          </a:xfrm>
        </p:grpSpPr>
        <p:sp>
          <p:nvSpPr>
            <p:cNvPr id="177225" name="Text Box 19"/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u</a:t>
              </a:r>
              <a:r>
                <a:rPr lang="en-US" altLang="en-US" sz="1800" i="1" baseline="-25000"/>
                <a:t>2</a:t>
              </a:r>
            </a:p>
          </p:txBody>
        </p:sp>
        <p:sp>
          <p:nvSpPr>
            <p:cNvPr id="177226" name="Line 22"/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27" name="Line 23"/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28" name="Text Box 24"/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d</a:t>
              </a:r>
              <a:r>
                <a:rPr lang="en-US" altLang="en-US" sz="1800" i="1" baseline="-25000"/>
                <a:t>2</a:t>
              </a:r>
            </a:p>
          </p:txBody>
        </p:sp>
        <p:sp>
          <p:nvSpPr>
            <p:cNvPr id="177229" name="Text Box 19"/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u</a:t>
              </a:r>
              <a:r>
                <a:rPr lang="en-US" altLang="en-US" sz="1800" i="1" baseline="-25000"/>
                <a:t>1</a:t>
              </a:r>
            </a:p>
          </p:txBody>
        </p:sp>
        <p:sp>
          <p:nvSpPr>
            <p:cNvPr id="177230" name="Line 22"/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31" name="Line 23"/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32" name="Text Box 24"/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d</a:t>
              </a:r>
              <a:r>
                <a:rPr lang="en-US" altLang="en-US" sz="1800" i="1" baseline="-25000"/>
                <a:t>1</a:t>
              </a:r>
            </a:p>
          </p:txBody>
        </p:sp>
      </p:grpSp>
      <p:sp>
        <p:nvSpPr>
          <p:cNvPr id="177173" name="Line 72"/>
          <p:cNvSpPr>
            <a:spLocks noChangeShapeType="1"/>
          </p:cNvSpPr>
          <p:nvPr/>
        </p:nvSpPr>
        <p:spPr bwMode="auto">
          <a:xfrm>
            <a:off x="6030913" y="4767263"/>
            <a:ext cx="116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4" name="Line 73"/>
          <p:cNvSpPr>
            <a:spLocks noChangeShapeType="1"/>
          </p:cNvSpPr>
          <p:nvPr/>
        </p:nvSpPr>
        <p:spPr bwMode="auto">
          <a:xfrm>
            <a:off x="6038850" y="4919663"/>
            <a:ext cx="116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5" name="Text Box 41"/>
          <p:cNvSpPr txBox="1">
            <a:spLocks noChangeArrowheads="1"/>
          </p:cNvSpPr>
          <p:nvPr/>
        </p:nvSpPr>
        <p:spPr bwMode="auto">
          <a:xfrm>
            <a:off x="6191250" y="43561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i="1" baseline="-25000"/>
              <a:t>i</a:t>
            </a:r>
          </a:p>
        </p:txBody>
      </p:sp>
      <p:sp>
        <p:nvSpPr>
          <p:cNvPr id="177176" name="Text Box 41"/>
          <p:cNvSpPr txBox="1">
            <a:spLocks noChangeArrowheads="1"/>
          </p:cNvSpPr>
          <p:nvPr/>
        </p:nvSpPr>
        <p:spPr bwMode="auto">
          <a:xfrm>
            <a:off x="6215063" y="48895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u</a:t>
            </a:r>
            <a:r>
              <a:rPr lang="en-US" altLang="en-US" sz="1800" i="1" baseline="-25000"/>
              <a:t>i</a:t>
            </a:r>
          </a:p>
        </p:txBody>
      </p:sp>
      <p:sp>
        <p:nvSpPr>
          <p:cNvPr id="177177" name="Line 77"/>
          <p:cNvSpPr>
            <a:spLocks noChangeShapeType="1"/>
          </p:cNvSpPr>
          <p:nvPr/>
        </p:nvSpPr>
        <p:spPr bwMode="auto">
          <a:xfrm>
            <a:off x="2265363" y="3232150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8" name="Line 78"/>
          <p:cNvSpPr>
            <a:spLocks noChangeShapeType="1"/>
          </p:cNvSpPr>
          <p:nvPr/>
        </p:nvSpPr>
        <p:spPr bwMode="auto">
          <a:xfrm flipH="1">
            <a:off x="6478588" y="4146550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9" name="Line 79"/>
          <p:cNvSpPr>
            <a:spLocks noChangeShapeType="1"/>
          </p:cNvSpPr>
          <p:nvPr/>
        </p:nvSpPr>
        <p:spPr bwMode="auto">
          <a:xfrm flipH="1" flipV="1">
            <a:off x="6508750" y="5092700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7180" name="Group 81"/>
          <p:cNvGrpSpPr>
            <a:grpSpLocks/>
          </p:cNvGrpSpPr>
          <p:nvPr/>
        </p:nvGrpSpPr>
        <p:grpSpPr bwMode="auto">
          <a:xfrm>
            <a:off x="1535113" y="3332163"/>
            <a:ext cx="465137" cy="803275"/>
            <a:chOff x="4140" y="429"/>
            <a:chExt cx="1425" cy="2396"/>
          </a:xfrm>
        </p:grpSpPr>
        <p:sp>
          <p:nvSpPr>
            <p:cNvPr id="177193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94" name="Rectangle 83"/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7195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96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97" name="Rectangle 86"/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7198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7223" name="AutoShape 8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7224" name="AutoShape 89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77199" name="Rectangle 90"/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7200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7221" name="AutoShape 92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7222" name="AutoShape 93"/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77201" name="Rectangle 94"/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7202" name="Rectangle 95"/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7203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219" name="AutoShape 97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7220" name="AutoShape 9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77204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205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7217" name="AutoShape 101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7218" name="AutoShape 10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77206" name="Rectangle 103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7207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08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09" name="Oval 106"/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7210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11" name="AutoShape 1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7212" name="AutoShape 109"/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7213" name="Oval 110"/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7214" name="Oval 111"/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7215" name="Oval 112"/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7216" name="Rectangle 113"/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77181" name="Group 114"/>
          <p:cNvGrpSpPr>
            <a:grpSpLocks/>
          </p:cNvGrpSpPr>
          <p:nvPr/>
        </p:nvGrpSpPr>
        <p:grpSpPr bwMode="auto">
          <a:xfrm>
            <a:off x="444500" y="4635500"/>
            <a:ext cx="925513" cy="795338"/>
            <a:chOff x="-44" y="1473"/>
            <a:chExt cx="981" cy="1105"/>
          </a:xfrm>
        </p:grpSpPr>
        <p:pic>
          <p:nvPicPr>
            <p:cNvPr id="177191" name="Picture 11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192" name="Freeform 1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182" name="Group 117"/>
          <p:cNvGrpSpPr>
            <a:grpSpLocks/>
          </p:cNvGrpSpPr>
          <p:nvPr/>
        </p:nvGrpSpPr>
        <p:grpSpPr bwMode="auto">
          <a:xfrm>
            <a:off x="3665538" y="2816225"/>
            <a:ext cx="925512" cy="795338"/>
            <a:chOff x="-44" y="1473"/>
            <a:chExt cx="981" cy="1105"/>
          </a:xfrm>
        </p:grpSpPr>
        <p:pic>
          <p:nvPicPr>
            <p:cNvPr id="177189" name="Picture 11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190" name="Freeform 1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183" name="Group 120"/>
          <p:cNvGrpSpPr>
            <a:grpSpLocks/>
          </p:cNvGrpSpPr>
          <p:nvPr/>
        </p:nvGrpSpPr>
        <p:grpSpPr bwMode="auto">
          <a:xfrm>
            <a:off x="4710113" y="2957513"/>
            <a:ext cx="925512" cy="795337"/>
            <a:chOff x="-44" y="1473"/>
            <a:chExt cx="981" cy="1105"/>
          </a:xfrm>
        </p:grpSpPr>
        <p:pic>
          <p:nvPicPr>
            <p:cNvPr id="177187" name="Picture 12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188" name="Freeform 12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7184" name="Group 123"/>
          <p:cNvGrpSpPr>
            <a:grpSpLocks/>
          </p:cNvGrpSpPr>
          <p:nvPr/>
        </p:nvGrpSpPr>
        <p:grpSpPr bwMode="auto">
          <a:xfrm flipH="1">
            <a:off x="7180263" y="4405313"/>
            <a:ext cx="925512" cy="795337"/>
            <a:chOff x="-44" y="1473"/>
            <a:chExt cx="981" cy="1105"/>
          </a:xfrm>
        </p:grpSpPr>
        <p:pic>
          <p:nvPicPr>
            <p:cNvPr id="177185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186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7920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E93C472-4055-4E32-92BF-A63D2C0D96CB}" type="slidenum">
              <a:rPr lang="en-US" altLang="en-US" sz="1200">
                <a:latin typeface="Tahoma" panose="020B0604030504040204" pitchFamily="34" charset="0"/>
              </a:rPr>
              <a:pPr/>
              <a:t>43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61913"/>
            <a:ext cx="8520113" cy="1143000"/>
          </a:xfrm>
        </p:spPr>
        <p:txBody>
          <a:bodyPr/>
          <a:lstStyle/>
          <a:p>
            <a:r>
              <a:rPr lang="en-US" altLang="en-US" sz="3600" smtClean="0"/>
              <a:t>File distribution time: client-server</a:t>
            </a:r>
          </a:p>
        </p:txBody>
      </p:sp>
      <p:sp>
        <p:nvSpPr>
          <p:cNvPr id="179204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322263" y="1252538"/>
            <a:ext cx="4100512" cy="2014537"/>
          </a:xfrm>
        </p:spPr>
        <p:txBody>
          <a:bodyPr/>
          <a:lstStyle/>
          <a:p>
            <a:r>
              <a:rPr lang="en-US" altLang="en-US" sz="2400" i="1" dirty="0" smtClean="0">
                <a:solidFill>
                  <a:srgbClr val="CC0000"/>
                </a:solidFill>
              </a:rPr>
              <a:t>server transmission: </a:t>
            </a:r>
            <a:r>
              <a:rPr lang="en-US" altLang="en-US" sz="2400" dirty="0" smtClean="0"/>
              <a:t>must</a:t>
            </a:r>
            <a:r>
              <a:rPr lang="en-US" altLang="en-US" sz="2400" i="1" dirty="0" smtClean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/>
              <a:t>upload </a:t>
            </a:r>
            <a:r>
              <a:rPr lang="en-US" altLang="en-US" sz="2400" i="1" dirty="0" smtClean="0"/>
              <a:t>N </a:t>
            </a:r>
            <a:r>
              <a:rPr lang="en-US" altLang="en-US" sz="2400" dirty="0" smtClean="0"/>
              <a:t>file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copies</a:t>
            </a:r>
            <a:r>
              <a:rPr lang="en-US" altLang="en-US" sz="26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time to send one copy: </a:t>
            </a:r>
            <a:r>
              <a:rPr lang="en-US" altLang="en-US" sz="2000" i="1" dirty="0" smtClean="0"/>
              <a:t>F/u</a:t>
            </a:r>
            <a:r>
              <a:rPr lang="en-US" altLang="en-US" sz="2000" i="1" baseline="-25000" dirty="0" smtClean="0"/>
              <a:t>s </a:t>
            </a:r>
            <a:endParaRPr lang="en-US" altLang="en-US" sz="2000" dirty="0" smtClean="0"/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time to send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copies: </a:t>
            </a:r>
            <a:r>
              <a:rPr lang="en-US" altLang="en-US" sz="2000" i="1" dirty="0" smtClean="0"/>
              <a:t>NF/u</a:t>
            </a:r>
            <a:r>
              <a:rPr lang="en-US" altLang="en-US" sz="2000" i="1" baseline="-25000" dirty="0" smtClean="0"/>
              <a:t>s</a:t>
            </a:r>
          </a:p>
          <a:p>
            <a:r>
              <a:rPr lang="en-US" altLang="en-US" sz="2400" i="1" dirty="0">
                <a:solidFill>
                  <a:srgbClr val="CC0000"/>
                </a:solidFill>
              </a:rPr>
              <a:t>client: </a:t>
            </a:r>
            <a:r>
              <a:rPr lang="en-US" altLang="en-US" sz="2400" dirty="0"/>
              <a:t>each client must download file copy</a:t>
            </a:r>
          </a:p>
          <a:p>
            <a:pPr lvl="1"/>
            <a:r>
              <a:rPr lang="en-US" altLang="en-US" sz="2000" i="1" dirty="0" err="1"/>
              <a:t>d</a:t>
            </a:r>
            <a:r>
              <a:rPr lang="en-US" altLang="en-US" sz="2000" i="1" baseline="-25000" dirty="0" err="1"/>
              <a:t>mi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= min client download rate</a:t>
            </a:r>
          </a:p>
          <a:p>
            <a:pPr lvl="1"/>
            <a:r>
              <a:rPr lang="en-US" altLang="en-US" sz="2000" dirty="0"/>
              <a:t>min client download time: </a:t>
            </a:r>
            <a:r>
              <a:rPr lang="en-US" altLang="en-US" sz="2000" i="1" dirty="0"/>
              <a:t>F/</a:t>
            </a:r>
            <a:r>
              <a:rPr lang="en-US" altLang="en-US" sz="2000" i="1" dirty="0" err="1"/>
              <a:t>d</a:t>
            </a:r>
            <a:r>
              <a:rPr lang="en-US" altLang="en-US" sz="2000" i="1" baseline="-25000" dirty="0" err="1"/>
              <a:t>min</a:t>
            </a:r>
            <a:r>
              <a:rPr lang="en-US" altLang="en-US" sz="2000" i="1" dirty="0">
                <a:solidFill>
                  <a:srgbClr val="CC0000"/>
                </a:solidFill>
              </a:rPr>
              <a:t> </a:t>
            </a:r>
            <a:endParaRPr lang="en-US" altLang="en-US" i="1" dirty="0"/>
          </a:p>
          <a:p>
            <a:pPr lvl="1">
              <a:lnSpc>
                <a:spcPct val="100000"/>
              </a:lnSpc>
            </a:pPr>
            <a:endParaRPr lang="en-US" altLang="en-US" sz="2000" dirty="0" smtClean="0"/>
          </a:p>
        </p:txBody>
      </p:sp>
      <p:sp>
        <p:nvSpPr>
          <p:cNvPr id="245813" name="Line 53"/>
          <p:cNvSpPr>
            <a:spLocks noChangeShapeType="1"/>
          </p:cNvSpPr>
          <p:nvPr/>
        </p:nvSpPr>
        <p:spPr bwMode="auto">
          <a:xfrm flipV="1">
            <a:off x="5746750" y="5368925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4" name="Text Box 54"/>
          <p:cNvSpPr txBox="1">
            <a:spLocks noChangeArrowheads="1"/>
          </p:cNvSpPr>
          <p:nvPr/>
        </p:nvSpPr>
        <p:spPr bwMode="auto">
          <a:xfrm>
            <a:off x="5484813" y="6022975"/>
            <a:ext cx="2670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/>
              <a:t>increases linearly in N</a:t>
            </a:r>
          </a:p>
        </p:txBody>
      </p:sp>
      <p:sp>
        <p:nvSpPr>
          <p:cNvPr id="179207" name="Text Box 51"/>
          <p:cNvSpPr txBox="1">
            <a:spLocks noChangeArrowheads="1"/>
          </p:cNvSpPr>
          <p:nvPr/>
        </p:nvSpPr>
        <p:spPr bwMode="auto">
          <a:xfrm>
            <a:off x="1410002" y="4898159"/>
            <a:ext cx="24274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/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/>
              <a:t>to N </a:t>
            </a:r>
            <a:r>
              <a:rPr lang="en-US" altLang="en-US" i="1" dirty="0" smtClean="0"/>
              <a:t>clients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179208" name="Rectangle 55"/>
          <p:cNvSpPr>
            <a:spLocks noChangeArrowheads="1"/>
          </p:cNvSpPr>
          <p:nvPr/>
        </p:nvSpPr>
        <p:spPr bwMode="auto">
          <a:xfrm>
            <a:off x="1157288" y="4591050"/>
            <a:ext cx="7032625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179209" name="Picture 5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857250"/>
            <a:ext cx="65182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0" name="Text Box 96"/>
          <p:cNvSpPr txBox="1">
            <a:spLocks noChangeArrowheads="1"/>
          </p:cNvSpPr>
          <p:nvPr/>
        </p:nvSpPr>
        <p:spPr bwMode="auto">
          <a:xfrm>
            <a:off x="3946525" y="4905375"/>
            <a:ext cx="423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/>
              <a:t> D</a:t>
            </a:r>
            <a:r>
              <a:rPr lang="en-US" altLang="en-US" sz="2800" i="1" baseline="-25000"/>
              <a:t>c-s</a:t>
            </a:r>
            <a:r>
              <a:rPr lang="en-US" altLang="en-US" sz="2800" i="1"/>
              <a:t> &gt; max{NF/u</a:t>
            </a:r>
            <a:r>
              <a:rPr lang="en-US" altLang="en-US" sz="2800" i="1" baseline="-25000"/>
              <a:t>s,</a:t>
            </a:r>
            <a:r>
              <a:rPr lang="en-US" altLang="en-US" sz="2800" i="1"/>
              <a:t>,F/d</a:t>
            </a:r>
            <a:r>
              <a:rPr lang="en-US" altLang="en-US" sz="2800" i="1" baseline="-25000"/>
              <a:t>min</a:t>
            </a:r>
            <a:r>
              <a:rPr lang="en-US" altLang="en-US" sz="2800" i="1"/>
              <a:t>}</a:t>
            </a:r>
            <a:r>
              <a:rPr lang="en-US" altLang="en-US" sz="2800" i="1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179211" name="Rectangle 47"/>
          <p:cNvSpPr>
            <a:spLocks noChangeArrowheads="1"/>
          </p:cNvSpPr>
          <p:nvPr/>
        </p:nvSpPr>
        <p:spPr bwMode="auto">
          <a:xfrm>
            <a:off x="363538" y="3081338"/>
            <a:ext cx="431641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i="1" dirty="0">
              <a:latin typeface="Gill Sans MT" panose="020B0502020104020203" pitchFamily="34" charset="0"/>
            </a:endParaRPr>
          </a:p>
        </p:txBody>
      </p:sp>
      <p:sp>
        <p:nvSpPr>
          <p:cNvPr id="179212" name="Line 120"/>
          <p:cNvSpPr>
            <a:spLocks noChangeShapeType="1"/>
          </p:cNvSpPr>
          <p:nvPr/>
        </p:nvSpPr>
        <p:spPr bwMode="auto">
          <a:xfrm>
            <a:off x="4843463" y="5334000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3" name="Freeform 4"/>
          <p:cNvSpPr>
            <a:spLocks/>
          </p:cNvSpPr>
          <p:nvPr/>
        </p:nvSpPr>
        <p:spPr bwMode="auto">
          <a:xfrm>
            <a:off x="5600700" y="2111375"/>
            <a:ext cx="2136775" cy="12096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>
            <a:off x="5338763" y="2085975"/>
            <a:ext cx="4556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5364163" y="1763713"/>
            <a:ext cx="366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/>
              <a:t>u</a:t>
            </a:r>
            <a:r>
              <a:rPr lang="en-US" altLang="en-US" sz="1600" i="1" baseline="-25000"/>
              <a:t>s</a:t>
            </a:r>
          </a:p>
        </p:txBody>
      </p:sp>
      <p:sp>
        <p:nvSpPr>
          <p:cNvPr id="179216" name="Line 39"/>
          <p:cNvSpPr>
            <a:spLocks noChangeShapeType="1"/>
          </p:cNvSpPr>
          <p:nvPr/>
        </p:nvSpPr>
        <p:spPr bwMode="auto">
          <a:xfrm>
            <a:off x="5089525" y="27130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7" name="Line 40"/>
          <p:cNvSpPr>
            <a:spLocks noChangeShapeType="1"/>
          </p:cNvSpPr>
          <p:nvPr/>
        </p:nvSpPr>
        <p:spPr bwMode="auto">
          <a:xfrm flipH="1">
            <a:off x="5119688" y="2814638"/>
            <a:ext cx="56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8" name="Text Box 44"/>
          <p:cNvSpPr txBox="1">
            <a:spLocks noChangeArrowheads="1"/>
          </p:cNvSpPr>
          <p:nvPr/>
        </p:nvSpPr>
        <p:spPr bwMode="auto">
          <a:xfrm>
            <a:off x="6183313" y="2460625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79219" name="AutoShape 327"/>
          <p:cNvSpPr>
            <a:spLocks noChangeArrowheads="1"/>
          </p:cNvSpPr>
          <p:nvPr/>
        </p:nvSpPr>
        <p:spPr bwMode="auto">
          <a:xfrm>
            <a:off x="4740275" y="1562100"/>
            <a:ext cx="334963" cy="401638"/>
          </a:xfrm>
          <a:prstGeom prst="can">
            <a:avLst>
              <a:gd name="adj" fmla="val 24242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>
              <a:cs typeface="Arial" panose="020B0604020202020204" pitchFamily="34" charset="0"/>
            </a:endParaRPr>
          </a:p>
        </p:txBody>
      </p:sp>
      <p:sp>
        <p:nvSpPr>
          <p:cNvPr id="179220" name="Line 22"/>
          <p:cNvSpPr>
            <a:spLocks noChangeShapeType="1"/>
          </p:cNvSpPr>
          <p:nvPr/>
        </p:nvSpPr>
        <p:spPr bwMode="auto">
          <a:xfrm flipV="1">
            <a:off x="7000875" y="1819275"/>
            <a:ext cx="180975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1" name="Line 23"/>
          <p:cNvSpPr>
            <a:spLocks noChangeShapeType="1"/>
          </p:cNvSpPr>
          <p:nvPr/>
        </p:nvSpPr>
        <p:spPr bwMode="auto">
          <a:xfrm flipH="1">
            <a:off x="7078663" y="1825625"/>
            <a:ext cx="18732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 flipV="1">
            <a:off x="6416675" y="1736725"/>
            <a:ext cx="179388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 flipH="1">
            <a:off x="6492875" y="1743075"/>
            <a:ext cx="185738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4" name="Line 138"/>
          <p:cNvSpPr>
            <a:spLocks noChangeShapeType="1"/>
          </p:cNvSpPr>
          <p:nvPr/>
        </p:nvSpPr>
        <p:spPr bwMode="auto">
          <a:xfrm>
            <a:off x="7723188" y="2579688"/>
            <a:ext cx="658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5" name="Line 139"/>
          <p:cNvSpPr>
            <a:spLocks noChangeShapeType="1"/>
          </p:cNvSpPr>
          <p:nvPr/>
        </p:nvSpPr>
        <p:spPr bwMode="auto">
          <a:xfrm>
            <a:off x="7726363" y="2682875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6" name="Text Box 41"/>
          <p:cNvSpPr txBox="1">
            <a:spLocks noChangeArrowheads="1"/>
          </p:cNvSpPr>
          <p:nvPr/>
        </p:nvSpPr>
        <p:spPr bwMode="auto">
          <a:xfrm>
            <a:off x="7813675" y="2146300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/>
              <a:t>d</a:t>
            </a:r>
            <a:r>
              <a:rPr lang="en-US" altLang="en-US" sz="1600" i="1" baseline="-25000"/>
              <a:t>i</a:t>
            </a:r>
          </a:p>
        </p:txBody>
      </p:sp>
      <p:sp>
        <p:nvSpPr>
          <p:cNvPr id="179227" name="Text Box 41"/>
          <p:cNvSpPr txBox="1">
            <a:spLocks noChangeArrowheads="1"/>
          </p:cNvSpPr>
          <p:nvPr/>
        </p:nvSpPr>
        <p:spPr bwMode="auto">
          <a:xfrm>
            <a:off x="7829550" y="2663825"/>
            <a:ext cx="506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/>
              <a:t>u</a:t>
            </a:r>
            <a:r>
              <a:rPr lang="en-US" altLang="en-US" sz="1600" i="1" baseline="-25000"/>
              <a:t>i</a:t>
            </a:r>
          </a:p>
        </p:txBody>
      </p:sp>
      <p:sp>
        <p:nvSpPr>
          <p:cNvPr id="179228" name="Text Box 47"/>
          <p:cNvSpPr txBox="1">
            <a:spLocks noChangeArrowheads="1"/>
          </p:cNvSpPr>
          <p:nvPr/>
        </p:nvSpPr>
        <p:spPr bwMode="auto">
          <a:xfrm>
            <a:off x="4498975" y="1616075"/>
            <a:ext cx="79057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F</a:t>
            </a:r>
            <a:endParaRPr lang="en-US" altLang="en-US" sz="1400" i="1" baseline="-25000"/>
          </a:p>
        </p:txBody>
      </p:sp>
      <p:grpSp>
        <p:nvGrpSpPr>
          <p:cNvPr id="179229" name="Group 143"/>
          <p:cNvGrpSpPr>
            <a:grpSpLocks/>
          </p:cNvGrpSpPr>
          <p:nvPr/>
        </p:nvGrpSpPr>
        <p:grpSpPr bwMode="auto">
          <a:xfrm>
            <a:off x="5114925" y="1690688"/>
            <a:ext cx="292100" cy="517525"/>
            <a:chOff x="4140" y="429"/>
            <a:chExt cx="1425" cy="2396"/>
          </a:xfrm>
        </p:grpSpPr>
        <p:sp>
          <p:nvSpPr>
            <p:cNvPr id="179242" name="Freeform 1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43" name="Rectangle 14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9244" name="Freeform 1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45" name="Freeform 1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46" name="Rectangle 148"/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9247" name="Group 1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9272" name="AutoShape 150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9273" name="AutoShape 151"/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79248" name="Rectangle 152"/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9249" name="Group 1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270" name="AutoShape 154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9271" name="AutoShape 15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79250" name="Rectangle 156"/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9251" name="Rectangle 157"/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9252" name="Group 1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9268" name="AutoShape 15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9269" name="AutoShape 160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79253" name="Freeform 1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9254" name="Group 1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9266" name="AutoShape 163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9267" name="AutoShape 164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79255" name="Rectangle 165"/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9256" name="Freeform 1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57" name="Freeform 1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58" name="Oval 168"/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9259" name="Freeform 1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60" name="AutoShape 170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9261" name="AutoShape 171"/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9262" name="Oval 172"/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9263" name="Oval 173"/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9264" name="Oval 174"/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9265" name="Rectangle 175"/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79230" name="Group 176"/>
          <p:cNvGrpSpPr>
            <a:grpSpLocks/>
          </p:cNvGrpSpPr>
          <p:nvPr/>
        </p:nvGrpSpPr>
        <p:grpSpPr bwMode="auto">
          <a:xfrm>
            <a:off x="4471988" y="2492375"/>
            <a:ext cx="620712" cy="512763"/>
            <a:chOff x="-44" y="1473"/>
            <a:chExt cx="981" cy="1105"/>
          </a:xfrm>
        </p:grpSpPr>
        <p:pic>
          <p:nvPicPr>
            <p:cNvPr id="179240" name="Picture 17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1" name="Freeform 1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9231" name="Group 179"/>
          <p:cNvGrpSpPr>
            <a:grpSpLocks/>
          </p:cNvGrpSpPr>
          <p:nvPr/>
        </p:nvGrpSpPr>
        <p:grpSpPr bwMode="auto">
          <a:xfrm>
            <a:off x="6300788" y="1284288"/>
            <a:ext cx="620712" cy="512762"/>
            <a:chOff x="-44" y="1473"/>
            <a:chExt cx="981" cy="1105"/>
          </a:xfrm>
        </p:grpSpPr>
        <p:pic>
          <p:nvPicPr>
            <p:cNvPr id="179238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39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9232" name="Group 182"/>
          <p:cNvGrpSpPr>
            <a:grpSpLocks/>
          </p:cNvGrpSpPr>
          <p:nvPr/>
        </p:nvGrpSpPr>
        <p:grpSpPr bwMode="auto">
          <a:xfrm>
            <a:off x="6910388" y="1360488"/>
            <a:ext cx="620712" cy="512762"/>
            <a:chOff x="-44" y="1473"/>
            <a:chExt cx="981" cy="1105"/>
          </a:xfrm>
        </p:grpSpPr>
        <p:pic>
          <p:nvPicPr>
            <p:cNvPr id="179236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37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9233" name="Group 185"/>
          <p:cNvGrpSpPr>
            <a:grpSpLocks/>
          </p:cNvGrpSpPr>
          <p:nvPr/>
        </p:nvGrpSpPr>
        <p:grpSpPr bwMode="auto">
          <a:xfrm flipH="1">
            <a:off x="8369300" y="2362200"/>
            <a:ext cx="620713" cy="512763"/>
            <a:chOff x="-44" y="1473"/>
            <a:chExt cx="981" cy="1105"/>
          </a:xfrm>
        </p:grpSpPr>
        <p:pic>
          <p:nvPicPr>
            <p:cNvPr id="179234" name="Picture 186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35" name="Freeform 18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3" grpId="0" animBg="1"/>
      <p:bldP spid="2458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8125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835F830C-CE3B-4338-8292-1150E09B34BD}" type="slidenum">
              <a:rPr lang="en-US" altLang="en-US" sz="1200">
                <a:latin typeface="Tahoma" panose="020B0604030504040204" pitchFamily="34" charset="0"/>
              </a:rPr>
              <a:pPr/>
              <a:t>44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450" y="61913"/>
            <a:ext cx="8520113" cy="1143000"/>
          </a:xfrm>
        </p:spPr>
        <p:txBody>
          <a:bodyPr/>
          <a:lstStyle/>
          <a:p>
            <a:r>
              <a:rPr lang="en-US" altLang="en-US" sz="3600" smtClean="0"/>
              <a:t>File distribution time: P2P</a:t>
            </a:r>
          </a:p>
        </p:txBody>
      </p:sp>
      <p:sp>
        <p:nvSpPr>
          <p:cNvPr id="181252" name="Rectangle 47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52538"/>
            <a:ext cx="4100512" cy="2014537"/>
          </a:xfrm>
        </p:spPr>
        <p:txBody>
          <a:bodyPr/>
          <a:lstStyle/>
          <a:p>
            <a:r>
              <a:rPr lang="en-US" altLang="en-US" sz="2400" i="1" smtClean="0">
                <a:solidFill>
                  <a:srgbClr val="CC0000"/>
                </a:solidFill>
              </a:rPr>
              <a:t>server transmission: </a:t>
            </a:r>
            <a:r>
              <a:rPr lang="en-US" altLang="en-US" sz="2400" smtClean="0"/>
              <a:t>must</a:t>
            </a:r>
            <a:r>
              <a:rPr lang="en-US" altLang="en-US" sz="2400" i="1" smtClean="0">
                <a:solidFill>
                  <a:srgbClr val="CC0000"/>
                </a:solidFill>
              </a:rPr>
              <a:t> </a:t>
            </a:r>
            <a:r>
              <a:rPr lang="en-US" altLang="en-US" sz="2400" smtClean="0"/>
              <a:t>upload at least one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copy</a:t>
            </a:r>
            <a:endParaRPr lang="en-US" altLang="en-US" sz="2600" smtClean="0"/>
          </a:p>
          <a:p>
            <a:pPr marL="681038" lvl="1" indent="-223838">
              <a:lnSpc>
                <a:spcPct val="100000"/>
              </a:lnSpc>
            </a:pPr>
            <a:r>
              <a:rPr lang="en-US" altLang="en-US" sz="2000" smtClean="0"/>
              <a:t>time to send one copy: </a:t>
            </a:r>
            <a:r>
              <a:rPr lang="en-US" altLang="en-US" sz="2000" i="1" smtClean="0"/>
              <a:t>F/u</a:t>
            </a:r>
            <a:r>
              <a:rPr lang="en-US" altLang="en-US" sz="2000" i="1" baseline="-25000" smtClean="0"/>
              <a:t>s </a:t>
            </a:r>
            <a:endParaRPr lang="en-US" altLang="en-US" sz="2000" smtClean="0"/>
          </a:p>
        </p:txBody>
      </p:sp>
      <p:sp>
        <p:nvSpPr>
          <p:cNvPr id="181253" name="Text Box 51"/>
          <p:cNvSpPr txBox="1">
            <a:spLocks noChangeArrowheads="1"/>
          </p:cNvSpPr>
          <p:nvPr/>
        </p:nvSpPr>
        <p:spPr bwMode="auto">
          <a:xfrm>
            <a:off x="331788" y="4464050"/>
            <a:ext cx="2409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/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/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/>
              <a:t>P2P approach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endParaRPr lang="en-US" altLang="en-US" sz="2800">
              <a:latin typeface="Comic Sans MS" panose="030F0702030302020204" pitchFamily="66" charset="0"/>
            </a:endParaRPr>
          </a:p>
        </p:txBody>
      </p:sp>
      <p:sp>
        <p:nvSpPr>
          <p:cNvPr id="181254" name="Rectangle 55"/>
          <p:cNvSpPr>
            <a:spLocks noChangeArrowheads="1"/>
          </p:cNvSpPr>
          <p:nvPr/>
        </p:nvSpPr>
        <p:spPr bwMode="auto">
          <a:xfrm>
            <a:off x="217488" y="4371975"/>
            <a:ext cx="8726487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181255" name="Picture 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857250"/>
            <a:ext cx="49387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6" name="Freeform 4"/>
          <p:cNvSpPr>
            <a:spLocks/>
          </p:cNvSpPr>
          <p:nvPr/>
        </p:nvSpPr>
        <p:spPr bwMode="auto">
          <a:xfrm>
            <a:off x="5600700" y="2111375"/>
            <a:ext cx="2136775" cy="12096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7" name="Line 14"/>
          <p:cNvSpPr>
            <a:spLocks noChangeShapeType="1"/>
          </p:cNvSpPr>
          <p:nvPr/>
        </p:nvSpPr>
        <p:spPr bwMode="auto">
          <a:xfrm>
            <a:off x="5338763" y="2085975"/>
            <a:ext cx="4556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58" name="Text Box 15"/>
          <p:cNvSpPr txBox="1">
            <a:spLocks noChangeArrowheads="1"/>
          </p:cNvSpPr>
          <p:nvPr/>
        </p:nvSpPr>
        <p:spPr bwMode="auto">
          <a:xfrm>
            <a:off x="5364163" y="1763713"/>
            <a:ext cx="366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/>
              <a:t>u</a:t>
            </a:r>
            <a:r>
              <a:rPr lang="en-US" altLang="en-US" sz="1600" i="1" baseline="-25000"/>
              <a:t>s</a:t>
            </a:r>
          </a:p>
        </p:txBody>
      </p:sp>
      <p:sp>
        <p:nvSpPr>
          <p:cNvPr id="181259" name="Line 39"/>
          <p:cNvSpPr>
            <a:spLocks noChangeShapeType="1"/>
          </p:cNvSpPr>
          <p:nvPr/>
        </p:nvSpPr>
        <p:spPr bwMode="auto">
          <a:xfrm>
            <a:off x="5089525" y="27130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0" name="Line 40"/>
          <p:cNvSpPr>
            <a:spLocks noChangeShapeType="1"/>
          </p:cNvSpPr>
          <p:nvPr/>
        </p:nvSpPr>
        <p:spPr bwMode="auto">
          <a:xfrm flipH="1">
            <a:off x="5119688" y="2814638"/>
            <a:ext cx="56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1" name="Text Box 44"/>
          <p:cNvSpPr txBox="1">
            <a:spLocks noChangeArrowheads="1"/>
          </p:cNvSpPr>
          <p:nvPr/>
        </p:nvSpPr>
        <p:spPr bwMode="auto">
          <a:xfrm>
            <a:off x="6183313" y="2460625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1262" name="AutoShape 327"/>
          <p:cNvSpPr>
            <a:spLocks noChangeArrowheads="1"/>
          </p:cNvSpPr>
          <p:nvPr/>
        </p:nvSpPr>
        <p:spPr bwMode="auto">
          <a:xfrm>
            <a:off x="4740275" y="1562100"/>
            <a:ext cx="334963" cy="401638"/>
          </a:xfrm>
          <a:prstGeom prst="can">
            <a:avLst>
              <a:gd name="adj" fmla="val 24242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>
              <a:cs typeface="Arial" panose="020B0604020202020204" pitchFamily="34" charset="0"/>
            </a:endParaRPr>
          </a:p>
        </p:txBody>
      </p:sp>
      <p:sp>
        <p:nvSpPr>
          <p:cNvPr id="181263" name="Line 22"/>
          <p:cNvSpPr>
            <a:spLocks noChangeShapeType="1"/>
          </p:cNvSpPr>
          <p:nvPr/>
        </p:nvSpPr>
        <p:spPr bwMode="auto">
          <a:xfrm flipV="1">
            <a:off x="7000875" y="1819275"/>
            <a:ext cx="180975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4" name="Line 23"/>
          <p:cNvSpPr>
            <a:spLocks noChangeShapeType="1"/>
          </p:cNvSpPr>
          <p:nvPr/>
        </p:nvSpPr>
        <p:spPr bwMode="auto">
          <a:xfrm flipH="1">
            <a:off x="7078663" y="1825625"/>
            <a:ext cx="187325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5" name="Line 22"/>
          <p:cNvSpPr>
            <a:spLocks noChangeShapeType="1"/>
          </p:cNvSpPr>
          <p:nvPr/>
        </p:nvSpPr>
        <p:spPr bwMode="auto">
          <a:xfrm flipV="1">
            <a:off x="6416675" y="1736725"/>
            <a:ext cx="179388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6" name="Line 23"/>
          <p:cNvSpPr>
            <a:spLocks noChangeShapeType="1"/>
          </p:cNvSpPr>
          <p:nvPr/>
        </p:nvSpPr>
        <p:spPr bwMode="auto">
          <a:xfrm flipH="1">
            <a:off x="6492875" y="1743075"/>
            <a:ext cx="185738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7" name="Line 26"/>
          <p:cNvSpPr>
            <a:spLocks noChangeShapeType="1"/>
          </p:cNvSpPr>
          <p:nvPr/>
        </p:nvSpPr>
        <p:spPr bwMode="auto">
          <a:xfrm>
            <a:off x="7723188" y="2579688"/>
            <a:ext cx="658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8" name="Line 27"/>
          <p:cNvSpPr>
            <a:spLocks noChangeShapeType="1"/>
          </p:cNvSpPr>
          <p:nvPr/>
        </p:nvSpPr>
        <p:spPr bwMode="auto">
          <a:xfrm>
            <a:off x="7726363" y="2682875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9" name="Text Box 41"/>
          <p:cNvSpPr txBox="1">
            <a:spLocks noChangeArrowheads="1"/>
          </p:cNvSpPr>
          <p:nvPr/>
        </p:nvSpPr>
        <p:spPr bwMode="auto">
          <a:xfrm>
            <a:off x="7813675" y="2146300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/>
              <a:t>d</a:t>
            </a:r>
            <a:r>
              <a:rPr lang="en-US" altLang="en-US" sz="1600" i="1" baseline="-25000"/>
              <a:t>i</a:t>
            </a:r>
          </a:p>
        </p:txBody>
      </p:sp>
      <p:sp>
        <p:nvSpPr>
          <p:cNvPr id="181270" name="Text Box 41"/>
          <p:cNvSpPr txBox="1">
            <a:spLocks noChangeArrowheads="1"/>
          </p:cNvSpPr>
          <p:nvPr/>
        </p:nvSpPr>
        <p:spPr bwMode="auto">
          <a:xfrm>
            <a:off x="7829550" y="2663825"/>
            <a:ext cx="506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/>
              <a:t>u</a:t>
            </a:r>
            <a:r>
              <a:rPr lang="en-US" altLang="en-US" sz="1600" i="1" baseline="-25000"/>
              <a:t>i</a:t>
            </a:r>
          </a:p>
        </p:txBody>
      </p:sp>
      <p:sp>
        <p:nvSpPr>
          <p:cNvPr id="181271" name="Text Box 47"/>
          <p:cNvSpPr txBox="1">
            <a:spLocks noChangeArrowheads="1"/>
          </p:cNvSpPr>
          <p:nvPr/>
        </p:nvSpPr>
        <p:spPr bwMode="auto">
          <a:xfrm>
            <a:off x="4498975" y="1616075"/>
            <a:ext cx="79057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F</a:t>
            </a:r>
            <a:endParaRPr lang="en-US" altLang="en-US" sz="1400" i="1" baseline="-25000"/>
          </a:p>
        </p:txBody>
      </p:sp>
      <p:sp>
        <p:nvSpPr>
          <p:cNvPr id="181272" name="Text Box 31"/>
          <p:cNvSpPr txBox="1">
            <a:spLocks noChangeArrowheads="1"/>
          </p:cNvSpPr>
          <p:nvPr/>
        </p:nvSpPr>
        <p:spPr bwMode="auto">
          <a:xfrm>
            <a:off x="2698750" y="4657725"/>
            <a:ext cx="613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/>
              <a:t> D</a:t>
            </a:r>
            <a:r>
              <a:rPr lang="en-US" altLang="en-US" sz="2800" i="1" baseline="-25000"/>
              <a:t>P2P</a:t>
            </a:r>
            <a:r>
              <a:rPr lang="en-US" altLang="en-US" sz="2800" i="1"/>
              <a:t> &gt; max{F/u</a:t>
            </a:r>
            <a:r>
              <a:rPr lang="en-US" altLang="en-US" sz="2800" i="1" baseline="-25000"/>
              <a:t>s,</a:t>
            </a:r>
            <a:r>
              <a:rPr lang="en-US" altLang="en-US" sz="2800" i="1"/>
              <a:t>,F/d</a:t>
            </a:r>
            <a:r>
              <a:rPr lang="en-US" altLang="en-US" sz="2800" i="1" baseline="-25000"/>
              <a:t>min,</a:t>
            </a:r>
            <a:r>
              <a:rPr lang="en-US" altLang="en-US" sz="2800" i="1"/>
              <a:t>,NF/(</a:t>
            </a:r>
            <a:r>
              <a:rPr lang="en-US" altLang="en-US" sz="2400" i="1"/>
              <a:t>u</a:t>
            </a:r>
            <a:r>
              <a:rPr lang="en-US" altLang="en-US" sz="2400" i="1" baseline="-25000"/>
              <a:t>s</a:t>
            </a:r>
            <a:r>
              <a:rPr lang="en-US" altLang="en-US" sz="2400" i="1"/>
              <a:t> + </a:t>
            </a:r>
            <a:r>
              <a:rPr lang="en-US" altLang="en-US" sz="2800" i="1">
                <a:latin typeface="Symbol" panose="05050102010706020507" pitchFamily="18" charset="2"/>
              </a:rPr>
              <a:t>S</a:t>
            </a:r>
            <a:r>
              <a:rPr lang="en-US" altLang="en-US" sz="2400" i="1"/>
              <a:t>u</a:t>
            </a:r>
            <a:r>
              <a:rPr lang="en-US" altLang="en-US" sz="2400" i="1" baseline="-25000"/>
              <a:t>i</a:t>
            </a:r>
            <a:r>
              <a:rPr lang="en-US" altLang="en-US" sz="2800"/>
              <a:t>)</a:t>
            </a:r>
            <a:r>
              <a:rPr lang="en-US" altLang="en-US" sz="2800" i="1"/>
              <a:t>}</a:t>
            </a:r>
            <a:r>
              <a:rPr lang="en-US" altLang="en-US" sz="2800" i="1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181273" name="Rectangle 47"/>
          <p:cNvSpPr>
            <a:spLocks noChangeArrowheads="1"/>
          </p:cNvSpPr>
          <p:nvPr/>
        </p:nvSpPr>
        <p:spPr bwMode="auto">
          <a:xfrm>
            <a:off x="333375" y="2309813"/>
            <a:ext cx="431641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client: </a:t>
            </a:r>
            <a:r>
              <a:rPr lang="en-US" altLang="en-US" sz="2400" dirty="0">
                <a:latin typeface="Gill Sans MT" panose="020B0502020104020203" pitchFamily="34" charset="0"/>
              </a:rPr>
              <a:t>each client must download file copy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Gill Sans MT" panose="020B0502020104020203" pitchFamily="34" charset="0"/>
              </a:rPr>
              <a:t>min client download time: F/</a:t>
            </a:r>
            <a:r>
              <a:rPr lang="en-US" altLang="en-US" dirty="0" err="1">
                <a:latin typeface="Gill Sans MT" panose="020B0502020104020203" pitchFamily="34" charset="0"/>
              </a:rPr>
              <a:t>d</a:t>
            </a:r>
            <a:r>
              <a:rPr lang="en-US" altLang="en-US" baseline="-25000" dirty="0" err="1">
                <a:latin typeface="Gill Sans MT" panose="020B0502020104020203" pitchFamily="34" charset="0"/>
              </a:rPr>
              <a:t>min</a:t>
            </a:r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181274" name="Line 33"/>
          <p:cNvSpPr>
            <a:spLocks noChangeShapeType="1"/>
          </p:cNvSpPr>
          <p:nvPr/>
        </p:nvSpPr>
        <p:spPr bwMode="auto">
          <a:xfrm>
            <a:off x="3732213" y="5124450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75" name="Rectangle 47"/>
          <p:cNvSpPr>
            <a:spLocks noChangeArrowheads="1"/>
          </p:cNvSpPr>
          <p:nvPr/>
        </p:nvSpPr>
        <p:spPr bwMode="auto">
          <a:xfrm>
            <a:off x="307975" y="3343275"/>
            <a:ext cx="6711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i="1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system: 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The whole system must upload </a:t>
            </a:r>
            <a:r>
              <a:rPr lang="en-US" altLang="en-US" sz="2400" i="1" dirty="0">
                <a:latin typeface="Gill Sans MT" panose="020B0502020104020203" pitchFamily="34" charset="0"/>
              </a:rPr>
              <a:t>NF</a:t>
            </a:r>
            <a:r>
              <a:rPr lang="en-US" altLang="en-US" sz="2400" dirty="0">
                <a:latin typeface="Gill Sans MT" panose="020B0502020104020203" pitchFamily="34" charset="0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Gill Sans MT" panose="020B0502020104020203" pitchFamily="34" charset="0"/>
              </a:rPr>
              <a:t>max upload </a:t>
            </a:r>
            <a:r>
              <a:rPr lang="en-US" altLang="en-US" dirty="0" smtClean="0">
                <a:latin typeface="Gill Sans MT" panose="020B0502020104020203" pitchFamily="34" charset="0"/>
              </a:rPr>
              <a:t>rate </a:t>
            </a:r>
            <a:r>
              <a:rPr lang="en-US" altLang="en-US" dirty="0">
                <a:latin typeface="Gill Sans MT" panose="020B0502020104020203" pitchFamily="34" charset="0"/>
              </a:rPr>
              <a:t>is </a:t>
            </a:r>
            <a:r>
              <a:rPr lang="en-US" altLang="en-US" i="1" dirty="0">
                <a:latin typeface="Gill Sans MT" panose="020B0502020104020203" pitchFamily="34" charset="0"/>
              </a:rPr>
              <a:t>u</a:t>
            </a:r>
            <a:r>
              <a:rPr lang="en-US" altLang="en-US" i="1" baseline="-25000" dirty="0">
                <a:latin typeface="Gill Sans MT" panose="020B0502020104020203" pitchFamily="34" charset="0"/>
              </a:rPr>
              <a:t>s</a:t>
            </a:r>
            <a:r>
              <a:rPr lang="en-US" altLang="en-US" i="1" dirty="0">
                <a:latin typeface="Gill Sans MT" panose="020B0502020104020203" pitchFamily="34" charset="0"/>
              </a:rPr>
              <a:t> + </a:t>
            </a:r>
            <a:r>
              <a:rPr lang="en-US" altLang="en-US" sz="2400" i="1" dirty="0" smtClean="0">
                <a:latin typeface="Symbol" panose="05050102010706020507" pitchFamily="18" charset="2"/>
              </a:rPr>
              <a:t>S</a:t>
            </a:r>
            <a:r>
              <a:rPr lang="en-US" altLang="en-US" i="1" dirty="0" smtClean="0">
                <a:latin typeface="Gill Sans MT" panose="020B0502020104020203" pitchFamily="34" charset="0"/>
              </a:rPr>
              <a:t>u</a:t>
            </a:r>
            <a:r>
              <a:rPr lang="en-US" altLang="en-US" i="1" baseline="-25000" dirty="0" smtClean="0">
                <a:latin typeface="Gill Sans MT" panose="020B0502020104020203" pitchFamily="34" charset="0"/>
              </a:rPr>
              <a:t>i</a:t>
            </a:r>
          </a:p>
          <a:p>
            <a:pPr marL="457200" lvl="1" indent="0">
              <a:lnSpc>
                <a:spcPct val="85000"/>
              </a:lnSpc>
              <a:buClr>
                <a:srgbClr val="000099"/>
              </a:buClr>
              <a:buSzTx/>
            </a:pPr>
            <a:endParaRPr lang="en-US" altLang="en-US" i="1" baseline="-25000" dirty="0">
              <a:latin typeface="Gill Sans MT" panose="020B0502020104020203" pitchFamily="34" charset="0"/>
            </a:endParaRPr>
          </a:p>
        </p:txBody>
      </p:sp>
      <p:sp>
        <p:nvSpPr>
          <p:cNvPr id="245813" name="Line 53"/>
          <p:cNvSpPr>
            <a:spLocks noChangeShapeType="1"/>
          </p:cNvSpPr>
          <p:nvPr/>
        </p:nvSpPr>
        <p:spPr bwMode="auto">
          <a:xfrm flipV="1">
            <a:off x="7650163" y="5137150"/>
            <a:ext cx="573087" cy="949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4" name="Text Box 54"/>
          <p:cNvSpPr txBox="1">
            <a:spLocks noChangeArrowheads="1"/>
          </p:cNvSpPr>
          <p:nvPr/>
        </p:nvSpPr>
        <p:spPr bwMode="auto">
          <a:xfrm>
            <a:off x="3627731" y="6116148"/>
            <a:ext cx="52565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dirty="0" smtClean="0"/>
              <a:t>And also, each </a:t>
            </a:r>
            <a:r>
              <a:rPr lang="en-US" altLang="en-US" dirty="0"/>
              <a:t>peer brings service capacity</a:t>
            </a:r>
          </a:p>
        </p:txBody>
      </p:sp>
      <p:sp>
        <p:nvSpPr>
          <p:cNvPr id="2" name="Line 53"/>
          <p:cNvSpPr>
            <a:spLocks noChangeShapeType="1"/>
          </p:cNvSpPr>
          <p:nvPr/>
        </p:nvSpPr>
        <p:spPr bwMode="auto">
          <a:xfrm flipV="1">
            <a:off x="6365875" y="5092700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3941763" y="5756275"/>
            <a:ext cx="2694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dirty="0"/>
              <a:t>increases linearly in </a:t>
            </a:r>
            <a:r>
              <a:rPr lang="en-US" altLang="en-US" i="1" dirty="0" smtClean="0"/>
              <a:t>N</a:t>
            </a:r>
            <a:endParaRPr lang="en-US" altLang="en-US" dirty="0"/>
          </a:p>
        </p:txBody>
      </p:sp>
      <p:grpSp>
        <p:nvGrpSpPr>
          <p:cNvPr id="181280" name="Group 41"/>
          <p:cNvGrpSpPr>
            <a:grpSpLocks/>
          </p:cNvGrpSpPr>
          <p:nvPr/>
        </p:nvGrpSpPr>
        <p:grpSpPr bwMode="auto">
          <a:xfrm>
            <a:off x="5114925" y="1690688"/>
            <a:ext cx="292100" cy="517525"/>
            <a:chOff x="4140" y="429"/>
            <a:chExt cx="1425" cy="2396"/>
          </a:xfrm>
        </p:grpSpPr>
        <p:sp>
          <p:nvSpPr>
            <p:cNvPr id="181293" name="Freeform 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94" name="Rectangle 43"/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1295" name="Freeform 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96" name="Freeform 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97" name="Rectangle 46"/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1298" name="Group 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323" name="AutoShape 48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1324" name="AutoShape 49"/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1299" name="Rectangle 50"/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1300" name="Group 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1321" name="AutoShape 52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1322" name="AutoShape 5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1301" name="Rectangle 54"/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1302" name="Rectangle 55"/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1303" name="Group 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1319" name="AutoShape 5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1320" name="AutoShape 58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1304" name="Freeform 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305" name="Group 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1317" name="AutoShape 61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1318" name="AutoShape 62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1306" name="Rectangle 63"/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1307" name="Freeform 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308" name="Freeform 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309" name="Oval 66"/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1310" name="Freeform 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311" name="AutoShape 68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1312" name="AutoShape 69"/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1313" name="Oval 70"/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1314" name="Oval 71"/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1315" name="Oval 72"/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1316" name="Rectangle 73"/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81281" name="Group 74"/>
          <p:cNvGrpSpPr>
            <a:grpSpLocks/>
          </p:cNvGrpSpPr>
          <p:nvPr/>
        </p:nvGrpSpPr>
        <p:grpSpPr bwMode="auto">
          <a:xfrm flipH="1">
            <a:off x="8369300" y="2362200"/>
            <a:ext cx="620713" cy="512763"/>
            <a:chOff x="-44" y="1473"/>
            <a:chExt cx="981" cy="1105"/>
          </a:xfrm>
        </p:grpSpPr>
        <p:pic>
          <p:nvPicPr>
            <p:cNvPr id="181291" name="Picture 7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292" name="Freeform 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1282" name="Group 77"/>
          <p:cNvGrpSpPr>
            <a:grpSpLocks/>
          </p:cNvGrpSpPr>
          <p:nvPr/>
        </p:nvGrpSpPr>
        <p:grpSpPr bwMode="auto">
          <a:xfrm>
            <a:off x="6300788" y="1284288"/>
            <a:ext cx="620712" cy="512762"/>
            <a:chOff x="-44" y="1473"/>
            <a:chExt cx="981" cy="1105"/>
          </a:xfrm>
        </p:grpSpPr>
        <p:pic>
          <p:nvPicPr>
            <p:cNvPr id="181289" name="Picture 7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290" name="Freeform 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1283" name="Group 80"/>
          <p:cNvGrpSpPr>
            <a:grpSpLocks/>
          </p:cNvGrpSpPr>
          <p:nvPr/>
        </p:nvGrpSpPr>
        <p:grpSpPr bwMode="auto">
          <a:xfrm>
            <a:off x="6910388" y="1360488"/>
            <a:ext cx="620712" cy="512762"/>
            <a:chOff x="-44" y="1473"/>
            <a:chExt cx="981" cy="1105"/>
          </a:xfrm>
        </p:grpSpPr>
        <p:pic>
          <p:nvPicPr>
            <p:cNvPr id="181287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288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1284" name="Group 83"/>
          <p:cNvGrpSpPr>
            <a:grpSpLocks/>
          </p:cNvGrpSpPr>
          <p:nvPr/>
        </p:nvGrpSpPr>
        <p:grpSpPr bwMode="auto">
          <a:xfrm>
            <a:off x="4471988" y="2492375"/>
            <a:ext cx="620712" cy="512763"/>
            <a:chOff x="-44" y="1473"/>
            <a:chExt cx="981" cy="1105"/>
          </a:xfrm>
        </p:grpSpPr>
        <p:pic>
          <p:nvPicPr>
            <p:cNvPr id="181285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286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3" grpId="0" animBg="1"/>
      <p:bldP spid="245814" grpId="0"/>
      <p:bldP spid="2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8329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F72EA853-065D-4593-A4D9-F0D8D27B89CE}" type="slidenum">
              <a:rPr lang="en-US" altLang="en-US" sz="1200">
                <a:latin typeface="Tahoma" panose="020B0604030504040204" pitchFamily="34" charset="0"/>
              </a:rPr>
              <a:pPr/>
              <a:t>45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aphicFrame>
        <p:nvGraphicFramePr>
          <p:cNvPr id="183299" name="Object 2"/>
          <p:cNvGraphicFramePr>
            <a:graphicFrameLocks noChangeAspect="1"/>
          </p:cNvGraphicFramePr>
          <p:nvPr/>
        </p:nvGraphicFramePr>
        <p:xfrm>
          <a:off x="1431925" y="1939925"/>
          <a:ext cx="654367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849" name="Chart" r:id="rId4" imgW="7734300" imgH="5295900" progId="Excel.Chart.8">
                  <p:embed/>
                </p:oleObj>
              </mc:Choice>
              <mc:Fallback>
                <p:oleObj name="Chart" r:id="rId4" imgW="7734300" imgH="529590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939925"/>
                        <a:ext cx="6543675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31788" y="152400"/>
            <a:ext cx="85201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000099"/>
                </a:solidFill>
                <a:latin typeface="Gill Sans MT" panose="020B0502020104020203" pitchFamily="34" charset="0"/>
              </a:rPr>
              <a:t>Client-server vs. </a:t>
            </a:r>
            <a:r>
              <a:rPr lang="en-US" altLang="en-US" sz="4000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P2P</a:t>
            </a:r>
            <a:endParaRPr lang="en-US" altLang="en-US" sz="4000" dirty="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433388" y="1292225"/>
            <a:ext cx="775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/>
              <a:t>client upload rate =</a:t>
            </a:r>
            <a:r>
              <a:rPr lang="en-US" altLang="en-US" sz="2400" i="1"/>
              <a:t> u</a:t>
            </a:r>
            <a:r>
              <a:rPr lang="en-US" altLang="en-US" sz="2400"/>
              <a:t>,  </a:t>
            </a:r>
            <a:r>
              <a:rPr lang="en-US" altLang="en-US" sz="2400" i="1"/>
              <a:t>F/u </a:t>
            </a:r>
            <a:r>
              <a:rPr lang="en-US" altLang="en-US" sz="2400"/>
              <a:t>= 1 hour,  </a:t>
            </a:r>
            <a:r>
              <a:rPr lang="en-US" altLang="en-US" sz="2400" i="1"/>
              <a:t>u</a:t>
            </a:r>
            <a:r>
              <a:rPr lang="en-US" altLang="en-US" sz="2400" i="1" baseline="-25000"/>
              <a:t>s</a:t>
            </a:r>
            <a:r>
              <a:rPr lang="en-US" altLang="en-US" sz="2400" i="1"/>
              <a:t> = 10u,  d</a:t>
            </a:r>
            <a:r>
              <a:rPr lang="en-US" altLang="en-US" sz="2400" i="1" baseline="-25000"/>
              <a:t>min</a:t>
            </a:r>
            <a:r>
              <a:rPr lang="en-US" altLang="en-US" sz="2400" i="1"/>
              <a:t> ≥ u</a:t>
            </a:r>
            <a:r>
              <a:rPr lang="en-US" altLang="en-US" sz="2400" i="1" baseline="-25000"/>
              <a:t>s</a:t>
            </a:r>
          </a:p>
        </p:txBody>
      </p:sp>
      <p:pic>
        <p:nvPicPr>
          <p:cNvPr id="183302" name="Picture 1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6938"/>
            <a:ext cx="65738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8534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01F73712-B3A5-4ADA-A304-053E02FDA2FD}" type="slidenum">
              <a:rPr lang="en-US" altLang="en-US" sz="1200">
                <a:latin typeface="Tahoma" panose="020B0604030504040204" pitchFamily="34" charset="0"/>
              </a:rPr>
              <a:pPr/>
              <a:t>46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0"/>
            <a:ext cx="7772400" cy="1143000"/>
          </a:xfrm>
        </p:spPr>
        <p:txBody>
          <a:bodyPr/>
          <a:lstStyle/>
          <a:p>
            <a:r>
              <a:rPr lang="en-US" altLang="en-US" sz="4000" dirty="0" err="1" smtClean="0"/>
              <a:t>BitTorrent</a:t>
            </a:r>
            <a:endParaRPr lang="en-US" altLang="en-US" sz="4000" dirty="0" smtClean="0"/>
          </a:p>
        </p:txBody>
      </p:sp>
      <p:sp>
        <p:nvSpPr>
          <p:cNvPr id="185348" name="Text Box 37"/>
          <p:cNvSpPr txBox="1">
            <a:spLocks noChangeArrowheads="1"/>
          </p:cNvSpPr>
          <p:nvPr/>
        </p:nvSpPr>
        <p:spPr bwMode="auto">
          <a:xfrm>
            <a:off x="474663" y="2338388"/>
            <a:ext cx="253537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0"/>
              </a:rPr>
              <a:t>tracker:</a:t>
            </a:r>
            <a:r>
              <a:rPr lang="en-US" altLang="en-US" dirty="0">
                <a:latin typeface="Gill Sans MT" panose="020B0502020104020203" pitchFamily="34" charset="0"/>
              </a:rPr>
              <a:t> 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Gill Sans MT" panose="020B0502020104020203" pitchFamily="34" charset="0"/>
              </a:rPr>
              <a:t>participating in </a:t>
            </a:r>
            <a:r>
              <a:rPr lang="en-US" altLang="en-US" dirty="0" smtClean="0">
                <a:latin typeface="Gill Sans MT" panose="020B0502020104020203" pitchFamily="34" charset="0"/>
              </a:rPr>
              <a:t>torrent</a:t>
            </a:r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185349" name="Text Box 41"/>
          <p:cNvSpPr txBox="1">
            <a:spLocks noChangeArrowheads="1"/>
          </p:cNvSpPr>
          <p:nvPr/>
        </p:nvSpPr>
        <p:spPr bwMode="auto">
          <a:xfrm>
            <a:off x="5376863" y="2287588"/>
            <a:ext cx="3543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torrent:</a:t>
            </a:r>
            <a:r>
              <a:rPr lang="en-US" altLang="en-US" sz="2400" dirty="0">
                <a:latin typeface="Gill Sans MT" panose="020B0502020104020203" pitchFamily="34" charset="0"/>
              </a:rPr>
              <a:t> group of peers exchanging  chunks of a file</a:t>
            </a:r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>
            <a:off x="2401888" y="3667125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1" name="Line 25"/>
          <p:cNvSpPr>
            <a:spLocks noChangeShapeType="1"/>
          </p:cNvSpPr>
          <p:nvPr/>
        </p:nvSpPr>
        <p:spPr bwMode="auto">
          <a:xfrm>
            <a:off x="3748088" y="3395663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2" name="Line 26"/>
          <p:cNvSpPr>
            <a:spLocks noChangeShapeType="1"/>
          </p:cNvSpPr>
          <p:nvPr/>
        </p:nvSpPr>
        <p:spPr bwMode="auto">
          <a:xfrm>
            <a:off x="3544888" y="3546475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3" name="Line 27"/>
          <p:cNvSpPr>
            <a:spLocks noChangeShapeType="1"/>
          </p:cNvSpPr>
          <p:nvPr/>
        </p:nvSpPr>
        <p:spPr bwMode="auto">
          <a:xfrm flipH="1" flipV="1">
            <a:off x="5184775" y="3306763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4" name="Line 28"/>
          <p:cNvSpPr>
            <a:spLocks noChangeShapeType="1"/>
          </p:cNvSpPr>
          <p:nvPr/>
        </p:nvSpPr>
        <p:spPr bwMode="auto">
          <a:xfrm flipH="1">
            <a:off x="4368800" y="3843338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5" name="Line 29"/>
          <p:cNvSpPr>
            <a:spLocks noChangeShapeType="1"/>
          </p:cNvSpPr>
          <p:nvPr/>
        </p:nvSpPr>
        <p:spPr bwMode="auto">
          <a:xfrm flipH="1">
            <a:off x="4456113" y="5808663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6" name="Line 30"/>
          <p:cNvSpPr>
            <a:spLocks noChangeShapeType="1"/>
          </p:cNvSpPr>
          <p:nvPr/>
        </p:nvSpPr>
        <p:spPr bwMode="auto">
          <a:xfrm flipH="1">
            <a:off x="3975100" y="3505200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7" name="Line 31"/>
          <p:cNvSpPr>
            <a:spLocks noChangeShapeType="1"/>
          </p:cNvSpPr>
          <p:nvPr/>
        </p:nvSpPr>
        <p:spPr bwMode="auto">
          <a:xfrm flipV="1">
            <a:off x="4140200" y="4891088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8" name="Line 32"/>
          <p:cNvSpPr>
            <a:spLocks noChangeShapeType="1"/>
          </p:cNvSpPr>
          <p:nvPr/>
        </p:nvSpPr>
        <p:spPr bwMode="auto">
          <a:xfrm>
            <a:off x="5140325" y="3449638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9" name="Line 33"/>
          <p:cNvSpPr>
            <a:spLocks noChangeShapeType="1"/>
          </p:cNvSpPr>
          <p:nvPr/>
        </p:nvSpPr>
        <p:spPr bwMode="auto">
          <a:xfrm>
            <a:off x="5583238" y="5830888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0" name="Line 34"/>
          <p:cNvSpPr>
            <a:spLocks noChangeShapeType="1"/>
          </p:cNvSpPr>
          <p:nvPr/>
        </p:nvSpPr>
        <p:spPr bwMode="auto">
          <a:xfrm>
            <a:off x="4468813" y="6126163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Text Box 35"/>
          <p:cNvSpPr txBox="1">
            <a:spLocks noChangeArrowheads="1"/>
          </p:cNvSpPr>
          <p:nvPr/>
        </p:nvSpPr>
        <p:spPr bwMode="auto">
          <a:xfrm>
            <a:off x="633413" y="4668838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Alice arrives  …</a:t>
            </a:r>
          </a:p>
        </p:txBody>
      </p:sp>
      <p:sp>
        <p:nvSpPr>
          <p:cNvPr id="185362" name="Line 38"/>
          <p:cNvSpPr>
            <a:spLocks noChangeShapeType="1"/>
          </p:cNvSpPr>
          <p:nvPr/>
        </p:nvSpPr>
        <p:spPr bwMode="auto">
          <a:xfrm flipH="1">
            <a:off x="6134100" y="5065713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612" name="Picture 39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4186238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Line 42"/>
          <p:cNvSpPr>
            <a:spLocks noChangeShapeType="1"/>
          </p:cNvSpPr>
          <p:nvPr/>
        </p:nvSpPr>
        <p:spPr bwMode="auto">
          <a:xfrm>
            <a:off x="1617663" y="3024188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5" name="Rectangle 43"/>
          <p:cNvSpPr>
            <a:spLocks noChangeArrowheads="1"/>
          </p:cNvSpPr>
          <p:nvPr/>
        </p:nvSpPr>
        <p:spPr bwMode="auto">
          <a:xfrm>
            <a:off x="417513" y="1211263"/>
            <a:ext cx="71247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/>
              <a:t>file divided into </a:t>
            </a:r>
            <a:r>
              <a:rPr lang="en-US" altLang="en-US" sz="2400" dirty="0">
                <a:solidFill>
                  <a:srgbClr val="C00000"/>
                </a:solidFill>
              </a:rPr>
              <a:t>256Kb </a:t>
            </a:r>
            <a:r>
              <a:rPr lang="en-US" altLang="en-US" sz="2400" dirty="0" smtClean="0">
                <a:solidFill>
                  <a:srgbClr val="C00000"/>
                </a:solidFill>
              </a:rPr>
              <a:t>chunks</a:t>
            </a: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Each peer participates in </a:t>
            </a:r>
            <a:r>
              <a:rPr lang="en-US" altLang="en-US" sz="2400" dirty="0" smtClean="0">
                <a:solidFill>
                  <a:srgbClr val="C00000"/>
                </a:solidFill>
              </a:rPr>
              <a:t>upload and download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pic>
        <p:nvPicPr>
          <p:cNvPr id="185366" name="Picture 5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817563"/>
            <a:ext cx="6672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29" name="Text Box 35"/>
          <p:cNvSpPr txBox="1">
            <a:spLocks noChangeArrowheads="1"/>
          </p:cNvSpPr>
          <p:nvPr/>
        </p:nvSpPr>
        <p:spPr bwMode="auto">
          <a:xfrm>
            <a:off x="647700" y="4929188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of peers from tracker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781300" y="3473450"/>
            <a:ext cx="3492500" cy="2163763"/>
            <a:chOff x="1752" y="2166"/>
            <a:chExt cx="2200" cy="1363"/>
          </a:xfrm>
        </p:grpSpPr>
        <p:sp>
          <p:nvSpPr>
            <p:cNvPr id="185430" name="Line 22"/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31" name="Line 23"/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32" name="Line 24"/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45" name="Text Box 35"/>
          <p:cNvSpPr txBox="1">
            <a:spLocks noChangeArrowheads="1"/>
          </p:cNvSpPr>
          <p:nvPr/>
        </p:nvSpPr>
        <p:spPr bwMode="auto">
          <a:xfrm>
            <a:off x="608013" y="5470525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file chunks with peers in torrent</a:t>
            </a:r>
          </a:p>
        </p:txBody>
      </p:sp>
      <p:grpSp>
        <p:nvGrpSpPr>
          <p:cNvPr id="185370" name="Group 71"/>
          <p:cNvGrpSpPr>
            <a:grpSpLocks/>
          </p:cNvGrpSpPr>
          <p:nvPr/>
        </p:nvGrpSpPr>
        <p:grpSpPr bwMode="auto">
          <a:xfrm>
            <a:off x="2184400" y="2982913"/>
            <a:ext cx="379413" cy="604837"/>
            <a:chOff x="4140" y="429"/>
            <a:chExt cx="1425" cy="2396"/>
          </a:xfrm>
        </p:grpSpPr>
        <p:sp>
          <p:nvSpPr>
            <p:cNvPr id="185398" name="Freeform 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99" name="Rectangle 73"/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00" name="Freeform 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01" name="Freeform 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02" name="Rectangle 76"/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5403" name="Group 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5428" name="AutoShape 7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5429" name="AutoShape 79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5404" name="Rectangle 80"/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5405" name="Group 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5426" name="AutoShape 82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5427" name="AutoShape 83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5406" name="Rectangle 84"/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07" name="Rectangle 85"/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5408" name="Group 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5424" name="AutoShape 87"/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5425" name="AutoShape 88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5409" name="Freeform 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410" name="Group 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422" name="AutoShape 9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5423" name="AutoShape 92"/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5411" name="Rectangle 93"/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12" name="Freeform 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13" name="Freeform 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14" name="Oval 96"/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15" name="Freeform 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16" name="AutoShape 98"/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17" name="AutoShape 99"/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18" name="Oval 100"/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19" name="Oval 101"/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5420" name="Oval 102"/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21" name="Rectangle 103"/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2078038" y="4222750"/>
            <a:ext cx="685800" cy="588963"/>
            <a:chOff x="-44" y="1473"/>
            <a:chExt cx="981" cy="1105"/>
          </a:xfrm>
        </p:grpSpPr>
        <p:pic>
          <p:nvPicPr>
            <p:cNvPr id="185396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97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372" name="Group 107"/>
          <p:cNvGrpSpPr>
            <a:grpSpLocks/>
          </p:cNvGrpSpPr>
          <p:nvPr/>
        </p:nvGrpSpPr>
        <p:grpSpPr bwMode="auto">
          <a:xfrm>
            <a:off x="3448050" y="5235575"/>
            <a:ext cx="728663" cy="620713"/>
            <a:chOff x="-44" y="1473"/>
            <a:chExt cx="981" cy="1105"/>
          </a:xfrm>
        </p:grpSpPr>
        <p:pic>
          <p:nvPicPr>
            <p:cNvPr id="185394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95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373" name="Group 110"/>
          <p:cNvGrpSpPr>
            <a:grpSpLocks/>
          </p:cNvGrpSpPr>
          <p:nvPr/>
        </p:nvGrpSpPr>
        <p:grpSpPr bwMode="auto">
          <a:xfrm>
            <a:off x="3730625" y="5813425"/>
            <a:ext cx="728663" cy="620713"/>
            <a:chOff x="-44" y="1473"/>
            <a:chExt cx="981" cy="1105"/>
          </a:xfrm>
        </p:grpSpPr>
        <p:pic>
          <p:nvPicPr>
            <p:cNvPr id="185392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93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374" name="Group 113"/>
          <p:cNvGrpSpPr>
            <a:grpSpLocks/>
          </p:cNvGrpSpPr>
          <p:nvPr/>
        </p:nvGrpSpPr>
        <p:grpSpPr bwMode="auto">
          <a:xfrm flipH="1">
            <a:off x="6364288" y="4659313"/>
            <a:ext cx="728662" cy="620712"/>
            <a:chOff x="-44" y="1473"/>
            <a:chExt cx="981" cy="1105"/>
          </a:xfrm>
        </p:grpSpPr>
        <p:pic>
          <p:nvPicPr>
            <p:cNvPr id="185390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91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375" name="Group 116"/>
          <p:cNvGrpSpPr>
            <a:grpSpLocks/>
          </p:cNvGrpSpPr>
          <p:nvPr/>
        </p:nvGrpSpPr>
        <p:grpSpPr bwMode="auto">
          <a:xfrm flipH="1">
            <a:off x="6016625" y="5997575"/>
            <a:ext cx="728663" cy="620713"/>
            <a:chOff x="-44" y="1473"/>
            <a:chExt cx="981" cy="1105"/>
          </a:xfrm>
        </p:grpSpPr>
        <p:pic>
          <p:nvPicPr>
            <p:cNvPr id="185388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89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376" name="Group 119"/>
          <p:cNvGrpSpPr>
            <a:grpSpLocks/>
          </p:cNvGrpSpPr>
          <p:nvPr/>
        </p:nvGrpSpPr>
        <p:grpSpPr bwMode="auto">
          <a:xfrm flipH="1">
            <a:off x="6418263" y="3471863"/>
            <a:ext cx="728662" cy="620712"/>
            <a:chOff x="-44" y="1473"/>
            <a:chExt cx="981" cy="1105"/>
          </a:xfrm>
        </p:grpSpPr>
        <p:pic>
          <p:nvPicPr>
            <p:cNvPr id="185386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87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377" name="Group 122"/>
          <p:cNvGrpSpPr>
            <a:grpSpLocks/>
          </p:cNvGrpSpPr>
          <p:nvPr/>
        </p:nvGrpSpPr>
        <p:grpSpPr bwMode="auto">
          <a:xfrm flipH="1">
            <a:off x="4621213" y="2938463"/>
            <a:ext cx="641350" cy="620712"/>
            <a:chOff x="-44" y="1473"/>
            <a:chExt cx="981" cy="1105"/>
          </a:xfrm>
        </p:grpSpPr>
        <p:pic>
          <p:nvPicPr>
            <p:cNvPr id="185384" name="Picture 12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85" name="Freeform 1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378" name="Group 125"/>
          <p:cNvGrpSpPr>
            <a:grpSpLocks/>
          </p:cNvGrpSpPr>
          <p:nvPr/>
        </p:nvGrpSpPr>
        <p:grpSpPr bwMode="auto">
          <a:xfrm>
            <a:off x="3011488" y="2928938"/>
            <a:ext cx="728662" cy="620712"/>
            <a:chOff x="-44" y="1473"/>
            <a:chExt cx="981" cy="1105"/>
          </a:xfrm>
        </p:grpSpPr>
        <p:pic>
          <p:nvPicPr>
            <p:cNvPr id="185382" name="Picture 126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83" name="Freeform 1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379" name="Group 129"/>
          <p:cNvGrpSpPr>
            <a:grpSpLocks/>
          </p:cNvGrpSpPr>
          <p:nvPr/>
        </p:nvGrpSpPr>
        <p:grpSpPr bwMode="auto">
          <a:xfrm>
            <a:off x="5111750" y="5541963"/>
            <a:ext cx="490538" cy="412750"/>
            <a:chOff x="-44" y="1473"/>
            <a:chExt cx="981" cy="1105"/>
          </a:xfrm>
        </p:grpSpPr>
        <p:pic>
          <p:nvPicPr>
            <p:cNvPr id="185380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81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5" grpId="0" animBg="1"/>
      <p:bldP spid="24595" grpId="1" animBg="1"/>
      <p:bldP spid="24609" grpId="0"/>
      <p:bldP spid="24629" grpId="0"/>
      <p:bldP spid="246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8739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244BAF4D-CB60-4746-82F9-001724C7A160}" type="slidenum">
              <a:rPr lang="en-US" altLang="en-US" sz="1200">
                <a:latin typeface="Tahoma" panose="020B0604030504040204" pitchFamily="34" charset="0"/>
              </a:rPr>
              <a:pPr/>
              <a:t>47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1471613"/>
            <a:ext cx="4475163" cy="2457450"/>
          </a:xfrm>
        </p:spPr>
        <p:txBody>
          <a:bodyPr/>
          <a:lstStyle/>
          <a:p>
            <a:pPr marL="287338" indent="-287338"/>
            <a:r>
              <a:rPr lang="en-US" altLang="en-US" sz="2400" dirty="0" smtClean="0">
                <a:solidFill>
                  <a:srgbClr val="C00000"/>
                </a:solidFill>
              </a:rPr>
              <a:t>New peer:</a:t>
            </a:r>
            <a:r>
              <a:rPr lang="en-US" altLang="en-US" sz="2400" dirty="0" smtClean="0"/>
              <a:t> </a:t>
            </a:r>
          </a:p>
          <a:p>
            <a:pPr marL="681038" lvl="1" indent="-223838"/>
            <a:r>
              <a:rPr lang="en-US" altLang="en-US" dirty="0" smtClean="0"/>
              <a:t>has </a:t>
            </a:r>
            <a:r>
              <a:rPr lang="en-US" altLang="en-US" dirty="0" smtClean="0">
                <a:solidFill>
                  <a:srgbClr val="C00000"/>
                </a:solidFill>
              </a:rPr>
              <a:t>no chunks initially</a:t>
            </a:r>
          </a:p>
          <a:p>
            <a:pPr marL="681038" lvl="1" indent="-223838"/>
            <a:r>
              <a:rPr lang="en-US" altLang="en-US" dirty="0" smtClean="0">
                <a:solidFill>
                  <a:srgbClr val="C00000"/>
                </a:solidFill>
              </a:rPr>
              <a:t>registers with tracker</a:t>
            </a:r>
            <a:r>
              <a:rPr lang="en-US" altLang="en-US" dirty="0" smtClean="0"/>
              <a:t> to get list of peers, connects to subset of peers</a:t>
            </a:r>
          </a:p>
        </p:txBody>
      </p:sp>
      <p:sp>
        <p:nvSpPr>
          <p:cNvPr id="187396" name="Rectangle 2"/>
          <p:cNvSpPr>
            <a:spLocks noChangeArrowheads="1"/>
          </p:cNvSpPr>
          <p:nvPr/>
        </p:nvSpPr>
        <p:spPr bwMode="auto">
          <a:xfrm>
            <a:off x="4111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 err="1" smtClean="0">
                <a:solidFill>
                  <a:srgbClr val="000099"/>
                </a:solidFill>
                <a:latin typeface="Gill Sans MT" panose="020B0502020104020203" pitchFamily="34" charset="0"/>
              </a:rPr>
              <a:t>BitTorrent</a:t>
            </a:r>
            <a:r>
              <a:rPr lang="en-US" altLang="en-US" sz="4000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 </a:t>
            </a:r>
            <a:endParaRPr lang="en-US" altLang="en-US" sz="4000" dirty="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pic>
        <p:nvPicPr>
          <p:cNvPr id="187397" name="Picture 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817563"/>
            <a:ext cx="6672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8" name="Rectangle 3"/>
          <p:cNvSpPr>
            <a:spLocks noChangeArrowheads="1"/>
          </p:cNvSpPr>
          <p:nvPr/>
        </p:nvSpPr>
        <p:spPr bwMode="auto">
          <a:xfrm>
            <a:off x="442913" y="4221163"/>
            <a:ext cx="8120062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Gill Sans MT" panose="020B0502020104020203" pitchFamily="34" charset="0"/>
              </a:rPr>
              <a:t>A peer can </a:t>
            </a:r>
            <a:r>
              <a:rPr lang="en-US" altLang="en-US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leave at any time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 and </a:t>
            </a:r>
            <a:r>
              <a:rPr lang="en-US" altLang="en-US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re-join at any time</a:t>
            </a:r>
            <a:endParaRPr lang="en-US" altLang="en-US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87399" name="Line 25"/>
          <p:cNvSpPr>
            <a:spLocks noChangeShapeType="1"/>
          </p:cNvSpPr>
          <p:nvPr/>
        </p:nvSpPr>
        <p:spPr bwMode="auto">
          <a:xfrm>
            <a:off x="6245225" y="1646238"/>
            <a:ext cx="1736725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0" name="Line 26"/>
          <p:cNvSpPr>
            <a:spLocks noChangeShapeType="1"/>
          </p:cNvSpPr>
          <p:nvPr/>
        </p:nvSpPr>
        <p:spPr bwMode="auto">
          <a:xfrm>
            <a:off x="6107113" y="1739900"/>
            <a:ext cx="168275" cy="113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1" name="Line 27"/>
          <p:cNvSpPr>
            <a:spLocks noChangeShapeType="1"/>
          </p:cNvSpPr>
          <p:nvPr/>
        </p:nvSpPr>
        <p:spPr bwMode="auto">
          <a:xfrm flipH="1" flipV="1">
            <a:off x="7223125" y="1590675"/>
            <a:ext cx="795338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2" name="Line 28"/>
          <p:cNvSpPr>
            <a:spLocks noChangeShapeType="1"/>
          </p:cNvSpPr>
          <p:nvPr/>
        </p:nvSpPr>
        <p:spPr bwMode="auto">
          <a:xfrm flipH="1">
            <a:off x="6667500" y="1925638"/>
            <a:ext cx="1389063" cy="1239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3" name="Line 29"/>
          <p:cNvSpPr>
            <a:spLocks noChangeShapeType="1"/>
          </p:cNvSpPr>
          <p:nvPr/>
        </p:nvSpPr>
        <p:spPr bwMode="auto">
          <a:xfrm flipH="1">
            <a:off x="6726238" y="3152775"/>
            <a:ext cx="504825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4" name="Line 30"/>
          <p:cNvSpPr>
            <a:spLocks noChangeShapeType="1"/>
          </p:cNvSpPr>
          <p:nvPr/>
        </p:nvSpPr>
        <p:spPr bwMode="auto">
          <a:xfrm flipH="1">
            <a:off x="6399213" y="1714500"/>
            <a:ext cx="612775" cy="104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5" name="Line 31"/>
          <p:cNvSpPr>
            <a:spLocks noChangeShapeType="1"/>
          </p:cNvSpPr>
          <p:nvPr/>
        </p:nvSpPr>
        <p:spPr bwMode="auto">
          <a:xfrm flipV="1">
            <a:off x="6511925" y="2579688"/>
            <a:ext cx="1443038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6" name="Line 32"/>
          <p:cNvSpPr>
            <a:spLocks noChangeShapeType="1"/>
          </p:cNvSpPr>
          <p:nvPr/>
        </p:nvSpPr>
        <p:spPr bwMode="auto">
          <a:xfrm>
            <a:off x="7192963" y="1679575"/>
            <a:ext cx="8048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Line 33"/>
          <p:cNvSpPr>
            <a:spLocks noChangeShapeType="1"/>
          </p:cNvSpPr>
          <p:nvPr/>
        </p:nvSpPr>
        <p:spPr bwMode="auto">
          <a:xfrm>
            <a:off x="7494588" y="3165475"/>
            <a:ext cx="255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34"/>
          <p:cNvSpPr>
            <a:spLocks noChangeShapeType="1"/>
          </p:cNvSpPr>
          <p:nvPr/>
        </p:nvSpPr>
        <p:spPr bwMode="auto">
          <a:xfrm>
            <a:off x="6735763" y="3351213"/>
            <a:ext cx="1014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9" name="Line 38"/>
          <p:cNvSpPr>
            <a:spLocks noChangeShapeType="1"/>
          </p:cNvSpPr>
          <p:nvPr/>
        </p:nvSpPr>
        <p:spPr bwMode="auto">
          <a:xfrm flipH="1">
            <a:off x="7869238" y="2689225"/>
            <a:ext cx="179387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7410" name="Picture 39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2139950"/>
            <a:ext cx="3238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7411" name="Group 70"/>
          <p:cNvGrpSpPr>
            <a:grpSpLocks/>
          </p:cNvGrpSpPr>
          <p:nvPr/>
        </p:nvGrpSpPr>
        <p:grpSpPr bwMode="auto">
          <a:xfrm>
            <a:off x="5586413" y="1693863"/>
            <a:ext cx="2378075" cy="1350962"/>
            <a:chOff x="1752" y="2166"/>
            <a:chExt cx="2200" cy="1363"/>
          </a:xfrm>
        </p:grpSpPr>
        <p:sp>
          <p:nvSpPr>
            <p:cNvPr id="187472" name="Line 22"/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73" name="Line 23"/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74" name="Line 24"/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7412" name="Group 74"/>
          <p:cNvGrpSpPr>
            <a:grpSpLocks/>
          </p:cNvGrpSpPr>
          <p:nvPr/>
        </p:nvGrpSpPr>
        <p:grpSpPr bwMode="auto">
          <a:xfrm>
            <a:off x="5245100" y="1374775"/>
            <a:ext cx="292100" cy="517525"/>
            <a:chOff x="4140" y="429"/>
            <a:chExt cx="1425" cy="2396"/>
          </a:xfrm>
        </p:grpSpPr>
        <p:sp>
          <p:nvSpPr>
            <p:cNvPr id="187440" name="Freeform 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41" name="Rectangle 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442" name="Freeform 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43" name="Freeform 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44" name="Rectangle 79"/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7445" name="Group 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7470" name="AutoShape 8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7471" name="AutoShape 82"/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7446" name="Rectangle 83"/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7447" name="Group 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7468" name="AutoShape 85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7469" name="AutoShape 86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7448" name="Rectangle 87"/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449" name="Rectangle 88"/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7450" name="Group 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466" name="AutoShape 9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7467" name="AutoShape 91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7451" name="Freeform 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7452" name="Group 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7464" name="AutoShape 9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7465" name="AutoShape 95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7453" name="Rectangle 96"/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454" name="Freeform 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55" name="Freeform 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56" name="Oval 99"/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457" name="Freeform 1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58" name="AutoShape 101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459" name="AutoShape 102"/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460" name="Oval 103"/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461" name="Oval 104"/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7462" name="Oval 105"/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463" name="Rectangle 106"/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87413" name="Group 107"/>
          <p:cNvGrpSpPr>
            <a:grpSpLocks/>
          </p:cNvGrpSpPr>
          <p:nvPr/>
        </p:nvGrpSpPr>
        <p:grpSpPr bwMode="auto">
          <a:xfrm>
            <a:off x="6311900" y="3176588"/>
            <a:ext cx="434975" cy="349250"/>
            <a:chOff x="-44" y="1473"/>
            <a:chExt cx="981" cy="1105"/>
          </a:xfrm>
        </p:grpSpPr>
        <p:pic>
          <p:nvPicPr>
            <p:cNvPr id="187438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439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414" name="Group 110"/>
          <p:cNvGrpSpPr>
            <a:grpSpLocks/>
          </p:cNvGrpSpPr>
          <p:nvPr/>
        </p:nvGrpSpPr>
        <p:grpSpPr bwMode="auto">
          <a:xfrm flipH="1">
            <a:off x="7716838" y="3252788"/>
            <a:ext cx="434975" cy="349250"/>
            <a:chOff x="-44" y="1473"/>
            <a:chExt cx="981" cy="1105"/>
          </a:xfrm>
        </p:grpSpPr>
        <p:pic>
          <p:nvPicPr>
            <p:cNvPr id="187436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437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415" name="Group 113"/>
          <p:cNvGrpSpPr>
            <a:grpSpLocks/>
          </p:cNvGrpSpPr>
          <p:nvPr/>
        </p:nvGrpSpPr>
        <p:grpSpPr bwMode="auto">
          <a:xfrm flipH="1">
            <a:off x="7988300" y="2457450"/>
            <a:ext cx="434975" cy="349250"/>
            <a:chOff x="-44" y="1473"/>
            <a:chExt cx="981" cy="1105"/>
          </a:xfrm>
        </p:grpSpPr>
        <p:pic>
          <p:nvPicPr>
            <p:cNvPr id="187434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435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416" name="Group 116"/>
          <p:cNvGrpSpPr>
            <a:grpSpLocks/>
          </p:cNvGrpSpPr>
          <p:nvPr/>
        </p:nvGrpSpPr>
        <p:grpSpPr bwMode="auto">
          <a:xfrm flipH="1">
            <a:off x="8043863" y="1706563"/>
            <a:ext cx="434975" cy="349250"/>
            <a:chOff x="-44" y="1473"/>
            <a:chExt cx="981" cy="1105"/>
          </a:xfrm>
        </p:grpSpPr>
        <p:pic>
          <p:nvPicPr>
            <p:cNvPr id="187432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433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417" name="Group 119"/>
          <p:cNvGrpSpPr>
            <a:grpSpLocks/>
          </p:cNvGrpSpPr>
          <p:nvPr/>
        </p:nvGrpSpPr>
        <p:grpSpPr bwMode="auto">
          <a:xfrm flipH="1">
            <a:off x="6911975" y="1368425"/>
            <a:ext cx="434975" cy="349250"/>
            <a:chOff x="-44" y="1473"/>
            <a:chExt cx="981" cy="1105"/>
          </a:xfrm>
        </p:grpSpPr>
        <p:pic>
          <p:nvPicPr>
            <p:cNvPr id="187430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431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418" name="Group 123"/>
          <p:cNvGrpSpPr>
            <a:grpSpLocks/>
          </p:cNvGrpSpPr>
          <p:nvPr/>
        </p:nvGrpSpPr>
        <p:grpSpPr bwMode="auto">
          <a:xfrm>
            <a:off x="5824538" y="1411288"/>
            <a:ext cx="434975" cy="349250"/>
            <a:chOff x="-44" y="1473"/>
            <a:chExt cx="981" cy="1105"/>
          </a:xfrm>
        </p:grpSpPr>
        <p:pic>
          <p:nvPicPr>
            <p:cNvPr id="187428" name="Picture 12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429" name="Freeform 12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419" name="Group 126"/>
          <p:cNvGrpSpPr>
            <a:grpSpLocks/>
          </p:cNvGrpSpPr>
          <p:nvPr/>
        </p:nvGrpSpPr>
        <p:grpSpPr bwMode="auto">
          <a:xfrm>
            <a:off x="5159375" y="2162175"/>
            <a:ext cx="434975" cy="349250"/>
            <a:chOff x="-44" y="1473"/>
            <a:chExt cx="981" cy="1105"/>
          </a:xfrm>
        </p:grpSpPr>
        <p:pic>
          <p:nvPicPr>
            <p:cNvPr id="187426" name="Picture 12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427" name="Freeform 12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420" name="Group 129"/>
          <p:cNvGrpSpPr>
            <a:grpSpLocks/>
          </p:cNvGrpSpPr>
          <p:nvPr/>
        </p:nvGrpSpPr>
        <p:grpSpPr bwMode="auto">
          <a:xfrm>
            <a:off x="6129338" y="2749550"/>
            <a:ext cx="434975" cy="349250"/>
            <a:chOff x="-44" y="1473"/>
            <a:chExt cx="981" cy="1105"/>
          </a:xfrm>
        </p:grpSpPr>
        <p:pic>
          <p:nvPicPr>
            <p:cNvPr id="187424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425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421" name="Group 132"/>
          <p:cNvGrpSpPr>
            <a:grpSpLocks/>
          </p:cNvGrpSpPr>
          <p:nvPr/>
        </p:nvGrpSpPr>
        <p:grpSpPr bwMode="auto">
          <a:xfrm>
            <a:off x="7185025" y="2989263"/>
            <a:ext cx="325438" cy="261937"/>
            <a:chOff x="-44" y="1473"/>
            <a:chExt cx="981" cy="1105"/>
          </a:xfrm>
        </p:grpSpPr>
        <p:pic>
          <p:nvPicPr>
            <p:cNvPr id="187422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423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8944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48763AB5-8F92-4B4C-8DDF-8D46F5BC6AD0}" type="slidenum">
              <a:rPr lang="en-US" altLang="en-US" sz="1200">
                <a:latin typeface="Tahoma" panose="020B0604030504040204" pitchFamily="34" charset="0"/>
              </a:rPr>
              <a:pPr/>
              <a:t>48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60338"/>
            <a:ext cx="8491538" cy="849312"/>
          </a:xfrm>
        </p:spPr>
        <p:txBody>
          <a:bodyPr/>
          <a:lstStyle/>
          <a:p>
            <a:r>
              <a:rPr lang="en-US" altLang="en-US" sz="3600" dirty="0" err="1" smtClean="0"/>
              <a:t>BitTorrent</a:t>
            </a:r>
            <a:endParaRPr lang="en-US" altLang="en-US" sz="3600" dirty="0" smtClean="0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2588" y="1477963"/>
            <a:ext cx="3989387" cy="37687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requesting chunks: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at any given time, different peers have different subsets of file chunks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periodically</a:t>
            </a:r>
            <a:r>
              <a:rPr lang="en-US" sz="2400" dirty="0">
                <a:latin typeface="Gill Sans MT" charset="0"/>
                <a:ea typeface="ＭＳ Ｐゴシック" charset="0"/>
              </a:rPr>
              <a:t>, Alice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asks each peer for list of chunks that they have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Alice requests missing chunks from peers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, rarest first</a:t>
            </a:r>
          </a:p>
        </p:txBody>
      </p:sp>
      <p:sp>
        <p:nvSpPr>
          <p:cNvPr id="214021" name="Rectangle 6"/>
          <p:cNvSpPr>
            <a:spLocks noChangeArrowheads="1"/>
          </p:cNvSpPr>
          <p:nvPr/>
        </p:nvSpPr>
        <p:spPr bwMode="auto">
          <a:xfrm>
            <a:off x="4370388" y="1425575"/>
            <a:ext cx="45212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sending chunks: tit-for-tat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ill Sans MT" panose="020B0502020104020203" pitchFamily="34" charset="0"/>
              </a:rPr>
              <a:t>Alice sends chunks to those </a:t>
            </a:r>
            <a:r>
              <a:rPr lang="en-US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four peers currently sending her chunks </a:t>
            </a:r>
            <a:r>
              <a:rPr lang="en-US" altLang="en-US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at highest rate</a:t>
            </a:r>
            <a:r>
              <a:rPr lang="en-US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Gill Sans MT" panose="020B0502020104020203" pitchFamily="34" charset="0"/>
              </a:rPr>
              <a:t>re-evaluate </a:t>
            </a:r>
            <a:r>
              <a:rPr lang="en-US" altLang="en-US" dirty="0">
                <a:latin typeface="Gill Sans MT" panose="020B0502020104020203" pitchFamily="34" charset="0"/>
              </a:rPr>
              <a:t>top 4 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every10 secs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every 30 secs: randomly select another peer</a:t>
            </a:r>
            <a:r>
              <a:rPr lang="en-US" altLang="en-US" sz="2400" dirty="0">
                <a:latin typeface="Gill Sans MT" panose="020B0502020104020203" pitchFamily="34" charset="0"/>
              </a:rPr>
              <a:t>, starts sending chunks</a:t>
            </a:r>
          </a:p>
          <a:p>
            <a:pPr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endParaRPr lang="en-US" altLang="en-US" dirty="0">
              <a:latin typeface="Gill Sans MT" panose="020B0502020104020203" pitchFamily="34" charset="0"/>
            </a:endParaRPr>
          </a:p>
        </p:txBody>
      </p:sp>
      <p:pic>
        <p:nvPicPr>
          <p:cNvPr id="189446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128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608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DD65904C-EAAB-43E3-AD43-D61C5734490B}" type="slidenum">
              <a:rPr lang="en-US" altLang="en-US" sz="1200">
                <a:latin typeface="Tahoma" panose="020B0604030504040204" pitchFamily="34" charset="0"/>
              </a:rPr>
              <a:pPr/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46083" name="Group 566"/>
          <p:cNvGrpSpPr>
            <a:grpSpLocks/>
          </p:cNvGrpSpPr>
          <p:nvPr/>
        </p:nvGrpSpPr>
        <p:grpSpPr bwMode="auto">
          <a:xfrm>
            <a:off x="5202238" y="1546225"/>
            <a:ext cx="3540125" cy="4545013"/>
            <a:chOff x="3277" y="974"/>
            <a:chExt cx="2230" cy="2863"/>
          </a:xfrm>
        </p:grpSpPr>
        <p:sp>
          <p:nvSpPr>
            <p:cNvPr id="46091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092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6466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467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6093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04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6464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465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6105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24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6447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8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9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0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1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2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3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4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5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6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7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8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9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0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1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2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pic>
            <p:nvPicPr>
              <p:cNvPr id="46463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125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6438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39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40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41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42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6445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46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43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44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6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643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3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3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33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36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37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34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35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7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642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2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2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25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28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29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26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27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8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641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1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1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17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20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21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18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19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9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64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09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12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13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10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11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0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63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401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04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05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02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03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31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32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63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93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96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7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94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95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3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638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8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8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85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88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89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86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87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4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637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7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7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77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80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81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78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9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5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636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6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6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69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72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73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70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1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6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635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5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6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61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64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65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62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3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7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635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5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5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353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56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57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54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5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8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46336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6338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9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0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1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2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3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4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5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6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7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8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9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6337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139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6322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6324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25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26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27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28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29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0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1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2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3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4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5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6323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6140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41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6320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321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142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6318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319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143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6316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317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144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6314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315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6145" name="Picture 779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146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6312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313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147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6280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1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82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3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4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6285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310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311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6286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6287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308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309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6288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89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6290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306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307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6291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92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304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305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6293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94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5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6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97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8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99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300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301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6302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303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6148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6248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9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50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1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2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6253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278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279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6254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6255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276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277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6256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57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6258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274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275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6259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60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272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273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6261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62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3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4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65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6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67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68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69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6270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71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6149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6225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226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227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6228" name="Picture 853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229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0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1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2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3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4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35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242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43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44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45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46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47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236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7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8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9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0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1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50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6202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203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204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6205" name="Picture 877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206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7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8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9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0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1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12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219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20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21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22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23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24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213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4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5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6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7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8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51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6179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180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81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6182" name="Picture 901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83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6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7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8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89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196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7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8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9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00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01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90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1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2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3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4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5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52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6177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78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153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6154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155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56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6157" name="Picture 928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58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9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0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1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2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3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64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171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2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3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4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5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6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65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6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7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8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9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0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/>
          <a:lstStyle/>
          <a:p>
            <a:r>
              <a:rPr lang="en-US" altLang="en-US" smtClean="0"/>
              <a:t>P2P architecture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00163"/>
            <a:ext cx="4049713" cy="5241925"/>
          </a:xfrm>
        </p:spPr>
        <p:txBody>
          <a:bodyPr/>
          <a:lstStyle/>
          <a:p>
            <a:r>
              <a:rPr lang="en-US" altLang="en-US" sz="2400" i="1" dirty="0" smtClean="0"/>
              <a:t>Can be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on or off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r>
              <a:rPr lang="en-US" altLang="en-US" sz="2400" dirty="0" smtClean="0"/>
              <a:t>end systems (called peers) </a:t>
            </a:r>
            <a:r>
              <a:rPr lang="en-US" altLang="en-US" sz="2400" dirty="0" smtClean="0">
                <a:solidFill>
                  <a:srgbClr val="C00000"/>
                </a:solidFill>
              </a:rPr>
              <a:t>directly communicate</a:t>
            </a:r>
          </a:p>
          <a:p>
            <a:r>
              <a:rPr lang="en-US" altLang="en-US" sz="2400" dirty="0" smtClean="0"/>
              <a:t>peers request service from other peers, provide service in return to other peers</a:t>
            </a:r>
          </a:p>
          <a:p>
            <a:pPr lvl="1"/>
            <a:r>
              <a:rPr lang="en-US" altLang="en-US" i="1" dirty="0" smtClean="0">
                <a:solidFill>
                  <a:srgbClr val="CC0000"/>
                </a:solidFill>
              </a:rPr>
              <a:t>self scalability</a:t>
            </a:r>
            <a:r>
              <a:rPr lang="en-US" altLang="en-US" dirty="0" smtClean="0">
                <a:solidFill>
                  <a:srgbClr val="CC0000"/>
                </a:solidFill>
              </a:rPr>
              <a:t> – new peers bring new service capacity, as well as new service demands</a:t>
            </a:r>
          </a:p>
          <a:p>
            <a:r>
              <a:rPr lang="en-US" altLang="en-US" sz="2400" dirty="0" smtClean="0"/>
              <a:t>peers are connected and change IP addresses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complex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C00000"/>
                </a:solidFill>
              </a:rPr>
              <a:t>management</a:t>
            </a:r>
          </a:p>
          <a:p>
            <a:endParaRPr lang="en-US" altLang="en-US" dirty="0" smtClean="0">
              <a:solidFill>
                <a:srgbClr val="CC0000"/>
              </a:solidFill>
            </a:endParaRPr>
          </a:p>
          <a:p>
            <a:endParaRPr lang="en-US" altLang="en-US" dirty="0" smtClean="0"/>
          </a:p>
        </p:txBody>
      </p:sp>
      <p:pic>
        <p:nvPicPr>
          <p:cNvPr id="46086" name="Picture 351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873125"/>
            <a:ext cx="40116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Line 1034"/>
          <p:cNvSpPr>
            <a:spLocks noChangeShapeType="1"/>
          </p:cNvSpPr>
          <p:nvPr/>
        </p:nvSpPr>
        <p:spPr bwMode="auto">
          <a:xfrm flipH="1">
            <a:off x="6221413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1035"/>
          <p:cNvSpPr>
            <a:spLocks noChangeShapeType="1"/>
          </p:cNvSpPr>
          <p:nvPr/>
        </p:nvSpPr>
        <p:spPr bwMode="auto">
          <a:xfrm>
            <a:off x="5565775" y="2438400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1036"/>
          <p:cNvSpPr>
            <a:spLocks noChangeShapeType="1"/>
          </p:cNvSpPr>
          <p:nvPr/>
        </p:nvSpPr>
        <p:spPr bwMode="auto">
          <a:xfrm>
            <a:off x="6275388" y="3581400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Text Box 1037"/>
          <p:cNvSpPr txBox="1">
            <a:spLocks noChangeArrowheads="1"/>
          </p:cNvSpPr>
          <p:nvPr/>
        </p:nvSpPr>
        <p:spPr bwMode="auto">
          <a:xfrm>
            <a:off x="7239000" y="1373188"/>
            <a:ext cx="128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peer-peer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81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5C4EE960-C783-4481-89AC-DB5443E28801}" type="slidenum">
              <a:rPr lang="en-US" altLang="en-US" sz="1200">
                <a:latin typeface="Tahoma" panose="020B0604030504040204" pitchFamily="34" charset="0"/>
              </a:rPr>
              <a:pPr/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85738"/>
            <a:ext cx="7772400" cy="863600"/>
          </a:xfrm>
        </p:spPr>
        <p:txBody>
          <a:bodyPr/>
          <a:lstStyle/>
          <a:p>
            <a:r>
              <a:rPr lang="en-US" altLang="en-US" smtClean="0"/>
              <a:t>Processes communicating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739454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i="1" dirty="0" smtClean="0">
                <a:solidFill>
                  <a:srgbClr val="CC0000"/>
                </a:solidFill>
              </a:rPr>
              <a:t>process:</a:t>
            </a:r>
            <a:r>
              <a:rPr lang="en-US" altLang="en-US" sz="3200" dirty="0" smtClean="0"/>
              <a:t> program running within a host</a:t>
            </a:r>
          </a:p>
          <a:p>
            <a:r>
              <a:rPr lang="en-US" altLang="en-US" dirty="0" smtClean="0">
                <a:solidFill>
                  <a:srgbClr val="C00000"/>
                </a:solidFill>
              </a:rPr>
              <a:t>within same host</a:t>
            </a:r>
            <a:r>
              <a:rPr lang="en-US" altLang="en-US" dirty="0" smtClean="0"/>
              <a:t>, two processes communicate using  inter-process communication</a:t>
            </a:r>
          </a:p>
          <a:p>
            <a:r>
              <a:rPr lang="en-US" altLang="en-US" dirty="0" smtClean="0"/>
              <a:t>processes in </a:t>
            </a:r>
            <a:r>
              <a:rPr lang="en-US" altLang="en-US" dirty="0" smtClean="0">
                <a:solidFill>
                  <a:srgbClr val="C00000"/>
                </a:solidFill>
              </a:rPr>
              <a:t>different hosts </a:t>
            </a:r>
            <a:r>
              <a:rPr lang="en-US" altLang="en-US" dirty="0" smtClean="0"/>
              <a:t>communicate by exchanging messages</a:t>
            </a:r>
          </a:p>
        </p:txBody>
      </p:sp>
      <p:pic>
        <p:nvPicPr>
          <p:cNvPr id="48135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86677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5017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56CC5ED5-E2F8-469D-ACC4-24C770438AB4}" type="slidenum">
              <a:rPr lang="en-US" altLang="en-US" sz="1200">
                <a:latin typeface="Tahoma" panose="020B0604030504040204" pitchFamily="34" charset="0"/>
              </a:rPr>
              <a:pPr/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23825"/>
            <a:ext cx="8077200" cy="896938"/>
          </a:xfrm>
        </p:spPr>
        <p:txBody>
          <a:bodyPr/>
          <a:lstStyle/>
          <a:p>
            <a:r>
              <a:rPr lang="en-US" altLang="en-US" smtClean="0"/>
              <a:t>Sockets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208088"/>
            <a:ext cx="8232775" cy="2328862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CC0000"/>
                </a:solidFill>
              </a:rPr>
              <a:t>Socket (API):</a:t>
            </a:r>
            <a:r>
              <a:rPr lang="en-US" altLang="en-US" sz="2400" dirty="0" smtClean="0"/>
              <a:t> is an </a:t>
            </a:r>
            <a:r>
              <a:rPr lang="en-US" altLang="en-US" sz="2400" dirty="0" smtClean="0">
                <a:solidFill>
                  <a:srgbClr val="C00000"/>
                </a:solidFill>
              </a:rPr>
              <a:t>interface</a:t>
            </a:r>
            <a:r>
              <a:rPr lang="en-US" altLang="en-US" sz="2400" dirty="0" smtClean="0"/>
              <a:t> between Application layer and Transport layer</a:t>
            </a:r>
          </a:p>
          <a:p>
            <a:r>
              <a:rPr lang="en-US" altLang="en-US" sz="2400" dirty="0" smtClean="0"/>
              <a:t>Application layer can access </a:t>
            </a:r>
            <a:r>
              <a:rPr lang="en-US" altLang="en-US" sz="2400" dirty="0" smtClean="0">
                <a:solidFill>
                  <a:srgbClr val="FF0000"/>
                </a:solidFill>
              </a:rPr>
              <a:t>two things </a:t>
            </a:r>
            <a:r>
              <a:rPr lang="en-US" altLang="en-US" sz="2400" dirty="0" smtClean="0"/>
              <a:t>from the transport layer:  1) what </a:t>
            </a:r>
            <a:r>
              <a:rPr lang="en-US" altLang="en-US" sz="2400" dirty="0" smtClean="0">
                <a:solidFill>
                  <a:srgbClr val="FF0000"/>
                </a:solidFill>
              </a:rPr>
              <a:t>transport layer protocol</a:t>
            </a:r>
            <a:r>
              <a:rPr lang="en-US" altLang="en-US" sz="2400" dirty="0" smtClean="0"/>
              <a:t> is; 2) </a:t>
            </a:r>
            <a:r>
              <a:rPr lang="en-US" altLang="en-US" sz="2400" dirty="0" smtClean="0">
                <a:solidFill>
                  <a:srgbClr val="FF0000"/>
                </a:solidFill>
              </a:rPr>
              <a:t>maximum buffer and maximum segment sizes</a:t>
            </a:r>
            <a:r>
              <a:rPr lang="en-US" altLang="en-US" sz="2400" dirty="0" smtClean="0"/>
              <a:t>.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endParaRPr lang="en-US" altLang="en-US" dirty="0" smtClean="0"/>
          </a:p>
        </p:txBody>
      </p:sp>
      <p:pic>
        <p:nvPicPr>
          <p:cNvPr id="50181" name="Picture 4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800100"/>
            <a:ext cx="19161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Freeform 66"/>
          <p:cNvSpPr>
            <a:spLocks/>
          </p:cNvSpPr>
          <p:nvPr/>
        </p:nvSpPr>
        <p:spPr bwMode="auto">
          <a:xfrm>
            <a:off x="6948488" y="375126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3633788" y="504825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51"/>
          <p:cNvSpPr txBox="1">
            <a:spLocks noChangeArrowheads="1"/>
          </p:cNvSpPr>
          <p:nvPr/>
        </p:nvSpPr>
        <p:spPr bwMode="auto">
          <a:xfrm>
            <a:off x="4071938" y="518001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Internet</a:t>
            </a:r>
          </a:p>
        </p:txBody>
      </p:sp>
      <p:sp>
        <p:nvSpPr>
          <p:cNvPr id="50185" name="Line 52"/>
          <p:cNvSpPr>
            <a:spLocks noChangeShapeType="1"/>
          </p:cNvSpPr>
          <p:nvPr/>
        </p:nvSpPr>
        <p:spPr bwMode="auto">
          <a:xfrm>
            <a:off x="3392488" y="5591175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Text Box 53"/>
          <p:cNvSpPr txBox="1">
            <a:spLocks noChangeArrowheads="1"/>
          </p:cNvSpPr>
          <p:nvPr/>
        </p:nvSpPr>
        <p:spPr bwMode="auto">
          <a:xfrm>
            <a:off x="7413625" y="4816475"/>
            <a:ext cx="17572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CC0000"/>
                </a:solidFill>
              </a:rPr>
              <a:t>Not controlled</a:t>
            </a:r>
            <a:endParaRPr lang="en-US" altLang="en-US" sz="1600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C0000"/>
                </a:solidFill>
              </a:rPr>
              <a:t>by </a:t>
            </a:r>
            <a:r>
              <a:rPr lang="en-US" altLang="en-US" sz="1600" dirty="0" smtClean="0">
                <a:solidFill>
                  <a:srgbClr val="CC0000"/>
                </a:solidFill>
              </a:rPr>
              <a:t>app developer</a:t>
            </a:r>
            <a:endParaRPr lang="en-US" altLang="en-US" sz="1600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7" name="Text Box 56"/>
          <p:cNvSpPr txBox="1">
            <a:spLocks noChangeArrowheads="1"/>
          </p:cNvSpPr>
          <p:nvPr/>
        </p:nvSpPr>
        <p:spPr bwMode="auto">
          <a:xfrm>
            <a:off x="7391400" y="391636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controlled by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app developer</a:t>
            </a:r>
          </a:p>
        </p:txBody>
      </p:sp>
      <p:sp>
        <p:nvSpPr>
          <p:cNvPr id="50188" name="Freeform 45"/>
          <p:cNvSpPr>
            <a:spLocks/>
          </p:cNvSpPr>
          <p:nvPr/>
        </p:nvSpPr>
        <p:spPr bwMode="auto">
          <a:xfrm>
            <a:off x="1208088" y="381476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Rectangle 23"/>
          <p:cNvSpPr>
            <a:spLocks noChangeArrowheads="1"/>
          </p:cNvSpPr>
          <p:nvPr/>
        </p:nvSpPr>
        <p:spPr bwMode="auto">
          <a:xfrm>
            <a:off x="2011363" y="37703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90" name="Rectangle 24"/>
          <p:cNvSpPr>
            <a:spLocks noChangeArrowheads="1"/>
          </p:cNvSpPr>
          <p:nvPr/>
        </p:nvSpPr>
        <p:spPr bwMode="auto">
          <a:xfrm>
            <a:off x="1973263" y="38242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91" name="Line 25"/>
          <p:cNvSpPr>
            <a:spLocks noChangeShapeType="1"/>
          </p:cNvSpPr>
          <p:nvPr/>
        </p:nvSpPr>
        <p:spPr bwMode="auto">
          <a:xfrm>
            <a:off x="1982788" y="45847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26"/>
          <p:cNvSpPr txBox="1">
            <a:spLocks noChangeArrowheads="1"/>
          </p:cNvSpPr>
          <p:nvPr/>
        </p:nvSpPr>
        <p:spPr bwMode="auto">
          <a:xfrm>
            <a:off x="1939925" y="45672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50193" name="Line 27"/>
          <p:cNvSpPr>
            <a:spLocks noChangeShapeType="1"/>
          </p:cNvSpPr>
          <p:nvPr/>
        </p:nvSpPr>
        <p:spPr bwMode="auto">
          <a:xfrm>
            <a:off x="1990725" y="49053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28"/>
          <p:cNvSpPr>
            <a:spLocks noChangeShapeType="1"/>
          </p:cNvSpPr>
          <p:nvPr/>
        </p:nvSpPr>
        <p:spPr bwMode="auto">
          <a:xfrm>
            <a:off x="1976438" y="5214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29"/>
          <p:cNvSpPr>
            <a:spLocks noChangeShapeType="1"/>
          </p:cNvSpPr>
          <p:nvPr/>
        </p:nvSpPr>
        <p:spPr bwMode="auto">
          <a:xfrm>
            <a:off x="1976438" y="55006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Text Box 26"/>
          <p:cNvSpPr txBox="1">
            <a:spLocks noChangeArrowheads="1"/>
          </p:cNvSpPr>
          <p:nvPr/>
        </p:nvSpPr>
        <p:spPr bwMode="auto">
          <a:xfrm>
            <a:off x="1974850" y="3814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50197" name="Text Box 26"/>
          <p:cNvSpPr txBox="1">
            <a:spLocks noChangeArrowheads="1"/>
          </p:cNvSpPr>
          <p:nvPr/>
        </p:nvSpPr>
        <p:spPr bwMode="auto">
          <a:xfrm>
            <a:off x="1930400" y="54721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50198" name="Text Box 26"/>
          <p:cNvSpPr txBox="1">
            <a:spLocks noChangeArrowheads="1"/>
          </p:cNvSpPr>
          <p:nvPr/>
        </p:nvSpPr>
        <p:spPr bwMode="auto">
          <a:xfrm>
            <a:off x="1949450" y="51863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50199" name="Text Box 26"/>
          <p:cNvSpPr txBox="1">
            <a:spLocks noChangeArrowheads="1"/>
          </p:cNvSpPr>
          <p:nvPr/>
        </p:nvSpPr>
        <p:spPr bwMode="auto">
          <a:xfrm>
            <a:off x="1939925" y="48910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50200" name="Oval 57"/>
          <p:cNvSpPr>
            <a:spLocks noChangeArrowheads="1"/>
          </p:cNvSpPr>
          <p:nvPr/>
        </p:nvSpPr>
        <p:spPr bwMode="auto">
          <a:xfrm>
            <a:off x="2108200" y="408940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process</a:t>
            </a:r>
          </a:p>
        </p:txBody>
      </p:sp>
      <p:grpSp>
        <p:nvGrpSpPr>
          <p:cNvPr id="50201" name="Group 58"/>
          <p:cNvGrpSpPr>
            <a:grpSpLocks/>
          </p:cNvGrpSpPr>
          <p:nvPr/>
        </p:nvGrpSpPr>
        <p:grpSpPr bwMode="auto">
          <a:xfrm>
            <a:off x="2355850" y="4449763"/>
            <a:ext cx="546100" cy="225425"/>
            <a:chOff x="1287" y="2524"/>
            <a:chExt cx="260" cy="100"/>
          </a:xfrm>
        </p:grpSpPr>
        <p:sp>
          <p:nvSpPr>
            <p:cNvPr id="5023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3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3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3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202" name="Rectangle 23"/>
          <p:cNvSpPr>
            <a:spLocks noChangeArrowheads="1"/>
          </p:cNvSpPr>
          <p:nvPr/>
        </p:nvSpPr>
        <p:spPr bwMode="auto">
          <a:xfrm>
            <a:off x="5673725" y="374173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203" name="Rectangle 24"/>
          <p:cNvSpPr>
            <a:spLocks noChangeArrowheads="1"/>
          </p:cNvSpPr>
          <p:nvPr/>
        </p:nvSpPr>
        <p:spPr bwMode="auto">
          <a:xfrm>
            <a:off x="5635625" y="37957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204" name="Line 25"/>
          <p:cNvSpPr>
            <a:spLocks noChangeShapeType="1"/>
          </p:cNvSpPr>
          <p:nvPr/>
        </p:nvSpPr>
        <p:spPr bwMode="auto">
          <a:xfrm>
            <a:off x="5645150" y="45561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6"/>
          <p:cNvSpPr txBox="1">
            <a:spLocks noChangeArrowheads="1"/>
          </p:cNvSpPr>
          <p:nvPr/>
        </p:nvSpPr>
        <p:spPr bwMode="auto">
          <a:xfrm>
            <a:off x="5602288" y="4538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50206" name="Line 27"/>
          <p:cNvSpPr>
            <a:spLocks noChangeShapeType="1"/>
          </p:cNvSpPr>
          <p:nvPr/>
        </p:nvSpPr>
        <p:spPr bwMode="auto">
          <a:xfrm>
            <a:off x="5653088" y="48768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Line 28"/>
          <p:cNvSpPr>
            <a:spLocks noChangeShapeType="1"/>
          </p:cNvSpPr>
          <p:nvPr/>
        </p:nvSpPr>
        <p:spPr bwMode="auto">
          <a:xfrm>
            <a:off x="5638800" y="51863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29"/>
          <p:cNvSpPr>
            <a:spLocks noChangeShapeType="1"/>
          </p:cNvSpPr>
          <p:nvPr/>
        </p:nvSpPr>
        <p:spPr bwMode="auto">
          <a:xfrm>
            <a:off x="5638800" y="5472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Text Box 26"/>
          <p:cNvSpPr txBox="1">
            <a:spLocks noChangeArrowheads="1"/>
          </p:cNvSpPr>
          <p:nvPr/>
        </p:nvSpPr>
        <p:spPr bwMode="auto">
          <a:xfrm>
            <a:off x="5637213" y="3786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50210" name="Text Box 26"/>
          <p:cNvSpPr txBox="1">
            <a:spLocks noChangeArrowheads="1"/>
          </p:cNvSpPr>
          <p:nvPr/>
        </p:nvSpPr>
        <p:spPr bwMode="auto">
          <a:xfrm>
            <a:off x="5592763" y="5443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50211" name="Text Box 26"/>
          <p:cNvSpPr txBox="1">
            <a:spLocks noChangeArrowheads="1"/>
          </p:cNvSpPr>
          <p:nvPr/>
        </p:nvSpPr>
        <p:spPr bwMode="auto">
          <a:xfrm>
            <a:off x="5611813" y="51577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50212" name="Text Box 26"/>
          <p:cNvSpPr txBox="1">
            <a:spLocks noChangeArrowheads="1"/>
          </p:cNvSpPr>
          <p:nvPr/>
        </p:nvSpPr>
        <p:spPr bwMode="auto">
          <a:xfrm>
            <a:off x="5602288" y="4862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50213" name="Oval 78"/>
          <p:cNvSpPr>
            <a:spLocks noChangeArrowheads="1"/>
          </p:cNvSpPr>
          <p:nvPr/>
        </p:nvSpPr>
        <p:spPr bwMode="auto">
          <a:xfrm>
            <a:off x="5770563" y="406082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process</a:t>
            </a:r>
          </a:p>
        </p:txBody>
      </p:sp>
      <p:grpSp>
        <p:nvGrpSpPr>
          <p:cNvPr id="50214" name="Group 79"/>
          <p:cNvGrpSpPr>
            <a:grpSpLocks/>
          </p:cNvGrpSpPr>
          <p:nvPr/>
        </p:nvGrpSpPr>
        <p:grpSpPr bwMode="auto">
          <a:xfrm>
            <a:off x="6018213" y="4421188"/>
            <a:ext cx="546100" cy="225425"/>
            <a:chOff x="1287" y="2524"/>
            <a:chExt cx="260" cy="100"/>
          </a:xfrm>
        </p:grpSpPr>
        <p:sp>
          <p:nvSpPr>
            <p:cNvPr id="50227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28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29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30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215" name="Line 88"/>
          <p:cNvSpPr>
            <a:spLocks noChangeShapeType="1"/>
          </p:cNvSpPr>
          <p:nvPr/>
        </p:nvSpPr>
        <p:spPr bwMode="auto">
          <a:xfrm flipH="1">
            <a:off x="6827838" y="419258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Line 89"/>
          <p:cNvSpPr>
            <a:spLocks noChangeShapeType="1"/>
          </p:cNvSpPr>
          <p:nvPr/>
        </p:nvSpPr>
        <p:spPr bwMode="auto">
          <a:xfrm>
            <a:off x="7053263" y="461803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Line 90"/>
          <p:cNvSpPr>
            <a:spLocks noChangeShapeType="1"/>
          </p:cNvSpPr>
          <p:nvPr/>
        </p:nvSpPr>
        <p:spPr bwMode="auto">
          <a:xfrm flipH="1">
            <a:off x="7077075" y="511810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Text Box 56"/>
          <p:cNvSpPr txBox="1">
            <a:spLocks noChangeArrowheads="1"/>
          </p:cNvSpPr>
          <p:nvPr/>
        </p:nvSpPr>
        <p:spPr bwMode="auto">
          <a:xfrm>
            <a:off x="3990975" y="3873500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</a:rPr>
              <a:t>socket</a:t>
            </a:r>
          </a:p>
        </p:txBody>
      </p:sp>
      <p:sp>
        <p:nvSpPr>
          <p:cNvPr id="50219" name="Line 92"/>
          <p:cNvSpPr>
            <a:spLocks noChangeShapeType="1"/>
          </p:cNvSpPr>
          <p:nvPr/>
        </p:nvSpPr>
        <p:spPr bwMode="auto">
          <a:xfrm flipV="1">
            <a:off x="2994025" y="4073525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Line 93"/>
          <p:cNvSpPr>
            <a:spLocks noChangeShapeType="1"/>
          </p:cNvSpPr>
          <p:nvPr/>
        </p:nvSpPr>
        <p:spPr bwMode="auto">
          <a:xfrm flipH="1" flipV="1">
            <a:off x="4929188" y="4062413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21" name="Group 96"/>
          <p:cNvGrpSpPr>
            <a:grpSpLocks/>
          </p:cNvGrpSpPr>
          <p:nvPr/>
        </p:nvGrpSpPr>
        <p:grpSpPr bwMode="auto">
          <a:xfrm>
            <a:off x="784225" y="5127625"/>
            <a:ext cx="719138" cy="773113"/>
            <a:chOff x="-44" y="1473"/>
            <a:chExt cx="981" cy="1105"/>
          </a:xfrm>
        </p:grpSpPr>
        <p:pic>
          <p:nvPicPr>
            <p:cNvPr id="50225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26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222" name="Group 99"/>
          <p:cNvGrpSpPr>
            <a:grpSpLocks/>
          </p:cNvGrpSpPr>
          <p:nvPr/>
        </p:nvGrpSpPr>
        <p:grpSpPr bwMode="auto">
          <a:xfrm flipH="1">
            <a:off x="7480300" y="5322888"/>
            <a:ext cx="719138" cy="773112"/>
            <a:chOff x="-44" y="1473"/>
            <a:chExt cx="981" cy="1105"/>
          </a:xfrm>
        </p:grpSpPr>
        <p:pic>
          <p:nvPicPr>
            <p:cNvPr id="50223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24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5222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26A04414-0A31-49D1-99D3-95CD308E5D7D}" type="slidenum">
              <a:rPr lang="en-US" altLang="en-US" sz="1200">
                <a:latin typeface="Tahoma" panose="020B0604030504040204" pitchFamily="34" charset="0"/>
              </a:rPr>
              <a:pPr/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2227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871538"/>
            <a:ext cx="42052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238125"/>
            <a:ext cx="7772400" cy="871538"/>
          </a:xfrm>
        </p:spPr>
        <p:txBody>
          <a:bodyPr/>
          <a:lstStyle/>
          <a:p>
            <a:r>
              <a:rPr lang="en-US" altLang="en-US" sz="3600" smtClean="0"/>
              <a:t>Addressing processes</a:t>
            </a:r>
            <a:endParaRPr lang="en-US" altLang="en-US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8475" y="1384104"/>
            <a:ext cx="8211892" cy="4648200"/>
          </a:xfrm>
        </p:spPr>
        <p:txBody>
          <a:bodyPr/>
          <a:lstStyle/>
          <a:p>
            <a:r>
              <a:rPr lang="en-US" altLang="en-US" sz="2400" dirty="0" smtClean="0"/>
              <a:t>Every host has a unique </a:t>
            </a:r>
            <a:r>
              <a:rPr lang="en-US" altLang="en-US" sz="2400" dirty="0" smtClean="0">
                <a:solidFill>
                  <a:srgbClr val="C00000"/>
                </a:solidFill>
              </a:rPr>
              <a:t>IP address</a:t>
            </a:r>
            <a:r>
              <a:rPr lang="en-US" altLang="en-US" sz="2400" dirty="0" smtClean="0"/>
              <a:t> (a 32 bits address).  E.g., 128.119.245.12</a:t>
            </a:r>
            <a:endParaRPr lang="en-US" altLang="en-US" sz="2400" i="1" dirty="0" smtClean="0">
              <a:solidFill>
                <a:srgbClr val="CC0000"/>
              </a:solidFill>
            </a:endParaRPr>
          </a:p>
          <a:p>
            <a:r>
              <a:rPr lang="en-US" altLang="en-US" sz="2400" dirty="0" smtClean="0"/>
              <a:t>There can be </a:t>
            </a:r>
            <a:r>
              <a:rPr lang="en-US" altLang="en-US" sz="2400" dirty="0" smtClean="0">
                <a:solidFill>
                  <a:srgbClr val="C00000"/>
                </a:solidFill>
              </a:rPr>
              <a:t>many processes </a:t>
            </a:r>
            <a:r>
              <a:rPr lang="en-US" altLang="en-US" sz="2400" dirty="0" smtClean="0"/>
              <a:t>in a host</a:t>
            </a:r>
          </a:p>
          <a:p>
            <a:r>
              <a:rPr lang="en-US" altLang="en-US" sz="2400" dirty="0" smtClean="0"/>
              <a:t>Each process is assigned a </a:t>
            </a:r>
            <a:r>
              <a:rPr lang="en-US" altLang="en-US" sz="2400" dirty="0" smtClean="0">
                <a:solidFill>
                  <a:srgbClr val="C00000"/>
                </a:solidFill>
              </a:rPr>
              <a:t>port number</a:t>
            </a:r>
            <a:r>
              <a:rPr lang="en-US" altLang="en-US" sz="2400" dirty="0" smtClean="0"/>
              <a:t> (a 16 bits number).  For example,</a:t>
            </a:r>
          </a:p>
          <a:p>
            <a:pPr lvl="1"/>
            <a:r>
              <a:rPr lang="en-US" altLang="en-US" sz="2000" dirty="0" smtClean="0"/>
              <a:t>Web server</a:t>
            </a:r>
            <a:r>
              <a:rPr lang="en-US" altLang="en-US" sz="2000" dirty="0"/>
              <a:t>: 80</a:t>
            </a:r>
          </a:p>
          <a:p>
            <a:pPr lvl="1"/>
            <a:r>
              <a:rPr lang="en-US" altLang="en-US" sz="2000" dirty="0"/>
              <a:t>mail server: 25</a:t>
            </a:r>
          </a:p>
          <a:p>
            <a:pPr lvl="1"/>
            <a:r>
              <a:rPr lang="en-US" altLang="en-US" sz="2000" dirty="0"/>
              <a:t>DNS server:  53</a:t>
            </a:r>
            <a:endParaRPr lang="en-US" altLang="en-US" sz="2000" dirty="0" smtClean="0"/>
          </a:p>
          <a:p>
            <a:r>
              <a:rPr lang="en-US" altLang="en-US" sz="2400" dirty="0" smtClean="0"/>
              <a:t>Therefore, in a host, a process is identified by its </a:t>
            </a:r>
            <a:r>
              <a:rPr lang="en-US" altLang="en-US" sz="2400" dirty="0" smtClean="0">
                <a:solidFill>
                  <a:srgbClr val="C00000"/>
                </a:solidFill>
              </a:rPr>
              <a:t>IP address and port number</a:t>
            </a:r>
          </a:p>
          <a:p>
            <a:r>
              <a:rPr lang="en-US" altLang="en-US" sz="2400" dirty="0" smtClean="0"/>
              <a:t>Example:  We want to access </a:t>
            </a:r>
            <a:r>
              <a:rPr lang="en-US" altLang="en-US" sz="2400" dirty="0"/>
              <a:t>the webpage </a:t>
            </a:r>
            <a:r>
              <a:rPr lang="en-US" altLang="en-US" sz="2400" dirty="0">
                <a:hlinkClick r:id="rId4"/>
              </a:rPr>
              <a:t>http://gaia.cs.umass.edu</a:t>
            </a:r>
            <a:r>
              <a:rPr lang="en-US" altLang="en-US" sz="2400" dirty="0" smtClean="0">
                <a:hlinkClick r:id="rId4"/>
              </a:rPr>
              <a:t>/</a:t>
            </a:r>
            <a:r>
              <a:rPr lang="en-US" altLang="en-US" sz="2400" dirty="0" smtClean="0"/>
              <a:t>  . The server IP address is 128.119.245.12.  From our computer, we send a request to the process that is identified by this IP address and port 80.</a:t>
            </a:r>
            <a:endParaRPr lang="en-US" altLang="en-US" sz="2400" dirty="0"/>
          </a:p>
          <a:p>
            <a:pPr lvl="1"/>
            <a:endParaRPr lang="en-US" altLang="en-US" sz="2000" dirty="0"/>
          </a:p>
          <a:p>
            <a:endParaRPr lang="en-US" altLang="en-US" sz="2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6758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78B5BD31-6526-41FB-9428-F9663B387E23}" type="slidenum">
              <a:rPr lang="en-US" altLang="en-US" sz="1200">
                <a:latin typeface="Tahoma" panose="020B0604030504040204" pitchFamily="34" charset="0"/>
              </a:rPr>
              <a:pPr/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 altLang="en-US" smtClean="0"/>
              <a:t>Web and HTTP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r>
              <a:rPr lang="en-US" altLang="en-US" i="1" dirty="0" smtClean="0"/>
              <a:t>A </a:t>
            </a:r>
            <a:r>
              <a:rPr lang="en-US" altLang="en-US" i="1" dirty="0" smtClean="0">
                <a:solidFill>
                  <a:srgbClr val="CC0000"/>
                </a:solidFill>
              </a:rPr>
              <a:t>web page</a:t>
            </a:r>
            <a:r>
              <a:rPr lang="en-US" altLang="en-US" dirty="0" smtClean="0"/>
              <a:t> consists of </a:t>
            </a:r>
            <a:r>
              <a:rPr lang="en-US" altLang="en-US" i="1" dirty="0" smtClean="0">
                <a:solidFill>
                  <a:srgbClr val="CC0000"/>
                </a:solidFill>
              </a:rPr>
              <a:t>objects:  </a:t>
            </a:r>
            <a:r>
              <a:rPr lang="en-US" altLang="en-US" dirty="0" smtClean="0"/>
              <a:t>HTML file, image, audio file, video file</a:t>
            </a:r>
          </a:p>
          <a:p>
            <a:r>
              <a:rPr lang="en-US" altLang="en-US" dirty="0" smtClean="0"/>
              <a:t>A web page consists of </a:t>
            </a:r>
            <a:r>
              <a:rPr lang="en-US" altLang="en-US" i="1" dirty="0" smtClean="0">
                <a:solidFill>
                  <a:srgbClr val="CC0000"/>
                </a:solidFill>
              </a:rPr>
              <a:t>base HTML-file</a:t>
            </a:r>
            <a:r>
              <a:rPr lang="en-US" altLang="en-US" dirty="0" smtClean="0"/>
              <a:t> which includes </a:t>
            </a:r>
            <a:r>
              <a:rPr lang="en-US" altLang="en-US" i="1" dirty="0" smtClean="0">
                <a:solidFill>
                  <a:srgbClr val="CC0000"/>
                </a:solidFill>
              </a:rPr>
              <a:t>several referenced objects</a:t>
            </a:r>
          </a:p>
          <a:p>
            <a:r>
              <a:rPr lang="en-US" altLang="en-US" dirty="0" smtClean="0"/>
              <a:t>each object is addressable by a </a:t>
            </a:r>
            <a:r>
              <a:rPr lang="en-US" altLang="en-US" i="1" dirty="0" smtClean="0">
                <a:solidFill>
                  <a:srgbClr val="CC0000"/>
                </a:solidFill>
              </a:rPr>
              <a:t>URL, </a:t>
            </a:r>
            <a:r>
              <a:rPr lang="en-US" altLang="en-US" dirty="0" smtClean="0"/>
              <a:t>that has two components, e.g.,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grpSp>
        <p:nvGrpSpPr>
          <p:cNvPr id="67589" name="Group 10"/>
          <p:cNvGrpSpPr>
            <a:grpSpLocks/>
          </p:cNvGrpSpPr>
          <p:nvPr/>
        </p:nvGrpSpPr>
        <p:grpSpPr bwMode="auto">
          <a:xfrm>
            <a:off x="1201738" y="3996082"/>
            <a:ext cx="6835775" cy="1144588"/>
            <a:chOff x="788" y="2955"/>
            <a:chExt cx="4306" cy="721"/>
          </a:xfrm>
        </p:grpSpPr>
        <p:sp>
          <p:nvSpPr>
            <p:cNvPr id="67591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urier New" panose="02070309020205020404" pitchFamily="49" charset="0"/>
                </a:rPr>
                <a:t>www.someschool.edu/someDept/pic.gif</a:t>
              </a:r>
            </a:p>
          </p:txBody>
        </p:sp>
        <p:sp>
          <p:nvSpPr>
            <p:cNvPr id="67592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67593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67594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host name</a:t>
              </a:r>
            </a:p>
          </p:txBody>
        </p:sp>
        <p:sp>
          <p:nvSpPr>
            <p:cNvPr id="67595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path</a:t>
              </a:r>
              <a:r>
                <a:rPr lang="en-US" altLang="en-US" sz="2400">
                  <a:latin typeface="Comic Sans MS" panose="030F0702030302020204" pitchFamily="66" charset="0"/>
                </a:rPr>
                <a:t> </a:t>
              </a:r>
              <a:r>
                <a:rPr lang="en-US" altLang="en-US" sz="2400"/>
                <a:t>name</a:t>
              </a:r>
            </a:p>
          </p:txBody>
        </p:sp>
      </p:grpSp>
      <p:pic>
        <p:nvPicPr>
          <p:cNvPr id="6759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13906</TotalTime>
  <Words>3276</Words>
  <Application>Microsoft Office PowerPoint</Application>
  <PresentationFormat>On-screen Show (4:3)</PresentationFormat>
  <Paragraphs>795</Paragraphs>
  <Slides>48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MS PGothic</vt:lpstr>
      <vt:lpstr>MS PGothic</vt:lpstr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ZapfDingbats</vt:lpstr>
      <vt:lpstr>Default Design</vt:lpstr>
      <vt:lpstr>Chart</vt:lpstr>
      <vt:lpstr>PowerPoint Presentation</vt:lpstr>
      <vt:lpstr>Some network apps</vt:lpstr>
      <vt:lpstr>Application layer architectures</vt:lpstr>
      <vt:lpstr>Client-server architecture</vt:lpstr>
      <vt:lpstr>P2P architecture</vt:lpstr>
      <vt:lpstr>Processes communicating</vt:lpstr>
      <vt:lpstr>Sockets</vt:lpstr>
      <vt:lpstr>Addressing processes</vt:lpstr>
      <vt:lpstr>Web and HTTP</vt:lpstr>
      <vt:lpstr>HTTP overview</vt:lpstr>
      <vt:lpstr>HTTP overview</vt:lpstr>
      <vt:lpstr>HTTP connections</vt:lpstr>
      <vt:lpstr>Non-persistent HTTP</vt:lpstr>
      <vt:lpstr>Non-persistent HTTP (cont.)</vt:lpstr>
      <vt:lpstr>Non-persistent HTTP: response time</vt:lpstr>
      <vt:lpstr>Persistent HTTP</vt:lpstr>
      <vt:lpstr>HTTP request message</vt:lpstr>
      <vt:lpstr>HTTP request message</vt:lpstr>
      <vt:lpstr>HTTP response message</vt:lpstr>
      <vt:lpstr>HTTP response status codes</vt:lpstr>
      <vt:lpstr>Cookie</vt:lpstr>
      <vt:lpstr>Cookie</vt:lpstr>
      <vt:lpstr>Web cache (proxy server)</vt:lpstr>
      <vt:lpstr>Web cache (proxy server)</vt:lpstr>
      <vt:lpstr>Web cache (proxy server)</vt:lpstr>
      <vt:lpstr>Electronic mail (E-Mail)</vt:lpstr>
      <vt:lpstr>Electronic mail: mail servers</vt:lpstr>
      <vt:lpstr>SMTP</vt:lpstr>
      <vt:lpstr>E-Mail:  Example</vt:lpstr>
      <vt:lpstr>SMTP and HTTP</vt:lpstr>
      <vt:lpstr>Mail message format</vt:lpstr>
      <vt:lpstr>Mail access protocols</vt:lpstr>
      <vt:lpstr>POP3 protocol</vt:lpstr>
      <vt:lpstr>IMAP</vt:lpstr>
      <vt:lpstr>DNS: domain name system</vt:lpstr>
      <vt:lpstr>DNS</vt:lpstr>
      <vt:lpstr>Local DNS server</vt:lpstr>
      <vt:lpstr>DNS server hierarchy</vt:lpstr>
      <vt:lpstr>DNS server hierarchy</vt:lpstr>
      <vt:lpstr>DNS server hierarchy</vt:lpstr>
      <vt:lpstr>DNS server: example</vt:lpstr>
      <vt:lpstr>P2P vs Client-Server</vt:lpstr>
      <vt:lpstr>File distribution time: client-server</vt:lpstr>
      <vt:lpstr>File distribution time: P2P</vt:lpstr>
      <vt:lpstr>PowerPoint Presentation</vt:lpstr>
      <vt:lpstr>BitTorrent</vt:lpstr>
      <vt:lpstr>PowerPoint Presentation</vt:lpstr>
      <vt:lpstr>BitTorrent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sultan</cp:lastModifiedBy>
  <cp:revision>800</cp:revision>
  <cp:lastPrinted>2011-09-19T12:20:55Z</cp:lastPrinted>
  <dcterms:created xsi:type="dcterms:W3CDTF">1999-10-08T19:08:27Z</dcterms:created>
  <dcterms:modified xsi:type="dcterms:W3CDTF">2018-05-18T16:24:21Z</dcterms:modified>
</cp:coreProperties>
</file>