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  <p:sldMasterId id="2147483707" r:id="rId3"/>
  </p:sldMasterIdLst>
  <p:notesMasterIdLst>
    <p:notesMasterId r:id="rId35"/>
  </p:notesMasterIdLst>
  <p:handoutMasterIdLst>
    <p:handoutMasterId r:id="rId36"/>
  </p:handoutMasterIdLst>
  <p:sldIdLst>
    <p:sldId id="778" r:id="rId4"/>
    <p:sldId id="258" r:id="rId5"/>
    <p:sldId id="523" r:id="rId6"/>
    <p:sldId id="783" r:id="rId7"/>
    <p:sldId id="814" r:id="rId8"/>
    <p:sldId id="815" r:id="rId9"/>
    <p:sldId id="530" r:id="rId10"/>
    <p:sldId id="531" r:id="rId11"/>
    <p:sldId id="533" r:id="rId12"/>
    <p:sldId id="776" r:id="rId13"/>
    <p:sldId id="642" r:id="rId14"/>
    <p:sldId id="643" r:id="rId15"/>
    <p:sldId id="644" r:id="rId16"/>
    <p:sldId id="326" r:id="rId17"/>
    <p:sldId id="327" r:id="rId18"/>
    <p:sldId id="328" r:id="rId19"/>
    <p:sldId id="330" r:id="rId20"/>
    <p:sldId id="331" r:id="rId21"/>
    <p:sldId id="680" r:id="rId22"/>
    <p:sldId id="681" r:id="rId23"/>
    <p:sldId id="775" r:id="rId24"/>
    <p:sldId id="391" r:id="rId25"/>
    <p:sldId id="399" r:id="rId26"/>
    <p:sldId id="401" r:id="rId27"/>
    <p:sldId id="392" r:id="rId28"/>
    <p:sldId id="517" r:id="rId29"/>
    <p:sldId id="518" r:id="rId30"/>
    <p:sldId id="520" r:id="rId31"/>
    <p:sldId id="671" r:id="rId32"/>
    <p:sldId id="672" r:id="rId33"/>
    <p:sldId id="777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193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9A1E41B0-45D7-4F9C-8071-150B635216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004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8638CB65-19E1-4D7A-A38A-9C76172EC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433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1E4C47-B1BC-4D3C-BB83-C6C73CD05FF8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6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44AD40-E6BF-4B88-8F0E-E848C76412D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A41F37-222A-47E9-9710-2C81DF2C562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8A3D25F6-D33D-4CDD-A5D1-A80D420FF6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9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C06DBBC1-2BB0-4F1D-B7B0-148064EBC6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79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D13BBE53-0B58-4AB3-865F-003F644326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23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B58099A7-C289-41F9-9128-EC4AE5A073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25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AB128954-9891-4B92-A8F9-88C7B3DE23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4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E7F011E3-8617-45A8-A69F-2C47640932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85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D67306A7-1B61-4F68-8E1A-81B74182B2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918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CA7F8D3C-1097-4BD2-8EFB-DF6400073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868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BC32F022-C4E3-4C34-8293-C358DE107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42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E89196F7-A5BF-4142-99DE-BE46FCE090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766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ADEF5334-BA9B-4420-A57F-F016B5A1A9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04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F7429319-6423-4FC6-BB7B-8202A3EC64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847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8705E27A-43DE-44EC-9B80-DB60E5857C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43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B1D50C19-F5D6-4687-9F4F-79A755318F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107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0E3C5C0B-6839-460A-910E-0EF21E18BC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332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7B2F5758-66AE-4EC0-87BF-A8F3BA5AB0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25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6DCAA590-EE07-4109-8A20-7E7C1B4555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2514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7DFE748A-FEE4-4A70-A9E8-D62139B8DD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867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17C0666E-0CAE-4920-BA5B-A9C0FC40DE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6092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17948682-23AF-43C3-AEF8-87AC262195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908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36BA8848-BF60-46CF-B569-67192E346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969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DCBB211B-865E-4F61-93C3-7E1CBF9EA2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3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5A651C6B-920A-40EC-A3F3-EB43E24938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466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19E915E8-C1D2-4A3A-9A7B-B2E66D763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981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8CA4ACF6-64A0-4AF9-81DB-8D61A5371E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8853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2A281667-9038-4072-B8C8-69A3C3D0B2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7344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4576F1E4-984D-4479-8667-73DA5EACF1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1565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B4536066-856F-43BF-B2ED-5E9DC1E24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56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80EAFCA4-BFD3-480E-A1C1-440796CF2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67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EFF7A4A7-C4BB-4696-8453-098F1FC37A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38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D36792BA-A365-4097-9A7B-0DA75111FA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8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23F9D796-0B9E-4656-89FF-24087C51C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04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556D4BBE-6C7D-441D-8D62-F58AAE2147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24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F8490B82-AA7B-4F72-AABF-0C7B18612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13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8176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r>
              <a:rPr lang="en-US" altLang="en-US"/>
              <a:t>4-</a:t>
            </a:r>
            <a:fld id="{18485B89-2E92-425B-B066-8FF03D3EDD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69050" y="6475413"/>
            <a:ext cx="2089150" cy="382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Network Layer: Data Plane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Gill Sans MT"/>
          <a:ea typeface="MS PGothic" panose="020B0600070205080204" pitchFamily="34" charset="-128"/>
          <a:cs typeface="Gill Sans M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/>
          <a:ea typeface="Gill Sans MT" charset="0"/>
          <a:cs typeface="Gill Sans M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Gill Sans MT" charset="0"/>
          <a:cs typeface="Gill Sans MT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Gill Sans MT" charset="0"/>
          <a:cs typeface="Gill Sans MT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altLang="en-US"/>
              <a:t>3-</a:t>
            </a:r>
            <a:fld id="{D137D2EE-EEC6-4558-A2CA-DD6112F5553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altLang="en-US"/>
              <a:t>3-</a:t>
            </a:r>
            <a:fld id="{FF15E4F1-6AC1-4D7A-9805-E9494E5456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3063"/>
              </a:lnSpc>
            </a:pPr>
            <a:r>
              <a:rPr lang="en-US" altLang="en-US" sz="2800" i="1">
                <a:solidFill>
                  <a:srgbClr val="008000"/>
                </a:solidFill>
                <a:cs typeface="Arial" panose="020B0604020202020204" pitchFamily="34" charset="0"/>
              </a:rPr>
              <a:t>Computer Networking: A Top Down Approach </a:t>
            </a:r>
            <a:r>
              <a:rPr lang="en-US" altLang="en-US" sz="2800">
                <a:solidFill>
                  <a:srgbClr val="008000"/>
                </a:solidFill>
                <a:cs typeface="Arial" panose="020B0604020202020204" pitchFamily="34" charset="0"/>
              </a:rPr>
              <a:t/>
            </a:r>
            <a:br>
              <a:rPr lang="en-US" altLang="en-US" sz="2800">
                <a:solidFill>
                  <a:srgbClr val="008000"/>
                </a:solidFill>
                <a:cs typeface="Arial" panose="020B0604020202020204" pitchFamily="34" charset="0"/>
              </a:rPr>
            </a:br>
            <a:endParaRPr lang="en-US" altLang="en-US" sz="2000">
              <a:solidFill>
                <a:srgbClr val="008000"/>
              </a:solidFill>
              <a:cs typeface="Arial" panose="020B0604020202020204" pitchFamily="34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A note on the use of these Powerpoint slides:</a:t>
            </a:r>
          </a:p>
          <a:p>
            <a:r>
              <a:rPr lang="en-US" altLang="en-US" sz="1200"/>
              <a:t>We</a:t>
            </a:r>
            <a:r>
              <a:rPr lang="ja-JP" altLang="en-US" sz="1200"/>
              <a:t>’</a:t>
            </a:r>
            <a:r>
              <a:rPr lang="en-US" altLang="ja-JP" sz="120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/>
              <a:t>lot</a:t>
            </a:r>
            <a:r>
              <a:rPr lang="en-US" altLang="ja-JP" sz="120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>
              <a:latin typeface="Gill Sans MT" panose="020B0502020104020203" pitchFamily="34" charset="0"/>
            </a:endParaRP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200"/>
              <a:t>If you use these slides (e.g., in a class) that you mention their source (after all, we</a:t>
            </a:r>
            <a:r>
              <a:rPr lang="ja-JP" altLang="en-US" sz="1200"/>
              <a:t>’</a:t>
            </a:r>
            <a:r>
              <a:rPr lang="en-US" altLang="ja-JP" sz="1200"/>
              <a:t>d like people to use our book!)</a:t>
            </a:r>
          </a:p>
          <a:p>
            <a:pPr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20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US" altLang="en-US" sz="120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200"/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200"/>
          </a:p>
          <a:p>
            <a:r>
              <a:rPr lang="en-US" altLang="en-US" sz="1200"/>
              <a:t>     All material copyright 1996-2016</a:t>
            </a:r>
          </a:p>
          <a:p>
            <a:r>
              <a:rPr lang="en-US" altLang="en-US" sz="120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  <a:t>7</a:t>
            </a:r>
            <a:r>
              <a:rPr lang="en-US" altLang="en-US" sz="1800" baseline="30000">
                <a:solidFill>
                  <a:srgbClr val="008000"/>
                </a:solidFill>
                <a:cs typeface="Arial" panose="020B0604020202020204" pitchFamily="34" charset="0"/>
              </a:rPr>
              <a:t>th</a:t>
            </a:r>
            <a: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  <a:t> edition </a:t>
            </a:r>
            <a:b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  <a:t>Jim Kurose, Keith Ross</a:t>
            </a:r>
            <a:b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8000"/>
                </a:solidFill>
                <a:cs typeface="Arial" panose="020B0604020202020204" pitchFamily="34" charset="0"/>
              </a:rPr>
              <a:t>Pearson/Addison Wesley</a:t>
            </a:r>
            <a:br>
              <a:rPr lang="en-US" altLang="en-US" sz="14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8000"/>
                </a:solidFill>
                <a:cs typeface="Arial" panose="020B0604020202020204" pitchFamily="34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440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4</a:t>
            </a:r>
            <a:r>
              <a:rPr lang="en-US" altLang="en-US" sz="480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/>
            </a:r>
            <a:br>
              <a:rPr lang="en-US" altLang="en-US" sz="480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lang="en-US" altLang="en-US" sz="440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440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The Data Plane</a:t>
            </a: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D929085F-C554-4DBC-91A8-A0C1825423F0}" type="slidenum">
              <a:rPr lang="en-US" altLang="en-US" sz="1200">
                <a:latin typeface="Tahoma" panose="020B0604030504040204" pitchFamily="34" charset="0"/>
              </a:rPr>
              <a:pPr/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097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822325"/>
            <a:ext cx="2970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55588"/>
            <a:ext cx="7772400" cy="6858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Output ports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946525"/>
            <a:ext cx="7772400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buffering</a:t>
            </a:r>
            <a:r>
              <a:rPr lang="en-US" dirty="0">
                <a:ea typeface="ＭＳ Ｐゴシック" charset="0"/>
                <a:cs typeface="+mn-cs"/>
              </a:rPr>
              <a:t> required when datagrams arrive from fabric faster than the transmission rate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scheduling discipline</a:t>
            </a:r>
            <a:r>
              <a:rPr lang="en-US" dirty="0">
                <a:ea typeface="ＭＳ Ｐゴシック" charset="0"/>
                <a:cs typeface="+mn-cs"/>
              </a:rPr>
              <a:t> chooses among queued datagrams for </a:t>
            </a:r>
            <a:r>
              <a:rPr lang="en-US" dirty="0" smtClean="0">
                <a:ea typeface="ＭＳ Ｐゴシック" charset="0"/>
                <a:cs typeface="+mn-cs"/>
              </a:rPr>
              <a:t>transmission, based on priority</a:t>
            </a: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2406650" y="1473200"/>
            <a:ext cx="4568825" cy="1836738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5329238" y="1931988"/>
            <a:ext cx="1417637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line</a:t>
            </a:r>
          </a:p>
          <a:p>
            <a:pPr algn="ctr"/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termination</a:t>
            </a: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4019550" y="165893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3841750" y="237807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5175250" y="2335213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 flipV="1">
            <a:off x="6732588" y="2376488"/>
            <a:ext cx="736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8" name="Rectangle 13"/>
          <p:cNvSpPr>
            <a:spLocks noChangeArrowheads="1"/>
          </p:cNvSpPr>
          <p:nvPr/>
        </p:nvSpPr>
        <p:spPr bwMode="auto">
          <a:xfrm>
            <a:off x="4052888" y="1968500"/>
            <a:ext cx="1055687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(send)</a:t>
            </a:r>
          </a:p>
        </p:txBody>
      </p:sp>
      <p:sp>
        <p:nvSpPr>
          <p:cNvPr id="63499" name="Rectangle 16"/>
          <p:cNvSpPr>
            <a:spLocks noChangeArrowheads="1"/>
          </p:cNvSpPr>
          <p:nvPr/>
        </p:nvSpPr>
        <p:spPr bwMode="auto">
          <a:xfrm>
            <a:off x="847725" y="176212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fabric</a:t>
            </a:r>
          </a:p>
        </p:txBody>
      </p:sp>
      <p:grpSp>
        <p:nvGrpSpPr>
          <p:cNvPr id="63500" name="Group 28"/>
          <p:cNvGrpSpPr>
            <a:grpSpLocks/>
          </p:cNvGrpSpPr>
          <p:nvPr/>
        </p:nvGrpSpPr>
        <p:grpSpPr bwMode="auto">
          <a:xfrm>
            <a:off x="2559050" y="1609725"/>
            <a:ext cx="1247775" cy="1504950"/>
            <a:chOff x="3180" y="909"/>
            <a:chExt cx="786" cy="948"/>
          </a:xfrm>
        </p:grpSpPr>
        <p:sp>
          <p:nvSpPr>
            <p:cNvPr id="63508" name="Rectangle 8"/>
            <p:cNvSpPr>
              <a:spLocks noChangeArrowheads="1"/>
            </p:cNvSpPr>
            <p:nvPr/>
          </p:nvSpPr>
          <p:spPr bwMode="auto">
            <a:xfrm>
              <a:off x="3180" y="909"/>
              <a:ext cx="786" cy="9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3509" name="Text Box 14"/>
            <p:cNvSpPr txBox="1">
              <a:spLocks noChangeArrowheads="1"/>
            </p:cNvSpPr>
            <p:nvPr/>
          </p:nvSpPr>
          <p:spPr bwMode="auto">
            <a:xfrm>
              <a:off x="3232" y="917"/>
              <a:ext cx="724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datagram</a:t>
              </a:r>
            </a:p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buffer</a:t>
              </a:r>
            </a:p>
            <a:p>
              <a:pPr algn="ctr"/>
              <a:endParaRPr lang="en-US" altLang="en-US" sz="1600">
                <a:solidFill>
                  <a:srgbClr val="000000"/>
                </a:solidFill>
              </a:endParaRPr>
            </a:p>
            <a:p>
              <a:pPr algn="ctr"/>
              <a:endParaRPr lang="en-US" altLang="en-US" sz="1600">
                <a:solidFill>
                  <a:srgbClr val="000000"/>
                </a:solidFill>
              </a:endParaRPr>
            </a:p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queueing</a:t>
              </a:r>
            </a:p>
          </p:txBody>
        </p:sp>
        <p:grpSp>
          <p:nvGrpSpPr>
            <p:cNvPr id="63510" name="Group 17"/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63511" name="Rectangle 18"/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3512" name="Line 19"/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3" name="Line 20"/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4" name="Line 21"/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5" name="Line 22"/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6" name="Line 23"/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7" name="Line 24"/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8" name="Line 25"/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9" name="Line 26"/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63501" name="Line 27"/>
          <p:cNvSpPr>
            <a:spLocks noChangeShapeType="1"/>
          </p:cNvSpPr>
          <p:nvPr/>
        </p:nvSpPr>
        <p:spPr bwMode="auto">
          <a:xfrm>
            <a:off x="1770063" y="1338263"/>
            <a:ext cx="11112" cy="219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02" name="Line 9"/>
          <p:cNvSpPr>
            <a:spLocks noChangeShapeType="1"/>
          </p:cNvSpPr>
          <p:nvPr/>
        </p:nvSpPr>
        <p:spPr bwMode="auto">
          <a:xfrm flipV="1">
            <a:off x="1762125" y="2420938"/>
            <a:ext cx="925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A71A896B-75FA-49A6-A2A1-A48773DDC413}" type="slidenum">
              <a:rPr lang="en-US" altLang="en-US" sz="1200">
                <a:latin typeface="Tahoma" panose="020B0604030504040204" pitchFamily="34" charset="0"/>
              </a:rPr>
              <a:pPr/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350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55"/>
          <p:cNvGrpSpPr>
            <a:grpSpLocks/>
          </p:cNvGrpSpPr>
          <p:nvPr/>
        </p:nvGrpSpPr>
        <p:grpSpPr bwMode="auto">
          <a:xfrm>
            <a:off x="3062288" y="963613"/>
            <a:ext cx="4127500" cy="5326062"/>
            <a:chOff x="1929" y="607"/>
            <a:chExt cx="2600" cy="3355"/>
          </a:xfrm>
        </p:grpSpPr>
        <p:sp>
          <p:nvSpPr>
            <p:cNvPr id="76832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6833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76834" name="Text Box 6"/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ver</a:t>
              </a:r>
              <a:endParaRPr lang="en-US" altLang="en-US"/>
            </a:p>
          </p:txBody>
        </p:sp>
        <p:sp>
          <p:nvSpPr>
            <p:cNvPr id="76835" name="Text Box 7"/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length</a:t>
              </a:r>
            </a:p>
          </p:txBody>
        </p:sp>
        <p:sp>
          <p:nvSpPr>
            <p:cNvPr id="76836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7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8" name="Text Box 10"/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32 bits</a:t>
              </a:r>
              <a:endParaRPr lang="en-US" altLang="en-US"/>
            </a:p>
          </p:txBody>
        </p:sp>
        <p:sp>
          <p:nvSpPr>
            <p:cNvPr id="76839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0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1" name="Text Box 13"/>
            <p:cNvSpPr txBox="1">
              <a:spLocks noChangeArrowheads="1"/>
            </p:cNvSpPr>
            <p:nvPr/>
          </p:nvSpPr>
          <p:spPr bwMode="auto">
            <a:xfrm>
              <a:off x="2418" y="2792"/>
              <a:ext cx="172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data </a:t>
              </a:r>
            </a:p>
            <a:p>
              <a:pPr algn="ctr"/>
              <a:r>
                <a:rPr lang="en-US" altLang="en-US" sz="2000" dirty="0"/>
                <a:t>(variable length,</a:t>
              </a:r>
            </a:p>
            <a:p>
              <a:pPr algn="ctr"/>
              <a:r>
                <a:rPr lang="en-US" altLang="en-US" sz="2000" dirty="0" smtClean="0"/>
                <a:t>TCP or </a:t>
              </a:r>
              <a:r>
                <a:rPr lang="en-US" altLang="en-US" sz="2000" dirty="0"/>
                <a:t>UDP segment)</a:t>
              </a:r>
              <a:endParaRPr lang="en-US" altLang="en-US" dirty="0"/>
            </a:p>
          </p:txBody>
        </p:sp>
        <p:sp>
          <p:nvSpPr>
            <p:cNvPr id="76842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16-bit identifier</a:t>
              </a:r>
              <a:endParaRPr lang="en-US" altLang="en-US" sz="2000"/>
            </a:p>
          </p:txBody>
        </p:sp>
        <p:sp>
          <p:nvSpPr>
            <p:cNvPr id="76843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4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5" name="Text Box 17"/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header</a:t>
              </a:r>
            </a:p>
            <a:p>
              <a:pPr algn="ctr"/>
              <a:r>
                <a:rPr lang="en-US" altLang="en-US" sz="1800"/>
                <a:t> checksum</a:t>
              </a:r>
            </a:p>
          </p:txBody>
        </p:sp>
        <p:sp>
          <p:nvSpPr>
            <p:cNvPr id="76846" name="Text Box 18"/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time to</a:t>
              </a:r>
            </a:p>
            <a:p>
              <a:pPr algn="ctr"/>
              <a:r>
                <a:rPr lang="en-US" altLang="en-US" sz="1800"/>
                <a:t>live</a:t>
              </a:r>
            </a:p>
          </p:txBody>
        </p:sp>
        <p:sp>
          <p:nvSpPr>
            <p:cNvPr id="76847" name="Text Box 19"/>
            <p:cNvSpPr txBox="1">
              <a:spLocks noChangeArrowheads="1"/>
            </p:cNvSpPr>
            <p:nvPr/>
          </p:nvSpPr>
          <p:spPr bwMode="auto">
            <a:xfrm>
              <a:off x="2369" y="1959"/>
              <a:ext cx="1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32 bit source IP address</a:t>
              </a:r>
              <a:endParaRPr lang="en-US" altLang="en-US"/>
            </a:p>
          </p:txBody>
        </p:sp>
        <p:sp>
          <p:nvSpPr>
            <p:cNvPr id="76848" name="Text Box 31"/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head.</a:t>
              </a:r>
            </a:p>
            <a:p>
              <a:pPr algn="ctr"/>
              <a:r>
                <a:rPr lang="en-US" altLang="en-US" sz="1800"/>
                <a:t>len</a:t>
              </a:r>
              <a:endParaRPr lang="en-US" altLang="en-US"/>
            </a:p>
          </p:txBody>
        </p:sp>
        <p:sp>
          <p:nvSpPr>
            <p:cNvPr id="76849" name="Text Box 32"/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type of</a:t>
              </a:r>
            </a:p>
            <a:p>
              <a:pPr algn="ctr"/>
              <a:r>
                <a:rPr lang="en-US" altLang="en-US" sz="1800"/>
                <a:t>service</a:t>
              </a:r>
              <a:endParaRPr lang="en-US" altLang="en-US"/>
            </a:p>
          </p:txBody>
        </p:sp>
        <p:sp>
          <p:nvSpPr>
            <p:cNvPr id="76850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1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2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3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flgs</a:t>
              </a:r>
              <a:endParaRPr lang="en-US" altLang="en-US" sz="2000"/>
            </a:p>
          </p:txBody>
        </p:sp>
        <p:sp>
          <p:nvSpPr>
            <p:cNvPr id="76854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5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fragment</a:t>
              </a:r>
            </a:p>
            <a:p>
              <a:pPr algn="ctr"/>
              <a:r>
                <a:rPr lang="en-US" altLang="en-US" sz="1800"/>
                <a:t> offset</a:t>
              </a:r>
              <a:endParaRPr lang="en-US" altLang="en-US" sz="2000"/>
            </a:p>
          </p:txBody>
        </p:sp>
        <p:sp>
          <p:nvSpPr>
            <p:cNvPr id="76856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7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8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9" name="Text Box 46"/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upper</a:t>
              </a:r>
            </a:p>
            <a:p>
              <a:pPr algn="ctr"/>
              <a:r>
                <a:rPr lang="en-US" altLang="en-US" sz="1800"/>
                <a:t> layer</a:t>
              </a:r>
            </a:p>
          </p:txBody>
        </p:sp>
        <p:sp>
          <p:nvSpPr>
            <p:cNvPr id="76860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1" name="Text Box 49"/>
            <p:cNvSpPr txBox="1">
              <a:spLocks noChangeArrowheads="1"/>
            </p:cNvSpPr>
            <p:nvPr/>
          </p:nvSpPr>
          <p:spPr bwMode="auto">
            <a:xfrm>
              <a:off x="2262" y="2235"/>
              <a:ext cx="19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32 bit destination IP address</a:t>
              </a:r>
              <a:endParaRPr lang="en-US" altLang="en-US"/>
            </a:p>
          </p:txBody>
        </p:sp>
        <p:sp>
          <p:nvSpPr>
            <p:cNvPr id="76862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63" name="Text Box 51"/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options (if any)</a:t>
              </a:r>
              <a:endParaRPr lang="en-US" altLang="en-US"/>
            </a:p>
          </p:txBody>
        </p:sp>
      </p:grp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r>
              <a:rPr lang="en-US" altLang="en-US" sz="4000" smtClean="0"/>
              <a:t>IP datagram format</a:t>
            </a:r>
            <a:endParaRPr lang="en-US" altLang="en-US" smtClean="0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68350" y="858838"/>
            <a:ext cx="2501900" cy="792162"/>
            <a:chOff x="484" y="541"/>
            <a:chExt cx="1576" cy="499"/>
          </a:xfrm>
        </p:grpSpPr>
        <p:sp>
          <p:nvSpPr>
            <p:cNvPr id="76830" name="Text Box 20"/>
            <p:cNvSpPr txBox="1">
              <a:spLocks noChangeArrowheads="1"/>
            </p:cNvSpPr>
            <p:nvPr/>
          </p:nvSpPr>
          <p:spPr bwMode="auto">
            <a:xfrm>
              <a:off x="484" y="541"/>
              <a:ext cx="1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altLang="en-US" sz="1800"/>
                <a:t>IP protocol version</a:t>
              </a:r>
            </a:p>
            <a:p>
              <a:pPr algn="r"/>
              <a:r>
                <a:rPr lang="en-US" altLang="en-US" sz="1800"/>
                <a:t>number</a:t>
              </a:r>
              <a:endParaRPr lang="en-US" altLang="en-US" sz="1000"/>
            </a:p>
          </p:txBody>
        </p:sp>
        <p:sp>
          <p:nvSpPr>
            <p:cNvPr id="76831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6990" y="1406526"/>
            <a:ext cx="3648081" cy="487363"/>
            <a:chOff x="17" y="886"/>
            <a:chExt cx="2298" cy="307"/>
          </a:xfrm>
        </p:grpSpPr>
        <p:sp>
          <p:nvSpPr>
            <p:cNvPr id="76828" name="Text Box 21"/>
            <p:cNvSpPr txBox="1">
              <a:spLocks noChangeArrowheads="1"/>
            </p:cNvSpPr>
            <p:nvPr/>
          </p:nvSpPr>
          <p:spPr bwMode="auto">
            <a:xfrm>
              <a:off x="17" y="886"/>
              <a:ext cx="17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altLang="en-US" sz="1800" dirty="0" smtClean="0"/>
                <a:t>Number of bytes (header)</a:t>
              </a:r>
              <a:endParaRPr lang="en-US" altLang="en-US" sz="1000" dirty="0"/>
            </a:p>
          </p:txBody>
        </p:sp>
        <p:sp>
          <p:nvSpPr>
            <p:cNvPr id="76829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1492253" y="2732089"/>
            <a:ext cx="2859091" cy="1320800"/>
            <a:chOff x="940" y="1721"/>
            <a:chExt cx="1801" cy="832"/>
          </a:xfrm>
        </p:grpSpPr>
        <p:sp>
          <p:nvSpPr>
            <p:cNvPr id="76826" name="Text Box 27"/>
            <p:cNvSpPr txBox="1">
              <a:spLocks noChangeArrowheads="1"/>
            </p:cNvSpPr>
            <p:nvPr/>
          </p:nvSpPr>
          <p:spPr bwMode="auto">
            <a:xfrm>
              <a:off x="940" y="2320"/>
              <a:ext cx="9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altLang="en-US" sz="1800" dirty="0" smtClean="0"/>
                <a:t>TCP or UDP</a:t>
              </a:r>
              <a:endParaRPr lang="en-US" altLang="en-US" sz="1800" dirty="0"/>
            </a:p>
          </p:txBody>
        </p:sp>
        <p:sp>
          <p:nvSpPr>
            <p:cNvPr id="76827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6846880" y="1044575"/>
            <a:ext cx="2305046" cy="744538"/>
            <a:chOff x="4313" y="658"/>
            <a:chExt cx="1452" cy="469"/>
          </a:xfrm>
        </p:grpSpPr>
        <p:sp>
          <p:nvSpPr>
            <p:cNvPr id="76824" name="Text Box 26"/>
            <p:cNvSpPr txBox="1">
              <a:spLocks noChangeArrowheads="1"/>
            </p:cNvSpPr>
            <p:nvPr/>
          </p:nvSpPr>
          <p:spPr bwMode="auto">
            <a:xfrm>
              <a:off x="4582" y="658"/>
              <a:ext cx="118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 smtClean="0"/>
                <a:t>Number of bytes</a:t>
              </a:r>
              <a:endParaRPr lang="en-US" altLang="en-US" sz="1800" dirty="0"/>
            </a:p>
            <a:p>
              <a:r>
                <a:rPr lang="en-US" altLang="en-US" sz="1800" dirty="0" smtClean="0"/>
                <a:t>(header + data)</a:t>
              </a:r>
              <a:endParaRPr lang="en-US" altLang="en-US" sz="1800" dirty="0"/>
            </a:p>
          </p:txBody>
        </p:sp>
        <p:sp>
          <p:nvSpPr>
            <p:cNvPr id="76825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534987" y="1760538"/>
            <a:ext cx="3787779" cy="568325"/>
            <a:chOff x="337" y="1109"/>
            <a:chExt cx="2386" cy="358"/>
          </a:xfrm>
        </p:grpSpPr>
        <p:sp>
          <p:nvSpPr>
            <p:cNvPr id="76822" name="Text Box 35"/>
            <p:cNvSpPr txBox="1">
              <a:spLocks noChangeArrowheads="1"/>
            </p:cNvSpPr>
            <p:nvPr/>
          </p:nvSpPr>
          <p:spPr bwMode="auto">
            <a:xfrm>
              <a:off x="337" y="1234"/>
              <a:ext cx="14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altLang="ja-JP" sz="1800" dirty="0" err="1" smtClean="0"/>
                <a:t>realtime</a:t>
              </a:r>
              <a:r>
                <a:rPr lang="en-US" altLang="ja-JP" sz="1800" dirty="0" smtClean="0"/>
                <a:t>/non-</a:t>
              </a:r>
              <a:r>
                <a:rPr lang="en-US" altLang="ja-JP" sz="1800" dirty="0" err="1" smtClean="0"/>
                <a:t>realtime</a:t>
              </a:r>
              <a:endParaRPr lang="en-US" altLang="en-US" sz="1000" dirty="0"/>
            </a:p>
          </p:txBody>
        </p:sp>
        <p:sp>
          <p:nvSpPr>
            <p:cNvPr id="76823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4951413" y="1787525"/>
            <a:ext cx="4102100" cy="915988"/>
            <a:chOff x="3119" y="1126"/>
            <a:chExt cx="2584" cy="577"/>
          </a:xfrm>
        </p:grpSpPr>
        <p:sp>
          <p:nvSpPr>
            <p:cNvPr id="76818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10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for</a:t>
              </a:r>
            </a:p>
            <a:p>
              <a:r>
                <a:rPr lang="en-US" altLang="en-US" sz="1800"/>
                <a:t>fragmentation/</a:t>
              </a:r>
            </a:p>
            <a:p>
              <a:r>
                <a:rPr lang="en-US" altLang="en-US" sz="1800"/>
                <a:t>reassembly</a:t>
              </a:r>
            </a:p>
          </p:txBody>
        </p:sp>
        <p:sp>
          <p:nvSpPr>
            <p:cNvPr id="76819" name="Line 29"/>
            <p:cNvSpPr>
              <a:spLocks noChangeShapeType="1"/>
            </p:cNvSpPr>
            <p:nvPr/>
          </p:nvSpPr>
          <p:spPr bwMode="auto">
            <a:xfrm flipH="1">
              <a:off x="3443" y="1415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0" name="Line 41"/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1" name="Line 42"/>
            <p:cNvSpPr>
              <a:spLocks noChangeShapeType="1"/>
            </p:cNvSpPr>
            <p:nvPr/>
          </p:nvSpPr>
          <p:spPr bwMode="auto">
            <a:xfrm flipH="1">
              <a:off x="3119" y="1421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488950" y="2406652"/>
            <a:ext cx="2928941" cy="1200151"/>
            <a:chOff x="308" y="1516"/>
            <a:chExt cx="1845" cy="756"/>
          </a:xfrm>
        </p:grpSpPr>
        <p:sp>
          <p:nvSpPr>
            <p:cNvPr id="76816" name="Text Box 22"/>
            <p:cNvSpPr txBox="1">
              <a:spLocks noChangeArrowheads="1"/>
            </p:cNvSpPr>
            <p:nvPr/>
          </p:nvSpPr>
          <p:spPr bwMode="auto">
            <a:xfrm>
              <a:off x="308" y="1516"/>
              <a:ext cx="153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altLang="en-US" sz="1800" dirty="0"/>
                <a:t>-decremented at </a:t>
              </a:r>
            </a:p>
            <a:p>
              <a:pPr algn="r"/>
              <a:r>
                <a:rPr lang="en-US" altLang="en-US" sz="1800" dirty="0"/>
                <a:t>each router</a:t>
              </a:r>
            </a:p>
            <a:p>
              <a:pPr algn="r"/>
              <a:r>
                <a:rPr lang="en-US" altLang="en-US" sz="1800" dirty="0" smtClean="0"/>
                <a:t>-max </a:t>
              </a:r>
              <a:r>
                <a:rPr lang="en-US" altLang="en-US" sz="1800" dirty="0"/>
                <a:t>number</a:t>
              </a:r>
            </a:p>
            <a:p>
              <a:pPr algn="r"/>
              <a:r>
                <a:rPr lang="en-US" altLang="en-US" sz="1800" dirty="0"/>
                <a:t>remaining </a:t>
              </a:r>
              <a:r>
                <a:rPr lang="en-US" altLang="en-US" sz="1800" dirty="0" smtClean="0"/>
                <a:t>before drop</a:t>
              </a:r>
            </a:p>
          </p:txBody>
        </p:sp>
        <p:sp>
          <p:nvSpPr>
            <p:cNvPr id="76817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6532575" y="3987801"/>
            <a:ext cx="2357441" cy="2032001"/>
            <a:chOff x="4115" y="2512"/>
            <a:chExt cx="1485" cy="1280"/>
          </a:xfrm>
        </p:grpSpPr>
        <p:sp>
          <p:nvSpPr>
            <p:cNvPr id="76814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1005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 smtClean="0"/>
                <a:t>Additional</a:t>
              </a:r>
            </a:p>
            <a:p>
              <a:r>
                <a:rPr lang="en-US" altLang="en-US" sz="1800" dirty="0" smtClean="0"/>
                <a:t>information:</a:t>
              </a:r>
            </a:p>
            <a:p>
              <a:r>
                <a:rPr lang="en-US" altLang="en-US" sz="1800" dirty="0" smtClean="0">
                  <a:solidFill>
                    <a:srgbClr val="FF0000"/>
                  </a:solidFill>
                </a:rPr>
                <a:t>timestamp</a:t>
              </a:r>
              <a:r>
                <a:rPr lang="en-US" altLang="en-US" sz="1800" dirty="0"/>
                <a:t>,</a:t>
              </a:r>
            </a:p>
            <a:p>
              <a:r>
                <a:rPr lang="en-US" altLang="en-US" sz="1800" dirty="0"/>
                <a:t>record route</a:t>
              </a:r>
            </a:p>
            <a:p>
              <a:r>
                <a:rPr lang="en-US" altLang="en-US" sz="1800" dirty="0"/>
                <a:t>taken, specify</a:t>
              </a:r>
            </a:p>
            <a:p>
              <a:r>
                <a:rPr lang="en-US" altLang="en-US" sz="1800" dirty="0">
                  <a:solidFill>
                    <a:srgbClr val="FF0000"/>
                  </a:solidFill>
                </a:rPr>
                <a:t>list of routers </a:t>
              </a:r>
            </a:p>
            <a:p>
              <a:r>
                <a:rPr lang="en-US" altLang="en-US" sz="1800" dirty="0"/>
                <a:t>to visit.</a:t>
              </a:r>
            </a:p>
          </p:txBody>
        </p:sp>
        <p:sp>
          <p:nvSpPr>
            <p:cNvPr id="76815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9F432143-6269-4ED3-A629-CC067C5B9BD5}" type="slidenum">
              <a:rPr lang="en-US" altLang="en-US" sz="1200">
                <a:latin typeface="Tahoma" panose="020B0604030504040204" pitchFamily="34" charset="0"/>
              </a:rPr>
              <a:pPr/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681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r>
              <a:rPr lang="en-US" altLang="en-US" dirty="0" smtClean="0"/>
              <a:t>fragmentation and reassembly</a:t>
            </a:r>
            <a:endParaRPr lang="en-US" altLang="en-US" sz="4800" dirty="0" smtClean="0"/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1150" y="1439863"/>
            <a:ext cx="3810000" cy="5094287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FF0000"/>
                </a:solidFill>
              </a:rPr>
              <a:t>Problem</a:t>
            </a:r>
            <a:r>
              <a:rPr lang="en-US" altLang="en-US" sz="2400" dirty="0" smtClean="0"/>
              <a:t>:  </a:t>
            </a:r>
            <a:r>
              <a:rPr lang="en-US" altLang="en-US" sz="2400" dirty="0" smtClean="0">
                <a:solidFill>
                  <a:srgbClr val="FF0000"/>
                </a:solidFill>
              </a:rPr>
              <a:t>MTU</a:t>
            </a:r>
            <a:r>
              <a:rPr lang="en-US" altLang="en-US" sz="2400" dirty="0" smtClean="0"/>
              <a:t> (maximum transmission unit) may be less than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size of datagram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Solution</a:t>
            </a:r>
            <a:r>
              <a:rPr lang="en-US" altLang="en-US" sz="2400" dirty="0" smtClean="0">
                <a:latin typeface="Gill Sans MT" panose="020B0502020104020203" pitchFamily="34" charset="0"/>
              </a:rPr>
              <a:t>:  Divide a datagram in many datagrams (each is called a </a:t>
            </a:r>
            <a:r>
              <a:rPr lang="en-US" altLang="en-US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fragment</a:t>
            </a:r>
            <a:r>
              <a:rPr lang="en-US" altLang="en-US" sz="2400" dirty="0" smtClean="0">
                <a:latin typeface="Gill Sans MT" panose="020B0502020104020203" pitchFamily="34" charset="0"/>
              </a:rPr>
              <a:t>).  This method is called </a:t>
            </a:r>
            <a:r>
              <a:rPr lang="en-US" altLang="en-US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fragmentation</a:t>
            </a:r>
            <a:r>
              <a:rPr lang="en-US" altLang="en-US" sz="2400" dirty="0" smtClean="0">
                <a:latin typeface="Gill Sans MT" panose="020B0502020104020203" pitchFamily="34" charset="0"/>
              </a:rPr>
              <a:t>.</a:t>
            </a:r>
          </a:p>
          <a:p>
            <a:r>
              <a:rPr lang="en-US" altLang="en-US" sz="2400" dirty="0" smtClean="0">
                <a:latin typeface="Gill Sans MT" panose="020B0502020104020203" pitchFamily="34" charset="0"/>
              </a:rPr>
              <a:t>In the destination, </a:t>
            </a:r>
            <a:r>
              <a:rPr lang="en-US" altLang="en-US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resemble</a:t>
            </a:r>
            <a:r>
              <a:rPr lang="en-US" altLang="en-US" sz="2400" dirty="0" smtClean="0">
                <a:latin typeface="Gill Sans MT" panose="020B0502020104020203" pitchFamily="34" charset="0"/>
              </a:rPr>
              <a:t> the fragments.  IP header bits are used to identify and order the related fragments.</a:t>
            </a:r>
          </a:p>
        </p:txBody>
      </p:sp>
      <p:sp>
        <p:nvSpPr>
          <p:cNvPr id="77827" name="Freeform 4"/>
          <p:cNvSpPr>
            <a:spLocks/>
          </p:cNvSpPr>
          <p:nvPr/>
        </p:nvSpPr>
        <p:spPr bwMode="auto">
          <a:xfrm>
            <a:off x="4597400" y="1628775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Freeform 5"/>
          <p:cNvSpPr>
            <a:spLocks/>
          </p:cNvSpPr>
          <p:nvPr/>
        </p:nvSpPr>
        <p:spPr bwMode="auto">
          <a:xfrm>
            <a:off x="4597400" y="4030663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16"/>
          <p:cNvSpPr>
            <a:spLocks noChangeShapeType="1"/>
          </p:cNvSpPr>
          <p:nvPr/>
        </p:nvSpPr>
        <p:spPr bwMode="auto">
          <a:xfrm flipV="1">
            <a:off x="467042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Line 17"/>
          <p:cNvSpPr>
            <a:spLocks noChangeShapeType="1"/>
          </p:cNvSpPr>
          <p:nvPr/>
        </p:nvSpPr>
        <p:spPr bwMode="auto">
          <a:xfrm>
            <a:off x="5246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Line 18"/>
          <p:cNvSpPr>
            <a:spLocks noChangeShapeType="1"/>
          </p:cNvSpPr>
          <p:nvPr/>
        </p:nvSpPr>
        <p:spPr bwMode="auto">
          <a:xfrm>
            <a:off x="609282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19"/>
          <p:cNvSpPr>
            <a:spLocks noChangeShapeType="1"/>
          </p:cNvSpPr>
          <p:nvPr/>
        </p:nvSpPr>
        <p:spPr bwMode="auto">
          <a:xfrm>
            <a:off x="499586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Line 20"/>
          <p:cNvSpPr>
            <a:spLocks noChangeShapeType="1"/>
          </p:cNvSpPr>
          <p:nvPr/>
        </p:nvSpPr>
        <p:spPr bwMode="auto">
          <a:xfrm>
            <a:off x="5230813" y="267652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Line 21"/>
          <p:cNvSpPr>
            <a:spLocks noChangeShapeType="1"/>
          </p:cNvSpPr>
          <p:nvPr/>
        </p:nvSpPr>
        <p:spPr bwMode="auto">
          <a:xfrm flipH="1" flipV="1">
            <a:off x="6503988" y="320675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Line 22"/>
          <p:cNvSpPr>
            <a:spLocks noChangeShapeType="1"/>
          </p:cNvSpPr>
          <p:nvPr/>
        </p:nvSpPr>
        <p:spPr bwMode="auto">
          <a:xfrm flipH="1">
            <a:off x="525462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23"/>
          <p:cNvSpPr>
            <a:spLocks noChangeShapeType="1"/>
          </p:cNvSpPr>
          <p:nvPr/>
        </p:nvSpPr>
        <p:spPr bwMode="auto">
          <a:xfrm flipH="1">
            <a:off x="5264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24"/>
          <p:cNvSpPr>
            <a:spLocks noChangeShapeType="1"/>
          </p:cNvSpPr>
          <p:nvPr/>
        </p:nvSpPr>
        <p:spPr bwMode="auto">
          <a:xfrm flipH="1">
            <a:off x="598170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19"/>
          <p:cNvSpPr>
            <a:spLocks noChangeShapeType="1"/>
          </p:cNvSpPr>
          <p:nvPr/>
        </p:nvSpPr>
        <p:spPr bwMode="auto">
          <a:xfrm flipH="1">
            <a:off x="6461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5003800" y="2955925"/>
            <a:ext cx="1222375" cy="403225"/>
            <a:chOff x="3152" y="1862"/>
            <a:chExt cx="770" cy="254"/>
          </a:xfrm>
        </p:grpSpPr>
        <p:grpSp>
          <p:nvGrpSpPr>
            <p:cNvPr id="77954" name="Group 120"/>
            <p:cNvGrpSpPr>
              <a:grpSpLocks/>
            </p:cNvGrpSpPr>
            <p:nvPr/>
          </p:nvGrpSpPr>
          <p:grpSpPr bwMode="auto">
            <a:xfrm rot="1433392">
              <a:off x="3152" y="1862"/>
              <a:ext cx="648" cy="108"/>
              <a:chOff x="4712" y="1742"/>
              <a:chExt cx="648" cy="108"/>
            </a:xfrm>
          </p:grpSpPr>
          <p:sp>
            <p:nvSpPr>
              <p:cNvPr id="77956" name="Rectangle 121"/>
              <p:cNvSpPr>
                <a:spLocks noChangeArrowheads="1"/>
              </p:cNvSpPr>
              <p:nvPr/>
            </p:nvSpPr>
            <p:spPr bwMode="auto">
              <a:xfrm>
                <a:off x="4712" y="1742"/>
                <a:ext cx="648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7957" name="Rectangle 122"/>
              <p:cNvSpPr>
                <a:spLocks noChangeArrowheads="1"/>
              </p:cNvSpPr>
              <p:nvPr/>
            </p:nvSpPr>
            <p:spPr bwMode="auto"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77955" name="Line 132"/>
            <p:cNvSpPr>
              <a:spLocks noChangeShapeType="1"/>
            </p:cNvSpPr>
            <p:nvPr/>
          </p:nvSpPr>
          <p:spPr bwMode="auto">
            <a:xfrm>
              <a:off x="3784" y="2060"/>
              <a:ext cx="138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48" name="Text Box 136"/>
          <p:cNvSpPr txBox="1">
            <a:spLocks noChangeArrowheads="1"/>
          </p:cNvSpPr>
          <p:nvPr/>
        </p:nvSpPr>
        <p:spPr bwMode="auto">
          <a:xfrm>
            <a:off x="6615113" y="2241550"/>
            <a:ext cx="24669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i="1">
                <a:solidFill>
                  <a:srgbClr val="CC0000"/>
                </a:solidFill>
              </a:rPr>
              <a:t>fragmentation:</a:t>
            </a:r>
            <a:r>
              <a:rPr lang="en-US" altLang="en-US" sz="1600"/>
              <a:t> </a:t>
            </a:r>
          </a:p>
          <a:p>
            <a:r>
              <a:rPr lang="en-US" altLang="en-US" sz="1600" b="1" i="1">
                <a:solidFill>
                  <a:srgbClr val="000099"/>
                </a:solidFill>
              </a:rPr>
              <a:t>in:</a:t>
            </a:r>
            <a:r>
              <a:rPr lang="en-US" altLang="en-US" sz="1600"/>
              <a:t> one large datagram</a:t>
            </a:r>
          </a:p>
          <a:p>
            <a:r>
              <a:rPr lang="en-US" altLang="en-US" sz="1600" b="1" i="1">
                <a:solidFill>
                  <a:srgbClr val="000099"/>
                </a:solidFill>
              </a:rPr>
              <a:t>out:</a:t>
            </a:r>
            <a:r>
              <a:rPr lang="en-US" altLang="en-US" sz="1600"/>
              <a:t> 3 smaller datagrams</a:t>
            </a:r>
            <a:endParaRPr lang="en-US" altLang="en-US" sz="1800"/>
          </a:p>
        </p:txBody>
      </p:sp>
      <p:sp>
        <p:nvSpPr>
          <p:cNvPr id="77841" name="Line 118"/>
          <p:cNvSpPr>
            <a:spLocks noChangeShapeType="1"/>
          </p:cNvSpPr>
          <p:nvPr/>
        </p:nvSpPr>
        <p:spPr bwMode="auto">
          <a:xfrm>
            <a:off x="5484813" y="5178425"/>
            <a:ext cx="2873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5407025" y="4352925"/>
            <a:ext cx="708025" cy="558800"/>
            <a:chOff x="3406" y="2742"/>
            <a:chExt cx="446" cy="352"/>
          </a:xfrm>
        </p:grpSpPr>
        <p:grpSp>
          <p:nvGrpSpPr>
            <p:cNvPr id="77942" name="Group 137"/>
            <p:cNvGrpSpPr>
              <a:grpSpLocks/>
            </p:cNvGrpSpPr>
            <p:nvPr/>
          </p:nvGrpSpPr>
          <p:grpSpPr bwMode="auto">
            <a:xfrm rot="-10773343">
              <a:off x="3566" y="2742"/>
              <a:ext cx="282" cy="108"/>
              <a:chOff x="5078" y="1860"/>
              <a:chExt cx="282" cy="108"/>
            </a:xfrm>
          </p:grpSpPr>
          <p:sp>
            <p:nvSpPr>
              <p:cNvPr id="77952" name="Rectangle 138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7953" name="Rectangle 139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77943" name="Group 140"/>
            <p:cNvGrpSpPr>
              <a:grpSpLocks/>
            </p:cNvGrpSpPr>
            <p:nvPr/>
          </p:nvGrpSpPr>
          <p:grpSpPr bwMode="auto">
            <a:xfrm rot="-10773343">
              <a:off x="3568" y="2864"/>
              <a:ext cx="282" cy="108"/>
              <a:chOff x="5078" y="1860"/>
              <a:chExt cx="282" cy="108"/>
            </a:xfrm>
          </p:grpSpPr>
          <p:sp>
            <p:nvSpPr>
              <p:cNvPr id="77950" name="Rectangle 141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7951" name="Rectangle 142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77944" name="Group 143"/>
            <p:cNvGrpSpPr>
              <a:grpSpLocks/>
            </p:cNvGrpSpPr>
            <p:nvPr/>
          </p:nvGrpSpPr>
          <p:grpSpPr bwMode="auto">
            <a:xfrm rot="-10773343">
              <a:off x="3570" y="2986"/>
              <a:ext cx="282" cy="108"/>
              <a:chOff x="5078" y="1860"/>
              <a:chExt cx="282" cy="108"/>
            </a:xfrm>
          </p:grpSpPr>
          <p:sp>
            <p:nvSpPr>
              <p:cNvPr id="77948" name="Rectangle 144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7949" name="Rectangle 145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77945" name="Line 146"/>
            <p:cNvSpPr>
              <a:spLocks noChangeShapeType="1"/>
            </p:cNvSpPr>
            <p:nvPr/>
          </p:nvSpPr>
          <p:spPr bwMode="auto">
            <a:xfrm rot="9691848">
              <a:off x="3412" y="277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46" name="Line 147"/>
            <p:cNvSpPr>
              <a:spLocks noChangeShapeType="1"/>
            </p:cNvSpPr>
            <p:nvPr/>
          </p:nvSpPr>
          <p:spPr bwMode="auto">
            <a:xfrm rot="9691848">
              <a:off x="3406" y="288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47" name="Line 148"/>
            <p:cNvSpPr>
              <a:spLocks noChangeShapeType="1"/>
            </p:cNvSpPr>
            <p:nvPr/>
          </p:nvSpPr>
          <p:spPr bwMode="auto">
            <a:xfrm rot="9691848">
              <a:off x="3408" y="301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33"/>
          <p:cNvGrpSpPr>
            <a:grpSpLocks/>
          </p:cNvGrpSpPr>
          <p:nvPr/>
        </p:nvGrpSpPr>
        <p:grpSpPr bwMode="auto">
          <a:xfrm>
            <a:off x="4287838" y="3871913"/>
            <a:ext cx="1395412" cy="490537"/>
            <a:chOff x="2701" y="2439"/>
            <a:chExt cx="879" cy="309"/>
          </a:xfrm>
        </p:grpSpPr>
        <p:grpSp>
          <p:nvGrpSpPr>
            <p:cNvPr id="77936" name="Group 232"/>
            <p:cNvGrpSpPr>
              <a:grpSpLocks/>
            </p:cNvGrpSpPr>
            <p:nvPr/>
          </p:nvGrpSpPr>
          <p:grpSpPr bwMode="auto">
            <a:xfrm>
              <a:off x="2701" y="2639"/>
              <a:ext cx="806" cy="109"/>
              <a:chOff x="2540" y="2639"/>
              <a:chExt cx="806" cy="109"/>
            </a:xfrm>
          </p:grpSpPr>
          <p:grpSp>
            <p:nvGrpSpPr>
              <p:cNvPr id="77938" name="Group 149"/>
              <p:cNvGrpSpPr>
                <a:grpSpLocks/>
              </p:cNvGrpSpPr>
              <p:nvPr/>
            </p:nvGrpSpPr>
            <p:grpSpPr bwMode="auto">
              <a:xfrm rot="10793026">
                <a:off x="2697" y="2639"/>
                <a:ext cx="649" cy="109"/>
                <a:chOff x="4712" y="1742"/>
                <a:chExt cx="648" cy="108"/>
              </a:xfrm>
            </p:grpSpPr>
            <p:sp>
              <p:nvSpPr>
                <p:cNvPr id="77940" name="Rectangle 150"/>
                <p:cNvSpPr>
                  <a:spLocks noChangeArrowheads="1"/>
                </p:cNvSpPr>
                <p:nvPr/>
              </p:nvSpPr>
              <p:spPr bwMode="auto"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7794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14" y="1744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77939" name="Line 152"/>
              <p:cNvSpPr>
                <a:spLocks noChangeShapeType="1"/>
              </p:cNvSpPr>
              <p:nvPr/>
            </p:nvSpPr>
            <p:spPr bwMode="auto">
              <a:xfrm rot="9691848">
                <a:off x="2540" y="2666"/>
                <a:ext cx="138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937" name="Text Box 153"/>
            <p:cNvSpPr txBox="1">
              <a:spLocks noChangeArrowheads="1"/>
            </p:cNvSpPr>
            <p:nvPr/>
          </p:nvSpPr>
          <p:spPr bwMode="auto">
            <a:xfrm>
              <a:off x="2810" y="2439"/>
              <a:ext cx="7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i="1">
                  <a:solidFill>
                    <a:srgbClr val="CC0000"/>
                  </a:solidFill>
                </a:rPr>
                <a:t>reassembly</a:t>
              </a:r>
              <a:endParaRPr lang="en-US" altLang="en-US" sz="1800" i="1">
                <a:solidFill>
                  <a:srgbClr val="CC0000"/>
                </a:solidFill>
              </a:endParaRPr>
            </a:p>
          </p:txBody>
        </p:sp>
      </p:grpSp>
      <p:pic>
        <p:nvPicPr>
          <p:cNvPr id="77844" name="Picture 15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810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45" name="Group 162"/>
          <p:cNvGrpSpPr>
            <a:grpSpLocks/>
          </p:cNvGrpSpPr>
          <p:nvPr/>
        </p:nvGrpSpPr>
        <p:grpSpPr bwMode="auto">
          <a:xfrm>
            <a:off x="3849688" y="1708150"/>
            <a:ext cx="838200" cy="1720850"/>
            <a:chOff x="2345" y="1140"/>
            <a:chExt cx="528" cy="1084"/>
          </a:xfrm>
        </p:grpSpPr>
        <p:sp>
          <p:nvSpPr>
            <p:cNvPr id="77926" name="Line 8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27" name="Line 10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28" name="Line 15"/>
            <p:cNvSpPr>
              <a:spLocks noChangeShapeType="1"/>
            </p:cNvSpPr>
            <p:nvPr/>
          </p:nvSpPr>
          <p:spPr bwMode="auto">
            <a:xfrm>
              <a:off x="2868" y="1456"/>
              <a:ext cx="0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929" name="Group 15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77934" name="Picture 1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935" name="Freeform 1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7930" name="Text Box 158"/>
            <p:cNvSpPr txBox="1">
              <a:spLocks noChangeArrowheads="1"/>
            </p:cNvSpPr>
            <p:nvPr/>
          </p:nvSpPr>
          <p:spPr bwMode="auto">
            <a:xfrm rot="5400000">
              <a:off x="2526" y="150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/>
                <a:t>…</a:t>
              </a:r>
            </a:p>
          </p:txBody>
        </p:sp>
        <p:grpSp>
          <p:nvGrpSpPr>
            <p:cNvPr id="77931" name="Group 15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77932" name="Picture 16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933" name="Freeform 16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7846" name="Group 163"/>
          <p:cNvGrpSpPr>
            <a:grpSpLocks/>
          </p:cNvGrpSpPr>
          <p:nvPr/>
        </p:nvGrpSpPr>
        <p:grpSpPr bwMode="auto">
          <a:xfrm>
            <a:off x="5970588" y="2895600"/>
            <a:ext cx="698500" cy="355600"/>
            <a:chOff x="4396" y="1245"/>
            <a:chExt cx="672" cy="248"/>
          </a:xfrm>
        </p:grpSpPr>
        <p:sp>
          <p:nvSpPr>
            <p:cNvPr id="7791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1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2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921" name="Group 16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24" name="Freeform 1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25" name="Freeform 1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922" name="Line 17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3" name="Line 17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47" name="Group 172"/>
          <p:cNvGrpSpPr>
            <a:grpSpLocks/>
          </p:cNvGrpSpPr>
          <p:nvPr/>
        </p:nvGrpSpPr>
        <p:grpSpPr bwMode="auto">
          <a:xfrm>
            <a:off x="4757738" y="1790700"/>
            <a:ext cx="698500" cy="355600"/>
            <a:chOff x="4396" y="1245"/>
            <a:chExt cx="672" cy="248"/>
          </a:xfrm>
        </p:grpSpPr>
        <p:sp>
          <p:nvSpPr>
            <p:cNvPr id="7791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1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1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913" name="Group 1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16" name="Freeform 1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17" name="Freeform 1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914" name="Line 1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15" name="Line 18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48" name="Group 181"/>
          <p:cNvGrpSpPr>
            <a:grpSpLocks/>
          </p:cNvGrpSpPr>
          <p:nvPr/>
        </p:nvGrpSpPr>
        <p:grpSpPr bwMode="auto">
          <a:xfrm>
            <a:off x="4764088" y="2425700"/>
            <a:ext cx="698500" cy="355600"/>
            <a:chOff x="4396" y="1245"/>
            <a:chExt cx="672" cy="248"/>
          </a:xfrm>
        </p:grpSpPr>
        <p:sp>
          <p:nvSpPr>
            <p:cNvPr id="7790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0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0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905" name="Group 18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08" name="Freeform 18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9" name="Freeform 18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906" name="Line 18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07" name="Line 18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49" name="Group 190"/>
          <p:cNvGrpSpPr>
            <a:grpSpLocks/>
          </p:cNvGrpSpPr>
          <p:nvPr/>
        </p:nvGrpSpPr>
        <p:grpSpPr bwMode="auto">
          <a:xfrm>
            <a:off x="5595938" y="2000250"/>
            <a:ext cx="698500" cy="355600"/>
            <a:chOff x="4396" y="1245"/>
            <a:chExt cx="672" cy="248"/>
          </a:xfrm>
        </p:grpSpPr>
        <p:sp>
          <p:nvSpPr>
            <p:cNvPr id="7789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9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9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897" name="Group 19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00" name="Freeform 19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1" name="Freeform 19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98" name="Line 19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99" name="Line 19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00"/>
          <p:cNvGrpSpPr>
            <a:grpSpLocks/>
          </p:cNvGrpSpPr>
          <p:nvPr/>
        </p:nvGrpSpPr>
        <p:grpSpPr bwMode="auto">
          <a:xfrm>
            <a:off x="6421438" y="3103563"/>
            <a:ext cx="1033462" cy="801687"/>
            <a:chOff x="4045" y="1955"/>
            <a:chExt cx="651" cy="505"/>
          </a:xfrm>
        </p:grpSpPr>
        <p:grpSp>
          <p:nvGrpSpPr>
            <p:cNvPr id="77882" name="Group 123"/>
            <p:cNvGrpSpPr>
              <a:grpSpLocks/>
            </p:cNvGrpSpPr>
            <p:nvPr/>
          </p:nvGrpSpPr>
          <p:grpSpPr bwMode="auto">
            <a:xfrm rot="3346875">
              <a:off x="3958" y="2042"/>
              <a:ext cx="282" cy="108"/>
              <a:chOff x="5078" y="1860"/>
              <a:chExt cx="282" cy="108"/>
            </a:xfrm>
          </p:grpSpPr>
          <p:sp>
            <p:nvSpPr>
              <p:cNvPr id="77892" name="Rectangle 124"/>
              <p:cNvSpPr>
                <a:spLocks noChangeArrowheads="1"/>
              </p:cNvSpPr>
              <p:nvPr/>
            </p:nvSpPr>
            <p:spPr bwMode="auto">
              <a:xfrm>
                <a:off x="5215" y="1861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7893" name="Rectangle 125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77883" name="Group 126"/>
            <p:cNvGrpSpPr>
              <a:grpSpLocks/>
            </p:cNvGrpSpPr>
            <p:nvPr/>
          </p:nvGrpSpPr>
          <p:grpSpPr bwMode="auto">
            <a:xfrm rot="3215306">
              <a:off x="4158" y="2108"/>
              <a:ext cx="282" cy="108"/>
              <a:chOff x="5078" y="1860"/>
              <a:chExt cx="282" cy="108"/>
            </a:xfrm>
          </p:grpSpPr>
          <p:sp>
            <p:nvSpPr>
              <p:cNvPr id="77890" name="Rectangle 127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7891" name="Rectangle 128"/>
              <p:cNvSpPr>
                <a:spLocks noChangeArrowheads="1"/>
              </p:cNvSpPr>
              <p:nvPr/>
            </p:nvSpPr>
            <p:spPr bwMode="auto">
              <a:xfrm>
                <a:off x="5076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77884" name="Group 129"/>
            <p:cNvGrpSpPr>
              <a:grpSpLocks/>
            </p:cNvGrpSpPr>
            <p:nvPr/>
          </p:nvGrpSpPr>
          <p:grpSpPr bwMode="auto">
            <a:xfrm rot="3051000">
              <a:off x="4380" y="2184"/>
              <a:ext cx="282" cy="108"/>
              <a:chOff x="5078" y="1860"/>
              <a:chExt cx="282" cy="108"/>
            </a:xfrm>
          </p:grpSpPr>
          <p:sp>
            <p:nvSpPr>
              <p:cNvPr id="77888" name="Rectangle 130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7889" name="Rectangle 131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77885" name="Line 133"/>
            <p:cNvSpPr>
              <a:spLocks noChangeShapeType="1"/>
            </p:cNvSpPr>
            <p:nvPr/>
          </p:nvSpPr>
          <p:spPr bwMode="auto">
            <a:xfrm>
              <a:off x="4184" y="2216"/>
              <a:ext cx="8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6" name="Line 134"/>
            <p:cNvSpPr>
              <a:spLocks noChangeShapeType="1"/>
            </p:cNvSpPr>
            <p:nvPr/>
          </p:nvSpPr>
          <p:spPr bwMode="auto">
            <a:xfrm>
              <a:off x="4388" y="2278"/>
              <a:ext cx="8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7" name="Line 135"/>
            <p:cNvSpPr>
              <a:spLocks noChangeShapeType="1"/>
            </p:cNvSpPr>
            <p:nvPr/>
          </p:nvSpPr>
          <p:spPr bwMode="auto">
            <a:xfrm>
              <a:off x="4620" y="2350"/>
              <a:ext cx="76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851" name="Group 201"/>
          <p:cNvGrpSpPr>
            <a:grpSpLocks/>
          </p:cNvGrpSpPr>
          <p:nvPr/>
        </p:nvGrpSpPr>
        <p:grpSpPr bwMode="auto">
          <a:xfrm>
            <a:off x="6694488" y="3886200"/>
            <a:ext cx="698500" cy="355600"/>
            <a:chOff x="4396" y="1245"/>
            <a:chExt cx="672" cy="248"/>
          </a:xfrm>
        </p:grpSpPr>
        <p:sp>
          <p:nvSpPr>
            <p:cNvPr id="7787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7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7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877" name="Group 20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880" name="Freeform 2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1" name="Freeform 2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78" name="Line 20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9" name="Line 20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52" name="Group 210"/>
          <p:cNvGrpSpPr>
            <a:grpSpLocks/>
          </p:cNvGrpSpPr>
          <p:nvPr/>
        </p:nvGrpSpPr>
        <p:grpSpPr bwMode="auto">
          <a:xfrm>
            <a:off x="5791200" y="4954588"/>
            <a:ext cx="698500" cy="355600"/>
            <a:chOff x="4396" y="1245"/>
            <a:chExt cx="672" cy="248"/>
          </a:xfrm>
        </p:grpSpPr>
        <p:sp>
          <p:nvSpPr>
            <p:cNvPr id="7786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6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6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869" name="Group 21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872" name="Freeform 2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73" name="Freeform 2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70" name="Line 21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1" name="Line 21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53" name="Group 221"/>
          <p:cNvGrpSpPr>
            <a:grpSpLocks/>
          </p:cNvGrpSpPr>
          <p:nvPr/>
        </p:nvGrpSpPr>
        <p:grpSpPr bwMode="auto">
          <a:xfrm>
            <a:off x="4752975" y="4400550"/>
            <a:ext cx="738188" cy="1385888"/>
            <a:chOff x="2345" y="1140"/>
            <a:chExt cx="528" cy="1084"/>
          </a:xfrm>
        </p:grpSpPr>
        <p:sp>
          <p:nvSpPr>
            <p:cNvPr id="77856" name="Line 222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7" name="Line 223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8" name="Line 224"/>
            <p:cNvSpPr>
              <a:spLocks noChangeShapeType="1"/>
            </p:cNvSpPr>
            <p:nvPr/>
          </p:nvSpPr>
          <p:spPr bwMode="auto">
            <a:xfrm>
              <a:off x="2868" y="1455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859" name="Group 22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77864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865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7860" name="Text Box 228"/>
            <p:cNvSpPr txBox="1">
              <a:spLocks noChangeArrowheads="1"/>
            </p:cNvSpPr>
            <p:nvPr/>
          </p:nvSpPr>
          <p:spPr bwMode="auto">
            <a:xfrm rot="5400000">
              <a:off x="2463" y="1529"/>
              <a:ext cx="422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/>
                <a:t>…</a:t>
              </a:r>
            </a:p>
          </p:txBody>
        </p:sp>
        <p:grpSp>
          <p:nvGrpSpPr>
            <p:cNvPr id="77861" name="Group 22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77862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863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78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D2742C17-0F1D-4F16-B6AC-A033DA7A5972}" type="slidenum">
              <a:rPr lang="en-US" altLang="en-US" sz="1200">
                <a:latin typeface="Tahoma" panose="020B0604030504040204" pitchFamily="34" charset="0"/>
              </a:rPr>
              <a:pPr/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785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49" name="Group 4"/>
          <p:cNvGrpSpPr>
            <a:grpSpLocks/>
          </p:cNvGrpSpPr>
          <p:nvPr/>
        </p:nvGrpSpPr>
        <p:grpSpPr bwMode="auto">
          <a:xfrm>
            <a:off x="3595688" y="1527175"/>
            <a:ext cx="4248150" cy="660400"/>
            <a:chOff x="3006" y="1205"/>
            <a:chExt cx="2676" cy="416"/>
          </a:xfrm>
        </p:grpSpPr>
        <p:sp>
          <p:nvSpPr>
            <p:cNvPr id="78903" name="Rectangle 5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800"/>
            </a:p>
          </p:txBody>
        </p:sp>
        <p:sp>
          <p:nvSpPr>
            <p:cNvPr id="78904" name="Rectangle 6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8905" name="Text Box 7"/>
            <p:cNvSpPr txBox="1">
              <a:spLocks noChangeArrowheads="1"/>
            </p:cNvSpPr>
            <p:nvPr/>
          </p:nvSpPr>
          <p:spPr bwMode="auto">
            <a:xfrm>
              <a:off x="3734" y="1205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ID</a:t>
              </a:r>
            </a:p>
            <a:p>
              <a:r>
                <a:rPr lang="en-US" altLang="en-US" sz="1800"/>
                <a:t>=x</a:t>
              </a:r>
            </a:p>
          </p:txBody>
        </p:sp>
        <p:sp>
          <p:nvSpPr>
            <p:cNvPr id="78906" name="Text Box 8"/>
            <p:cNvSpPr txBox="1">
              <a:spLocks noChangeArrowheads="1"/>
            </p:cNvSpPr>
            <p:nvPr/>
          </p:nvSpPr>
          <p:spPr bwMode="auto">
            <a:xfrm>
              <a:off x="4648" y="1217"/>
              <a:ext cx="4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offset</a:t>
              </a:r>
            </a:p>
            <a:p>
              <a:pPr algn="ctr"/>
              <a:r>
                <a:rPr lang="en-US" altLang="en-US" sz="1800"/>
                <a:t>=0</a:t>
              </a:r>
            </a:p>
          </p:txBody>
        </p:sp>
        <p:sp>
          <p:nvSpPr>
            <p:cNvPr id="78907" name="Text Box 9"/>
            <p:cNvSpPr txBox="1">
              <a:spLocks noChangeArrowheads="1"/>
            </p:cNvSpPr>
            <p:nvPr/>
          </p:nvSpPr>
          <p:spPr bwMode="auto">
            <a:xfrm>
              <a:off x="4017" y="1217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fragflag</a:t>
              </a:r>
            </a:p>
            <a:p>
              <a:pPr algn="ctr"/>
              <a:r>
                <a:rPr lang="en-US" altLang="en-US" sz="1800"/>
                <a:t>=0</a:t>
              </a:r>
            </a:p>
          </p:txBody>
        </p:sp>
        <p:sp>
          <p:nvSpPr>
            <p:cNvPr id="78908" name="Text Box 10"/>
            <p:cNvSpPr txBox="1">
              <a:spLocks noChangeArrowheads="1"/>
            </p:cNvSpPr>
            <p:nvPr/>
          </p:nvSpPr>
          <p:spPr bwMode="auto">
            <a:xfrm>
              <a:off x="3230" y="1205"/>
              <a:ext cx="5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length</a:t>
              </a:r>
            </a:p>
            <a:p>
              <a:r>
                <a:rPr lang="en-US" altLang="en-US" sz="1800"/>
                <a:t>=4000</a:t>
              </a:r>
            </a:p>
          </p:txBody>
        </p:sp>
        <p:sp>
          <p:nvSpPr>
            <p:cNvPr id="78909" name="Line 11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0" name="Line 12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1" name="Line 13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2" name="Line 14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3" name="Line 15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4" name="Rectangle 16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684588" y="2290763"/>
            <a:ext cx="4711700" cy="3278187"/>
            <a:chOff x="2321" y="1443"/>
            <a:chExt cx="2968" cy="2065"/>
          </a:xfrm>
        </p:grpSpPr>
        <p:grpSp>
          <p:nvGrpSpPr>
            <p:cNvPr id="78860" name="Group 17"/>
            <p:cNvGrpSpPr>
              <a:grpSpLocks/>
            </p:cNvGrpSpPr>
            <p:nvPr/>
          </p:nvGrpSpPr>
          <p:grpSpPr bwMode="auto">
            <a:xfrm>
              <a:off x="2613" y="2066"/>
              <a:ext cx="2676" cy="416"/>
              <a:chOff x="3006" y="1205"/>
              <a:chExt cx="2676" cy="416"/>
            </a:xfrm>
          </p:grpSpPr>
          <p:sp>
            <p:nvSpPr>
              <p:cNvPr id="78891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800"/>
              </a:p>
            </p:txBody>
          </p:sp>
          <p:sp>
            <p:nvSpPr>
              <p:cNvPr id="78892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8893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ID</a:t>
                </a:r>
              </a:p>
              <a:p>
                <a:r>
                  <a:rPr lang="en-US" altLang="en-US" sz="1800"/>
                  <a:t>=x</a:t>
                </a:r>
              </a:p>
            </p:txBody>
          </p:sp>
          <p:sp>
            <p:nvSpPr>
              <p:cNvPr id="78894" name="Text Box 21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/>
                  <a:t>offset</a:t>
                </a:r>
              </a:p>
              <a:p>
                <a:pPr algn="ctr"/>
                <a:r>
                  <a:rPr lang="en-US" altLang="en-US" sz="1800"/>
                  <a:t>=0</a:t>
                </a:r>
              </a:p>
            </p:txBody>
          </p:sp>
          <p:sp>
            <p:nvSpPr>
              <p:cNvPr id="78895" name="Text Box 22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/>
                  <a:t>fragflag</a:t>
                </a:r>
              </a:p>
              <a:p>
                <a:pPr algn="ctr"/>
                <a:r>
                  <a:rPr lang="en-US" altLang="en-US" sz="1800"/>
                  <a:t>=1</a:t>
                </a:r>
              </a:p>
            </p:txBody>
          </p:sp>
          <p:sp>
            <p:nvSpPr>
              <p:cNvPr id="78896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length</a:t>
                </a:r>
              </a:p>
              <a:p>
                <a:r>
                  <a:rPr lang="en-US" altLang="en-US" sz="1800"/>
                  <a:t>=1500</a:t>
                </a:r>
              </a:p>
            </p:txBody>
          </p:sp>
          <p:sp>
            <p:nvSpPr>
              <p:cNvPr id="78897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8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9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00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01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02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78861" name="Group 30"/>
            <p:cNvGrpSpPr>
              <a:grpSpLocks/>
            </p:cNvGrpSpPr>
            <p:nvPr/>
          </p:nvGrpSpPr>
          <p:grpSpPr bwMode="auto">
            <a:xfrm>
              <a:off x="2613" y="2570"/>
              <a:ext cx="2676" cy="416"/>
              <a:chOff x="3006" y="1205"/>
              <a:chExt cx="2676" cy="416"/>
            </a:xfrm>
          </p:grpSpPr>
          <p:sp>
            <p:nvSpPr>
              <p:cNvPr id="78879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800"/>
              </a:p>
            </p:txBody>
          </p:sp>
          <p:sp>
            <p:nvSpPr>
              <p:cNvPr id="78880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8881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ID</a:t>
                </a:r>
              </a:p>
              <a:p>
                <a:r>
                  <a:rPr lang="en-US" altLang="en-US" sz="1800"/>
                  <a:t>=x</a:t>
                </a:r>
              </a:p>
            </p:txBody>
          </p:sp>
          <p:sp>
            <p:nvSpPr>
              <p:cNvPr id="78882" name="Text Box 34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/>
                  <a:t>offset</a:t>
                </a:r>
              </a:p>
              <a:p>
                <a:pPr algn="ctr"/>
                <a:r>
                  <a:rPr lang="en-US" altLang="en-US" sz="1800"/>
                  <a:t>=185</a:t>
                </a:r>
              </a:p>
            </p:txBody>
          </p:sp>
          <p:sp>
            <p:nvSpPr>
              <p:cNvPr id="78883" name="Text Box 35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/>
                  <a:t>fragflag</a:t>
                </a:r>
              </a:p>
              <a:p>
                <a:pPr algn="ctr"/>
                <a:r>
                  <a:rPr lang="en-US" altLang="en-US" sz="1800"/>
                  <a:t>=1</a:t>
                </a:r>
              </a:p>
            </p:txBody>
          </p:sp>
          <p:sp>
            <p:nvSpPr>
              <p:cNvPr id="78884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length</a:t>
                </a:r>
              </a:p>
              <a:p>
                <a:r>
                  <a:rPr lang="en-US" altLang="en-US" sz="1800"/>
                  <a:t>=1500</a:t>
                </a:r>
              </a:p>
            </p:txBody>
          </p:sp>
          <p:sp>
            <p:nvSpPr>
              <p:cNvPr id="78885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6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7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8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9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0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78862" name="Group 43"/>
            <p:cNvGrpSpPr>
              <a:grpSpLocks/>
            </p:cNvGrpSpPr>
            <p:nvPr/>
          </p:nvGrpSpPr>
          <p:grpSpPr bwMode="auto">
            <a:xfrm>
              <a:off x="2607" y="3092"/>
              <a:ext cx="2676" cy="416"/>
              <a:chOff x="3006" y="1205"/>
              <a:chExt cx="2676" cy="416"/>
            </a:xfrm>
          </p:grpSpPr>
          <p:sp>
            <p:nvSpPr>
              <p:cNvPr id="78867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800"/>
              </a:p>
            </p:txBody>
          </p:sp>
          <p:sp>
            <p:nvSpPr>
              <p:cNvPr id="78868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78869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ID</a:t>
                </a:r>
              </a:p>
              <a:p>
                <a:r>
                  <a:rPr lang="en-US" altLang="en-US" sz="1800"/>
                  <a:t>=x</a:t>
                </a:r>
              </a:p>
            </p:txBody>
          </p:sp>
          <p:sp>
            <p:nvSpPr>
              <p:cNvPr id="78870" name="Text Box 47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/>
                  <a:t>offset</a:t>
                </a:r>
              </a:p>
              <a:p>
                <a:pPr algn="ctr"/>
                <a:r>
                  <a:rPr lang="en-US" altLang="en-US" sz="1800"/>
                  <a:t>=370</a:t>
                </a:r>
              </a:p>
            </p:txBody>
          </p:sp>
          <p:sp>
            <p:nvSpPr>
              <p:cNvPr id="78871" name="Text Box 48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800"/>
                  <a:t>fragflag</a:t>
                </a:r>
              </a:p>
              <a:p>
                <a:pPr algn="ctr"/>
                <a:r>
                  <a:rPr lang="en-US" altLang="en-US" sz="1800"/>
                  <a:t>=0</a:t>
                </a:r>
              </a:p>
            </p:txBody>
          </p:sp>
          <p:sp>
            <p:nvSpPr>
              <p:cNvPr id="78872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 dirty="0"/>
                  <a:t>length</a:t>
                </a:r>
              </a:p>
              <a:p>
                <a:r>
                  <a:rPr lang="en-US" altLang="en-US" sz="1800" dirty="0"/>
                  <a:t>=</a:t>
                </a:r>
                <a:r>
                  <a:rPr lang="en-US" altLang="en-US" sz="1800" dirty="0" smtClean="0"/>
                  <a:t>1040</a:t>
                </a:r>
                <a:endParaRPr lang="en-US" altLang="en-US" sz="1800" dirty="0"/>
              </a:p>
            </p:txBody>
          </p:sp>
          <p:sp>
            <p:nvSpPr>
              <p:cNvPr id="78873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4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5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6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7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8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78863" name="Freeform 56"/>
            <p:cNvSpPr>
              <a:spLocks/>
            </p:cNvSpPr>
            <p:nvPr/>
          </p:nvSpPr>
          <p:spPr bwMode="auto">
            <a:xfrm>
              <a:off x="2337" y="1443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4" name="Line 57"/>
            <p:cNvSpPr>
              <a:spLocks noChangeShapeType="1"/>
            </p:cNvSpPr>
            <p:nvPr/>
          </p:nvSpPr>
          <p:spPr bwMode="auto">
            <a:xfrm>
              <a:off x="2337" y="2787"/>
              <a:ext cx="22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5" name="Line 58"/>
            <p:cNvSpPr>
              <a:spLocks noChangeShapeType="1"/>
            </p:cNvSpPr>
            <p:nvPr/>
          </p:nvSpPr>
          <p:spPr bwMode="auto">
            <a:xfrm>
              <a:off x="2343" y="2793"/>
              <a:ext cx="210" cy="49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6" name="Text Box 59"/>
            <p:cNvSpPr txBox="1">
              <a:spLocks noChangeArrowheads="1"/>
            </p:cNvSpPr>
            <p:nvPr/>
          </p:nvSpPr>
          <p:spPr bwMode="auto">
            <a:xfrm>
              <a:off x="2321" y="1490"/>
              <a:ext cx="19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i="1">
                  <a:solidFill>
                    <a:srgbClr val="CC0000"/>
                  </a:solidFill>
                </a:rPr>
                <a:t>one large datagram becomes</a:t>
              </a:r>
            </a:p>
            <a:p>
              <a:r>
                <a:rPr lang="en-US" altLang="en-US" sz="1800" i="1">
                  <a:solidFill>
                    <a:srgbClr val="CC0000"/>
                  </a:solidFill>
                </a:rPr>
                <a:t>several smaller datagrams</a:t>
              </a:r>
            </a:p>
          </p:txBody>
        </p:sp>
      </p:grpSp>
      <p:sp>
        <p:nvSpPr>
          <p:cNvPr id="78851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example: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Gill Sans MT" panose="020B0502020104020203" pitchFamily="34" charset="0"/>
              </a:rPr>
              <a:t>4000 byte datagram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Gill Sans MT" panose="020B0502020104020203" pitchFamily="34" charset="0"/>
              </a:rPr>
              <a:t>MTU = 1500 bytes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577597" name="Text Box 61"/>
          <p:cNvSpPr txBox="1">
            <a:spLocks noChangeArrowheads="1"/>
          </p:cNvSpPr>
          <p:nvPr/>
        </p:nvSpPr>
        <p:spPr bwMode="auto">
          <a:xfrm>
            <a:off x="1014707" y="4266022"/>
            <a:ext cx="181331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 smtClean="0">
                <a:solidFill>
                  <a:schemeClr val="accent2"/>
                </a:solidFill>
              </a:rPr>
              <a:t>20 bytes </a:t>
            </a:r>
          </a:p>
          <a:p>
            <a:r>
              <a:rPr lang="en-US" altLang="en-US" sz="1800" dirty="0" smtClean="0">
                <a:solidFill>
                  <a:schemeClr val="accent2"/>
                </a:solidFill>
              </a:rPr>
              <a:t>Header in every</a:t>
            </a:r>
          </a:p>
          <a:p>
            <a:r>
              <a:rPr lang="en-US" altLang="en-US" sz="1800" dirty="0" smtClean="0">
                <a:solidFill>
                  <a:schemeClr val="accent2"/>
                </a:solidFill>
              </a:rPr>
              <a:t>datagram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sp>
        <p:nvSpPr>
          <p:cNvPr id="36873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Fragmentation and </a:t>
            </a:r>
            <a:r>
              <a:rPr lang="en-US" dirty="0">
                <a:ea typeface="ＭＳ Ｐゴシック" charset="0"/>
                <a:cs typeface="+mj-cs"/>
              </a:rPr>
              <a:t>reassembly</a:t>
            </a:r>
          </a:p>
        </p:txBody>
      </p:sp>
      <p:pic>
        <p:nvPicPr>
          <p:cNvPr id="78855" name="Picture 6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810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B7301D2C-32FB-4E50-88F7-BF770CB8F53F}" type="slidenum">
              <a:rPr lang="en-US" altLang="en-US" sz="1200">
                <a:latin typeface="Tahoma" panose="020B0604030504040204" pitchFamily="34" charset="0"/>
              </a:rPr>
              <a:pPr/>
              <a:t>13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885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Freeform 140"/>
          <p:cNvSpPr>
            <a:spLocks/>
          </p:cNvSpPr>
          <p:nvPr/>
        </p:nvSpPr>
        <p:spPr bwMode="auto">
          <a:xfrm rot="-5400000">
            <a:off x="6203156" y="319643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8" name="Freeform 140"/>
          <p:cNvSpPr>
            <a:spLocks/>
          </p:cNvSpPr>
          <p:nvPr/>
        </p:nvSpPr>
        <p:spPr bwMode="auto">
          <a:xfrm rot="10800000">
            <a:off x="7200900" y="187007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Freeform 140"/>
          <p:cNvSpPr>
            <a:spLocks/>
          </p:cNvSpPr>
          <p:nvPr/>
        </p:nvSpPr>
        <p:spPr bwMode="auto">
          <a:xfrm>
            <a:off x="5165725" y="145256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52500"/>
          </a:xfrm>
        </p:spPr>
        <p:txBody>
          <a:bodyPr/>
          <a:lstStyle/>
          <a:p>
            <a:r>
              <a:rPr lang="en-US" altLang="en-US" sz="4000" smtClean="0"/>
              <a:t>IP addressing: introduction</a:t>
            </a:r>
            <a:endParaRPr lang="en-US" altLang="en-US" smtClean="0"/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444625"/>
            <a:ext cx="3695700" cy="4648200"/>
          </a:xfrm>
        </p:spPr>
        <p:txBody>
          <a:bodyPr/>
          <a:lstStyle/>
          <a:p>
            <a:r>
              <a:rPr lang="en-US" altLang="en-US" i="1" dirty="0" smtClean="0">
                <a:solidFill>
                  <a:srgbClr val="CC0000"/>
                </a:solidFill>
              </a:rPr>
              <a:t>interface:</a:t>
            </a:r>
            <a:r>
              <a:rPr lang="en-US" altLang="en-US" sz="2400" dirty="0" smtClean="0"/>
              <a:t> connection between host/router and physical link</a:t>
            </a:r>
          </a:p>
          <a:p>
            <a:pPr lvl="1"/>
            <a:r>
              <a:rPr lang="en-US" altLang="en-US" sz="2000" dirty="0" smtClean="0">
                <a:latin typeface="Gill Sans MT" panose="020B0502020104020203" pitchFamily="34" charset="0"/>
              </a:rPr>
              <a:t>router</a:t>
            </a:r>
            <a:r>
              <a:rPr lang="ja-JP" altLang="en-US" sz="2000" dirty="0" smtClean="0">
                <a:latin typeface="Gill Sans MT" panose="020B0502020104020203" pitchFamily="34" charset="0"/>
              </a:rPr>
              <a:t>’</a:t>
            </a:r>
            <a:r>
              <a:rPr lang="en-US" altLang="ja-JP" sz="2000" dirty="0" smtClean="0">
                <a:latin typeface="Gill Sans MT" panose="020B0502020104020203" pitchFamily="34" charset="0"/>
              </a:rPr>
              <a:t>s typically have multiple interfaces</a:t>
            </a:r>
          </a:p>
          <a:p>
            <a:pPr lvl="1"/>
            <a:r>
              <a:rPr lang="en-US" altLang="en-US" sz="2000" dirty="0" smtClean="0">
                <a:latin typeface="Gill Sans MT" panose="020B0502020104020203" pitchFamily="34" charset="0"/>
              </a:rPr>
              <a:t>host typically has one or two interfaces</a:t>
            </a:r>
          </a:p>
          <a:p>
            <a:r>
              <a:rPr lang="en-US" altLang="en-US" sz="2800" i="1" dirty="0" smtClean="0">
                <a:solidFill>
                  <a:srgbClr val="CC0000"/>
                </a:solidFill>
              </a:rPr>
              <a:t>32 bits IP addresses is associated with each interface</a:t>
            </a:r>
          </a:p>
          <a:p>
            <a:pPr lvl="1"/>
            <a:r>
              <a:rPr lang="en-US" altLang="en-US" sz="2400" i="1" dirty="0" smtClean="0"/>
              <a:t>Example: 233.1.3.2; 255.6.7.90, …</a:t>
            </a:r>
          </a:p>
        </p:txBody>
      </p:sp>
      <p:sp>
        <p:nvSpPr>
          <p:cNvPr id="80902" name="Text Box 26"/>
          <p:cNvSpPr txBox="1">
            <a:spLocks noChangeArrowheads="1"/>
          </p:cNvSpPr>
          <p:nvPr/>
        </p:nvSpPr>
        <p:spPr bwMode="auto">
          <a:xfrm>
            <a:off x="4548188" y="1282700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223.1.1.1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80903" name="Group 27"/>
          <p:cNvGrpSpPr>
            <a:grpSpLocks/>
          </p:cNvGrpSpPr>
          <p:nvPr/>
        </p:nvGrpSpPr>
        <p:grpSpPr bwMode="auto">
          <a:xfrm>
            <a:off x="3814763" y="2243138"/>
            <a:ext cx="920750" cy="276225"/>
            <a:chOff x="3251" y="608"/>
            <a:chExt cx="580" cy="174"/>
          </a:xfrm>
        </p:grpSpPr>
        <p:sp>
          <p:nvSpPr>
            <p:cNvPr id="80966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80967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223.1.1.2</a:t>
              </a:r>
              <a:endParaRPr lang="en-US" altLang="en-US" sz="1200">
                <a:latin typeface="Comic Sans MS" panose="030F0702030302020204" pitchFamily="66" charset="0"/>
              </a:endParaRPr>
            </a:p>
          </p:txBody>
        </p:sp>
      </p:grpSp>
      <p:sp>
        <p:nvSpPr>
          <p:cNvPr id="80904" name="Text Box 30"/>
          <p:cNvSpPr txBox="1">
            <a:spLocks noChangeArrowheads="1"/>
          </p:cNvSpPr>
          <p:nvPr/>
        </p:nvSpPr>
        <p:spPr bwMode="auto">
          <a:xfrm>
            <a:off x="4652963" y="3238500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223.1.1.3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80905" name="Text Box 31"/>
          <p:cNvSpPr txBox="1">
            <a:spLocks noChangeArrowheads="1"/>
          </p:cNvSpPr>
          <p:nvPr/>
        </p:nvSpPr>
        <p:spPr bwMode="auto">
          <a:xfrm>
            <a:off x="5753100" y="2368550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223.1.1.4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80906" name="Line 32"/>
          <p:cNvSpPr>
            <a:spLocks noChangeShapeType="1"/>
          </p:cNvSpPr>
          <p:nvPr/>
        </p:nvSpPr>
        <p:spPr bwMode="auto">
          <a:xfrm>
            <a:off x="6854825" y="2668588"/>
            <a:ext cx="5810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Text Box 33"/>
          <p:cNvSpPr txBox="1">
            <a:spLocks noChangeArrowheads="1"/>
          </p:cNvSpPr>
          <p:nvPr/>
        </p:nvSpPr>
        <p:spPr bwMode="auto">
          <a:xfrm>
            <a:off x="6729413" y="2378075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223.1.2.9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80908" name="Line 36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38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Text Box 41"/>
          <p:cNvSpPr txBox="1">
            <a:spLocks noChangeArrowheads="1"/>
          </p:cNvSpPr>
          <p:nvPr/>
        </p:nvSpPr>
        <p:spPr bwMode="auto">
          <a:xfrm>
            <a:off x="7458075" y="3349625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223.1.2.2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80911" name="Text Box 44"/>
          <p:cNvSpPr txBox="1">
            <a:spLocks noChangeArrowheads="1"/>
          </p:cNvSpPr>
          <p:nvPr/>
        </p:nvSpPr>
        <p:spPr bwMode="auto">
          <a:xfrm>
            <a:off x="7250113" y="1743075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223.1.2.1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80912" name="Line 45"/>
          <p:cNvSpPr>
            <a:spLocks noChangeShapeType="1"/>
          </p:cNvSpPr>
          <p:nvPr/>
        </p:nvSpPr>
        <p:spPr bwMode="auto">
          <a:xfrm>
            <a:off x="6616700" y="3006725"/>
            <a:ext cx="0" cy="757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47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Line 48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Text Box 53"/>
          <p:cNvSpPr txBox="1">
            <a:spLocks noChangeArrowheads="1"/>
          </p:cNvSpPr>
          <p:nvPr/>
        </p:nvSpPr>
        <p:spPr bwMode="auto">
          <a:xfrm>
            <a:off x="7212013" y="434498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223.1.3.2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80916" name="Text Box 56"/>
          <p:cNvSpPr txBox="1">
            <a:spLocks noChangeArrowheads="1"/>
          </p:cNvSpPr>
          <p:nvPr/>
        </p:nvSpPr>
        <p:spPr bwMode="auto">
          <a:xfrm>
            <a:off x="5969000" y="4349750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223.1.3.1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80917" name="Group 57"/>
          <p:cNvGrpSpPr>
            <a:grpSpLocks/>
          </p:cNvGrpSpPr>
          <p:nvPr/>
        </p:nvGrpSpPr>
        <p:grpSpPr bwMode="auto">
          <a:xfrm>
            <a:off x="6113463" y="3101975"/>
            <a:ext cx="935037" cy="276225"/>
            <a:chOff x="4532" y="1229"/>
            <a:chExt cx="589" cy="174"/>
          </a:xfrm>
        </p:grpSpPr>
        <p:sp>
          <p:nvSpPr>
            <p:cNvPr id="80964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200"/>
            </a:p>
          </p:txBody>
        </p:sp>
        <p:sp>
          <p:nvSpPr>
            <p:cNvPr id="80965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223.1.3.27</a:t>
              </a:r>
              <a:endParaRPr lang="en-US" altLang="en-US" sz="1200">
                <a:latin typeface="Comic Sans MS" panose="030F0702030302020204" pitchFamily="66" charset="0"/>
              </a:endParaRPr>
            </a:p>
          </p:txBody>
        </p:sp>
      </p:grpSp>
      <p:sp>
        <p:nvSpPr>
          <p:cNvPr id="80918" name="Text Box 60"/>
          <p:cNvSpPr txBox="1">
            <a:spLocks noChangeArrowheads="1"/>
          </p:cNvSpPr>
          <p:nvPr/>
        </p:nvSpPr>
        <p:spPr bwMode="auto">
          <a:xfrm>
            <a:off x="3984625" y="5341938"/>
            <a:ext cx="5043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223.1.1.1 = 11011111 00000001 00000001 00000001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0919" name="Freeform 61"/>
          <p:cNvSpPr>
            <a:spLocks/>
          </p:cNvSpPr>
          <p:nvPr/>
        </p:nvSpPr>
        <p:spPr bwMode="auto">
          <a:xfrm>
            <a:off x="5162550" y="5597525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7 h 58"/>
              <a:gd name="T4" fmla="*/ 2147483647 w 562"/>
              <a:gd name="T5" fmla="*/ 2147483647 h 58"/>
              <a:gd name="T6" fmla="*/ 2147483647 w 562"/>
              <a:gd name="T7" fmla="*/ 2147483647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8"/>
              <a:gd name="T14" fmla="*/ 562 w 56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0" name="Freeform 62"/>
          <p:cNvSpPr>
            <a:spLocks/>
          </p:cNvSpPr>
          <p:nvPr/>
        </p:nvSpPr>
        <p:spPr bwMode="auto">
          <a:xfrm>
            <a:off x="6124575" y="5616575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1" name="Freeform 63"/>
          <p:cNvSpPr>
            <a:spLocks/>
          </p:cNvSpPr>
          <p:nvPr/>
        </p:nvSpPr>
        <p:spPr bwMode="auto">
          <a:xfrm>
            <a:off x="7089775" y="5619750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2" name="Freeform 64"/>
          <p:cNvSpPr>
            <a:spLocks/>
          </p:cNvSpPr>
          <p:nvPr/>
        </p:nvSpPr>
        <p:spPr bwMode="auto">
          <a:xfrm>
            <a:off x="8054975" y="5622925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3" name="Text Box 65"/>
          <p:cNvSpPr txBox="1">
            <a:spLocks noChangeArrowheads="1"/>
          </p:cNvSpPr>
          <p:nvPr/>
        </p:nvSpPr>
        <p:spPr bwMode="auto">
          <a:xfrm>
            <a:off x="5360988" y="5818188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0924" name="Text Box 66"/>
          <p:cNvSpPr txBox="1">
            <a:spLocks noChangeArrowheads="1"/>
          </p:cNvSpPr>
          <p:nvPr/>
        </p:nvSpPr>
        <p:spPr bwMode="auto">
          <a:xfrm>
            <a:off x="6403975" y="58277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0925" name="Text Box 67"/>
          <p:cNvSpPr txBox="1">
            <a:spLocks noChangeArrowheads="1"/>
          </p:cNvSpPr>
          <p:nvPr/>
        </p:nvSpPr>
        <p:spPr bwMode="auto">
          <a:xfrm>
            <a:off x="8361363" y="5827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0926" name="Text Box 68"/>
          <p:cNvSpPr txBox="1">
            <a:spLocks noChangeArrowheads="1"/>
          </p:cNvSpPr>
          <p:nvPr/>
        </p:nvSpPr>
        <p:spPr bwMode="auto">
          <a:xfrm>
            <a:off x="7342188" y="5827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grpSp>
        <p:nvGrpSpPr>
          <p:cNvPr id="80927" name="Group 73"/>
          <p:cNvGrpSpPr>
            <a:grpSpLocks/>
          </p:cNvGrpSpPr>
          <p:nvPr/>
        </p:nvGrpSpPr>
        <p:grpSpPr bwMode="auto">
          <a:xfrm>
            <a:off x="4373563" y="1528763"/>
            <a:ext cx="641350" cy="558800"/>
            <a:chOff x="-44" y="1473"/>
            <a:chExt cx="981" cy="1105"/>
          </a:xfrm>
        </p:grpSpPr>
        <p:pic>
          <p:nvPicPr>
            <p:cNvPr id="80962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63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28" name="Group 80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80960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61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29" name="Group 83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80958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9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30" name="Group 87"/>
          <p:cNvGrpSpPr>
            <a:grpSpLocks/>
          </p:cNvGrpSpPr>
          <p:nvPr/>
        </p:nvGrpSpPr>
        <p:grpSpPr bwMode="auto">
          <a:xfrm flipH="1">
            <a:off x="8056563" y="1685925"/>
            <a:ext cx="641350" cy="558800"/>
            <a:chOff x="-44" y="1473"/>
            <a:chExt cx="981" cy="1105"/>
          </a:xfrm>
        </p:grpSpPr>
        <p:pic>
          <p:nvPicPr>
            <p:cNvPr id="80956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7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31" name="Group 90"/>
          <p:cNvGrpSpPr>
            <a:grpSpLocks/>
          </p:cNvGrpSpPr>
          <p:nvPr/>
        </p:nvGrpSpPr>
        <p:grpSpPr bwMode="auto">
          <a:xfrm flipH="1">
            <a:off x="8070850" y="2965450"/>
            <a:ext cx="641350" cy="558800"/>
            <a:chOff x="-44" y="1473"/>
            <a:chExt cx="981" cy="1105"/>
          </a:xfrm>
        </p:grpSpPr>
        <p:pic>
          <p:nvPicPr>
            <p:cNvPr id="80954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5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32" name="Group 93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80952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3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33" name="Group 96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80950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1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34" name="Group 99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8094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2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094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2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094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2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0945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0948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49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946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7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0935" name="Picture 10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112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36" name="Line 5"/>
          <p:cNvSpPr>
            <a:spLocks noChangeShapeType="1"/>
          </p:cNvSpPr>
          <p:nvPr/>
        </p:nvSpPr>
        <p:spPr bwMode="auto">
          <a:xfrm>
            <a:off x="4979988" y="1816100"/>
            <a:ext cx="390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7" name="Line 7"/>
          <p:cNvSpPr>
            <a:spLocks noChangeShapeType="1"/>
          </p:cNvSpPr>
          <p:nvPr/>
        </p:nvSpPr>
        <p:spPr bwMode="auto">
          <a:xfrm flipV="1">
            <a:off x="5014913" y="2555875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8" name="Line 8"/>
          <p:cNvSpPr>
            <a:spLocks noChangeShapeType="1"/>
          </p:cNvSpPr>
          <p:nvPr/>
        </p:nvSpPr>
        <p:spPr bwMode="auto">
          <a:xfrm>
            <a:off x="5026025" y="3087688"/>
            <a:ext cx="4222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9" name="Line 11"/>
          <p:cNvSpPr>
            <a:spLocks noChangeShapeType="1"/>
          </p:cNvSpPr>
          <p:nvPr/>
        </p:nvSpPr>
        <p:spPr bwMode="auto">
          <a:xfrm>
            <a:off x="5780088" y="2663825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E0E848BC-E0A7-49B6-B70C-6529686AAFA2}" type="slidenum">
              <a:rPr lang="en-US" altLang="en-US" sz="1200">
                <a:latin typeface="Tahoma" panose="020B0604030504040204" pitchFamily="34" charset="0"/>
              </a:rPr>
              <a:pPr/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094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5946775" cy="7635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IP Addressing: Subnet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8294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pPr marL="234950" indent="-234950"/>
            <a:r>
              <a:rPr lang="en-US" altLang="en-US" dirty="0" smtClean="0">
                <a:solidFill>
                  <a:srgbClr val="C00000"/>
                </a:solidFill>
              </a:rPr>
              <a:t>Some part </a:t>
            </a:r>
            <a:r>
              <a:rPr lang="en-US" altLang="en-US" dirty="0" smtClean="0"/>
              <a:t>of the network</a:t>
            </a:r>
          </a:p>
          <a:p>
            <a:pPr marL="581025" lvl="1" indent="-234950"/>
            <a:r>
              <a:rPr lang="en-US" altLang="en-US" dirty="0" smtClean="0"/>
              <a:t>If we remove the hosts and routers, the </a:t>
            </a:r>
            <a:r>
              <a:rPr lang="en-US" altLang="en-US" dirty="0" smtClean="0">
                <a:solidFill>
                  <a:srgbClr val="C00000"/>
                </a:solidFill>
              </a:rPr>
              <a:t>connected interfaces </a:t>
            </a:r>
            <a:r>
              <a:rPr lang="en-US" altLang="en-US" dirty="0" smtClean="0"/>
              <a:t>form a subnet</a:t>
            </a:r>
          </a:p>
          <a:p>
            <a:pPr marL="581025" lvl="1" indent="-234950"/>
            <a:r>
              <a:rPr lang="en-US" altLang="en-US" dirty="0" smtClean="0"/>
              <a:t>In a subnet, all interfaces have a </a:t>
            </a:r>
            <a:r>
              <a:rPr lang="en-US" altLang="en-US" dirty="0" smtClean="0">
                <a:solidFill>
                  <a:srgbClr val="C00000"/>
                </a:solidFill>
              </a:rPr>
              <a:t>common portion of IP address</a:t>
            </a:r>
          </a:p>
          <a:p>
            <a:pPr marL="581025" lvl="1" indent="-234950"/>
            <a:r>
              <a:rPr lang="en-US" altLang="en-US" dirty="0" smtClean="0">
                <a:latin typeface="Gill Sans MT" panose="020B0502020104020203" pitchFamily="34" charset="0"/>
              </a:rPr>
              <a:t>In a subnet, interfaces can physically reach each other </a:t>
            </a:r>
            <a:r>
              <a:rPr lang="en-US" altLang="en-US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without going through router</a:t>
            </a:r>
          </a:p>
        </p:txBody>
      </p:sp>
      <p:sp>
        <p:nvSpPr>
          <p:cNvPr id="82947" name="Text Box 56"/>
          <p:cNvSpPr txBox="1">
            <a:spLocks noChangeArrowheads="1"/>
          </p:cNvSpPr>
          <p:nvPr/>
        </p:nvSpPr>
        <p:spPr bwMode="auto">
          <a:xfrm>
            <a:off x="4737100" y="5199063"/>
            <a:ext cx="372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network consisting of 3 subnets</a:t>
            </a:r>
          </a:p>
        </p:txBody>
      </p:sp>
      <p:pic>
        <p:nvPicPr>
          <p:cNvPr id="82948" name="Picture 5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5663"/>
            <a:ext cx="20113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Rectangle 139"/>
          <p:cNvSpPr>
            <a:spLocks noChangeArrowheads="1"/>
          </p:cNvSpPr>
          <p:nvPr/>
        </p:nvSpPr>
        <p:spPr bwMode="auto">
          <a:xfrm>
            <a:off x="4965700" y="3354388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2950" name="Freeform 140"/>
          <p:cNvSpPr>
            <a:spLocks/>
          </p:cNvSpPr>
          <p:nvPr/>
        </p:nvSpPr>
        <p:spPr bwMode="auto">
          <a:xfrm>
            <a:off x="4378325" y="1293813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Freeform 141"/>
          <p:cNvSpPr>
            <a:spLocks/>
          </p:cNvSpPr>
          <p:nvPr/>
        </p:nvSpPr>
        <p:spPr bwMode="auto">
          <a:xfrm>
            <a:off x="6905625" y="1603375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Freeform 142"/>
          <p:cNvSpPr>
            <a:spLocks/>
          </p:cNvSpPr>
          <p:nvPr/>
        </p:nvSpPr>
        <p:spPr bwMode="auto">
          <a:xfrm>
            <a:off x="5578475" y="3036888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Line 143"/>
          <p:cNvSpPr>
            <a:spLocks noChangeShapeType="1"/>
          </p:cNvSpPr>
          <p:nvPr/>
        </p:nvSpPr>
        <p:spPr bwMode="auto">
          <a:xfrm>
            <a:off x="5016500" y="18161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Line 145"/>
          <p:cNvSpPr>
            <a:spLocks noChangeShapeType="1"/>
          </p:cNvSpPr>
          <p:nvPr/>
        </p:nvSpPr>
        <p:spPr bwMode="auto">
          <a:xfrm flipV="1">
            <a:off x="5016500" y="24606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Line 146"/>
          <p:cNvSpPr>
            <a:spLocks noChangeShapeType="1"/>
          </p:cNvSpPr>
          <p:nvPr/>
        </p:nvSpPr>
        <p:spPr bwMode="auto">
          <a:xfrm>
            <a:off x="5026025" y="30876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47"/>
          <p:cNvSpPr>
            <a:spLocks noChangeShapeType="1"/>
          </p:cNvSpPr>
          <p:nvPr/>
        </p:nvSpPr>
        <p:spPr bwMode="auto">
          <a:xfrm>
            <a:off x="5519738" y="2662238"/>
            <a:ext cx="822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Text Box 148"/>
          <p:cNvSpPr txBox="1">
            <a:spLocks noChangeArrowheads="1"/>
          </p:cNvSpPr>
          <p:nvPr/>
        </p:nvSpPr>
        <p:spPr bwMode="auto">
          <a:xfrm>
            <a:off x="4975225" y="1490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223.1.1.1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2958" name="Text Box 149"/>
          <p:cNvSpPr txBox="1">
            <a:spLocks noChangeArrowheads="1"/>
          </p:cNvSpPr>
          <p:nvPr/>
        </p:nvSpPr>
        <p:spPr bwMode="auto">
          <a:xfrm>
            <a:off x="4860925" y="31162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223.1.1.3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2959" name="Text Box 150"/>
          <p:cNvSpPr txBox="1">
            <a:spLocks noChangeArrowheads="1"/>
          </p:cNvSpPr>
          <p:nvPr/>
        </p:nvSpPr>
        <p:spPr bwMode="auto">
          <a:xfrm>
            <a:off x="5607050" y="23558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223.1.1.4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2960" name="Line 151"/>
          <p:cNvSpPr>
            <a:spLocks noChangeShapeType="1"/>
          </p:cNvSpPr>
          <p:nvPr/>
        </p:nvSpPr>
        <p:spPr bwMode="auto">
          <a:xfrm>
            <a:off x="6854825" y="2668588"/>
            <a:ext cx="639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Text Box 152"/>
          <p:cNvSpPr txBox="1">
            <a:spLocks noChangeArrowheads="1"/>
          </p:cNvSpPr>
          <p:nvPr/>
        </p:nvSpPr>
        <p:spPr bwMode="auto">
          <a:xfrm>
            <a:off x="6727825" y="23574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223.1.2.9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2962" name="Line 154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55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56"/>
          <p:cNvSpPr>
            <a:spLocks noChangeShapeType="1"/>
          </p:cNvSpPr>
          <p:nvPr/>
        </p:nvSpPr>
        <p:spPr bwMode="auto">
          <a:xfrm>
            <a:off x="6616700" y="3006725"/>
            <a:ext cx="3175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158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Line 159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Text Box 160"/>
          <p:cNvSpPr txBox="1">
            <a:spLocks noChangeArrowheads="1"/>
          </p:cNvSpPr>
          <p:nvPr/>
        </p:nvSpPr>
        <p:spPr bwMode="auto">
          <a:xfrm>
            <a:off x="7151688" y="41624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223.1.3.2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2968" name="Text Box 161"/>
          <p:cNvSpPr txBox="1">
            <a:spLocks noChangeArrowheads="1"/>
          </p:cNvSpPr>
          <p:nvPr/>
        </p:nvSpPr>
        <p:spPr bwMode="auto">
          <a:xfrm>
            <a:off x="4981575" y="42576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223.1.3.1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grpSp>
        <p:nvGrpSpPr>
          <p:cNvPr id="82969" name="Group 162"/>
          <p:cNvGrpSpPr>
            <a:grpSpLocks/>
          </p:cNvGrpSpPr>
          <p:nvPr/>
        </p:nvGrpSpPr>
        <p:grpSpPr bwMode="auto">
          <a:xfrm>
            <a:off x="4373563" y="1517650"/>
            <a:ext cx="641350" cy="558800"/>
            <a:chOff x="-44" y="1473"/>
            <a:chExt cx="981" cy="1105"/>
          </a:xfrm>
        </p:grpSpPr>
        <p:pic>
          <p:nvPicPr>
            <p:cNvPr id="83010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11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70" name="Group 165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83008" name="Picture 16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9" name="Freeform 16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71" name="Group 168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83006" name="Picture 16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7" name="Freeform 17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72" name="Group 171"/>
          <p:cNvGrpSpPr>
            <a:grpSpLocks/>
          </p:cNvGrpSpPr>
          <p:nvPr/>
        </p:nvGrpSpPr>
        <p:grpSpPr bwMode="auto">
          <a:xfrm flipH="1">
            <a:off x="8105775" y="1685925"/>
            <a:ext cx="641350" cy="558800"/>
            <a:chOff x="-44" y="1473"/>
            <a:chExt cx="981" cy="1105"/>
          </a:xfrm>
        </p:grpSpPr>
        <p:pic>
          <p:nvPicPr>
            <p:cNvPr id="83004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5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73" name="Group 174"/>
          <p:cNvGrpSpPr>
            <a:grpSpLocks/>
          </p:cNvGrpSpPr>
          <p:nvPr/>
        </p:nvGrpSpPr>
        <p:grpSpPr bwMode="auto">
          <a:xfrm flipH="1">
            <a:off x="8180388" y="2965450"/>
            <a:ext cx="641350" cy="558800"/>
            <a:chOff x="-44" y="1473"/>
            <a:chExt cx="981" cy="1105"/>
          </a:xfrm>
        </p:grpSpPr>
        <p:pic>
          <p:nvPicPr>
            <p:cNvPr id="83002" name="Picture 17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3" name="Freeform 17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74" name="Group 177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83000" name="Picture 17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1" name="Freeform 1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75" name="Group 180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82998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99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76" name="Group 183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8299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99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99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2993" name="Group 18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2996" name="Freeform 18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97" name="Freeform 18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994" name="Line 19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5" name="Line 19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977" name="Group 192"/>
          <p:cNvGrpSpPr>
            <a:grpSpLocks/>
          </p:cNvGrpSpPr>
          <p:nvPr/>
        </p:nvGrpSpPr>
        <p:grpSpPr bwMode="auto">
          <a:xfrm>
            <a:off x="6850063" y="3529013"/>
            <a:ext cx="1006475" cy="573087"/>
            <a:chOff x="4758" y="3508"/>
            <a:chExt cx="634" cy="361"/>
          </a:xfrm>
        </p:grpSpPr>
        <p:sp>
          <p:nvSpPr>
            <p:cNvPr id="82988" name="Text Box 193"/>
            <p:cNvSpPr txBox="1">
              <a:spLocks noChangeArrowheads="1"/>
            </p:cNvSpPr>
            <p:nvPr/>
          </p:nvSpPr>
          <p:spPr bwMode="auto">
            <a:xfrm>
              <a:off x="4844" y="350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CC0000"/>
                  </a:solidFill>
                </a:rPr>
                <a:t>subnet</a:t>
              </a:r>
            </a:p>
          </p:txBody>
        </p:sp>
        <p:sp>
          <p:nvSpPr>
            <p:cNvPr id="82989" name="Line 194"/>
            <p:cNvSpPr>
              <a:spLocks noChangeShapeType="1"/>
            </p:cNvSpPr>
            <p:nvPr/>
          </p:nvSpPr>
          <p:spPr bwMode="auto">
            <a:xfrm flipH="1">
              <a:off x="4758" y="3677"/>
              <a:ext cx="108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78" name="Rectangle 195"/>
          <p:cNvSpPr>
            <a:spLocks noChangeArrowheads="1"/>
          </p:cNvSpPr>
          <p:nvPr/>
        </p:nvSpPr>
        <p:spPr bwMode="auto">
          <a:xfrm>
            <a:off x="5130800" y="216376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2979" name="Text Box 196"/>
          <p:cNvSpPr txBox="1">
            <a:spLocks noChangeArrowheads="1"/>
          </p:cNvSpPr>
          <p:nvPr/>
        </p:nvSpPr>
        <p:spPr bwMode="auto">
          <a:xfrm>
            <a:off x="4975225" y="21336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223.1.1.2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2980" name="Rectangle 197"/>
          <p:cNvSpPr>
            <a:spLocks noChangeArrowheads="1"/>
          </p:cNvSpPr>
          <p:nvPr/>
        </p:nvSpPr>
        <p:spPr bwMode="auto">
          <a:xfrm>
            <a:off x="7835900" y="2149475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2981" name="Rectangle 198"/>
          <p:cNvSpPr>
            <a:spLocks noChangeArrowheads="1"/>
          </p:cNvSpPr>
          <p:nvPr/>
        </p:nvSpPr>
        <p:spPr bwMode="auto">
          <a:xfrm>
            <a:off x="7832725" y="2949575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2982" name="Rectangle 199"/>
          <p:cNvSpPr>
            <a:spLocks noChangeArrowheads="1"/>
          </p:cNvSpPr>
          <p:nvPr/>
        </p:nvSpPr>
        <p:spPr bwMode="auto">
          <a:xfrm>
            <a:off x="6480175" y="313531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2983" name="Text Box 200"/>
          <p:cNvSpPr txBox="1">
            <a:spLocks noChangeArrowheads="1"/>
          </p:cNvSpPr>
          <p:nvPr/>
        </p:nvSpPr>
        <p:spPr bwMode="auto">
          <a:xfrm>
            <a:off x="6003925" y="3097213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223.1.3.27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2984" name="Text Box 201"/>
          <p:cNvSpPr txBox="1">
            <a:spLocks noChangeArrowheads="1"/>
          </p:cNvSpPr>
          <p:nvPr/>
        </p:nvSpPr>
        <p:spPr bwMode="auto">
          <a:xfrm>
            <a:off x="7189788" y="2887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223.1.2.2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2985" name="Text Box 202"/>
          <p:cNvSpPr txBox="1">
            <a:spLocks noChangeArrowheads="1"/>
          </p:cNvSpPr>
          <p:nvPr/>
        </p:nvSpPr>
        <p:spPr bwMode="auto">
          <a:xfrm>
            <a:off x="7586663" y="21288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223.1.2.1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29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347645F8-64D3-4C9E-A883-1ADCDA8FD796}" type="slidenum">
              <a:rPr lang="en-US" altLang="en-US" sz="1200">
                <a:latin typeface="Tahoma" panose="020B0604030504040204" pitchFamily="34" charset="0"/>
              </a:rPr>
              <a:pPr/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298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Freeform 2"/>
          <p:cNvSpPr>
            <a:spLocks/>
          </p:cNvSpPr>
          <p:nvPr/>
        </p:nvSpPr>
        <p:spPr bwMode="auto">
          <a:xfrm>
            <a:off x="6115050" y="2819400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4" name="Freeform 3"/>
          <p:cNvSpPr>
            <a:spLocks/>
          </p:cNvSpPr>
          <p:nvPr/>
        </p:nvSpPr>
        <p:spPr bwMode="auto">
          <a:xfrm>
            <a:off x="4819650" y="4330700"/>
            <a:ext cx="2257425" cy="327025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Freeform 4"/>
          <p:cNvSpPr>
            <a:spLocks/>
          </p:cNvSpPr>
          <p:nvPr/>
        </p:nvSpPr>
        <p:spPr bwMode="auto">
          <a:xfrm>
            <a:off x="4562475" y="2743200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Freeform 5"/>
          <p:cNvSpPr>
            <a:spLocks/>
          </p:cNvSpPr>
          <p:nvPr/>
        </p:nvSpPr>
        <p:spPr bwMode="auto">
          <a:xfrm rot="5265760">
            <a:off x="5276851" y="506412"/>
            <a:ext cx="1612900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582613" y="1336675"/>
            <a:ext cx="36957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000099"/>
                </a:solidFill>
                <a:ea typeface="ＭＳ Ｐゴシック" charset="0"/>
                <a:cs typeface="+mn-cs"/>
              </a:rPr>
              <a:t>how many?</a:t>
            </a:r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 flipH="1" flipV="1">
            <a:off x="6727825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Line 11"/>
          <p:cNvSpPr>
            <a:spLocks noChangeShapeType="1"/>
          </p:cNvSpPr>
          <p:nvPr/>
        </p:nvSpPr>
        <p:spPr bwMode="auto">
          <a:xfrm flipH="1">
            <a:off x="5227638" y="1347788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Line 14"/>
          <p:cNvSpPr>
            <a:spLocks noChangeShapeType="1"/>
          </p:cNvSpPr>
          <p:nvPr/>
        </p:nvSpPr>
        <p:spPr bwMode="auto">
          <a:xfrm flipH="1">
            <a:off x="5856288" y="1790700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Text Box 15"/>
          <p:cNvSpPr txBox="1">
            <a:spLocks noChangeArrowheads="1"/>
          </p:cNvSpPr>
          <p:nvPr/>
        </p:nvSpPr>
        <p:spPr bwMode="auto">
          <a:xfrm>
            <a:off x="4237038" y="13462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223.1.1.1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5002" name="Rectangle 16"/>
          <p:cNvSpPr>
            <a:spLocks noChangeArrowheads="1"/>
          </p:cNvSpPr>
          <p:nvPr/>
        </p:nvSpPr>
        <p:spPr bwMode="auto">
          <a:xfrm>
            <a:off x="5729288" y="2052638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5003" name="Text Box 17"/>
          <p:cNvSpPr txBox="1">
            <a:spLocks noChangeArrowheads="1"/>
          </p:cNvSpPr>
          <p:nvPr/>
        </p:nvSpPr>
        <p:spPr bwMode="auto">
          <a:xfrm>
            <a:off x="5372100" y="1954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223.1.1.3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5004" name="Text Box 18"/>
          <p:cNvSpPr txBox="1">
            <a:spLocks noChangeArrowheads="1"/>
          </p:cNvSpPr>
          <p:nvPr/>
        </p:nvSpPr>
        <p:spPr bwMode="auto">
          <a:xfrm>
            <a:off x="6684963" y="13509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223.1.1.4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5005" name="Freeform 19"/>
          <p:cNvSpPr>
            <a:spLocks/>
          </p:cNvSpPr>
          <p:nvPr/>
        </p:nvSpPr>
        <p:spPr bwMode="auto">
          <a:xfrm>
            <a:off x="3622675" y="4437063"/>
            <a:ext cx="1539875" cy="165893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Line 34"/>
          <p:cNvSpPr>
            <a:spLocks noChangeShapeType="1"/>
          </p:cNvSpPr>
          <p:nvPr/>
        </p:nvSpPr>
        <p:spPr bwMode="auto">
          <a:xfrm>
            <a:off x="4378325" y="4667250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Line 36"/>
          <p:cNvSpPr>
            <a:spLocks noChangeShapeType="1"/>
          </p:cNvSpPr>
          <p:nvPr/>
        </p:nvSpPr>
        <p:spPr bwMode="auto">
          <a:xfrm flipH="1" flipV="1">
            <a:off x="3870325" y="538797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Line 37"/>
          <p:cNvSpPr>
            <a:spLocks noChangeShapeType="1"/>
          </p:cNvSpPr>
          <p:nvPr/>
        </p:nvSpPr>
        <p:spPr bwMode="auto">
          <a:xfrm flipH="1" flipV="1">
            <a:off x="4865688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Text Box 40"/>
          <p:cNvSpPr txBox="1">
            <a:spLocks noChangeArrowheads="1"/>
          </p:cNvSpPr>
          <p:nvPr/>
        </p:nvSpPr>
        <p:spPr bwMode="auto">
          <a:xfrm>
            <a:off x="4813300" y="5260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223.1.2.2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5010" name="Text Box 41"/>
          <p:cNvSpPr txBox="1">
            <a:spLocks noChangeArrowheads="1"/>
          </p:cNvSpPr>
          <p:nvPr/>
        </p:nvSpPr>
        <p:spPr bwMode="auto">
          <a:xfrm>
            <a:off x="2917825" y="5256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223.1.2.1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5011" name="Rectangle 42"/>
          <p:cNvSpPr>
            <a:spLocks noChangeArrowheads="1"/>
          </p:cNvSpPr>
          <p:nvPr/>
        </p:nvSpPr>
        <p:spPr bwMode="auto">
          <a:xfrm>
            <a:off x="4319588" y="476726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5012" name="Text Box 43"/>
          <p:cNvSpPr txBox="1">
            <a:spLocks noChangeArrowheads="1"/>
          </p:cNvSpPr>
          <p:nvPr/>
        </p:nvSpPr>
        <p:spPr bwMode="auto">
          <a:xfrm>
            <a:off x="3876675" y="4706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223.1.2.6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5013" name="Freeform 45"/>
          <p:cNvSpPr>
            <a:spLocks/>
          </p:cNvSpPr>
          <p:nvPr/>
        </p:nvSpPr>
        <p:spPr bwMode="auto">
          <a:xfrm>
            <a:off x="6640513" y="4416425"/>
            <a:ext cx="1539875" cy="1670050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4" name="Line 60"/>
          <p:cNvSpPr>
            <a:spLocks noChangeShapeType="1"/>
          </p:cNvSpPr>
          <p:nvPr/>
        </p:nvSpPr>
        <p:spPr bwMode="auto">
          <a:xfrm>
            <a:off x="7407275" y="4686300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Line 62"/>
          <p:cNvSpPr>
            <a:spLocks noChangeShapeType="1"/>
          </p:cNvSpPr>
          <p:nvPr/>
        </p:nvSpPr>
        <p:spPr bwMode="auto">
          <a:xfrm flipH="1" flipV="1">
            <a:off x="6899275" y="540702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Line 63"/>
          <p:cNvSpPr>
            <a:spLocks noChangeShapeType="1"/>
          </p:cNvSpPr>
          <p:nvPr/>
        </p:nvSpPr>
        <p:spPr bwMode="auto">
          <a:xfrm flipH="1" flipV="1">
            <a:off x="7894638" y="53927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Text Box 66"/>
          <p:cNvSpPr txBox="1">
            <a:spLocks noChangeArrowheads="1"/>
          </p:cNvSpPr>
          <p:nvPr/>
        </p:nvSpPr>
        <p:spPr bwMode="auto">
          <a:xfrm>
            <a:off x="7842250" y="52800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223.1.3.2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5018" name="Text Box 67"/>
          <p:cNvSpPr txBox="1">
            <a:spLocks noChangeArrowheads="1"/>
          </p:cNvSpPr>
          <p:nvPr/>
        </p:nvSpPr>
        <p:spPr bwMode="auto">
          <a:xfrm>
            <a:off x="5946775" y="52752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223.1.3.1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5019" name="Rectangle 68"/>
          <p:cNvSpPr>
            <a:spLocks noChangeArrowheads="1"/>
          </p:cNvSpPr>
          <p:nvPr/>
        </p:nvSpPr>
        <p:spPr bwMode="auto">
          <a:xfrm>
            <a:off x="7348538" y="478631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5020" name="Text Box 69"/>
          <p:cNvSpPr txBox="1">
            <a:spLocks noChangeArrowheads="1"/>
          </p:cNvSpPr>
          <p:nvPr/>
        </p:nvSpPr>
        <p:spPr bwMode="auto">
          <a:xfrm>
            <a:off x="6899275" y="4751388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223.1.3.27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5021" name="Line 84"/>
          <p:cNvSpPr>
            <a:spLocks noChangeShapeType="1"/>
          </p:cNvSpPr>
          <p:nvPr/>
        </p:nvSpPr>
        <p:spPr bwMode="auto">
          <a:xfrm flipH="1" flipV="1">
            <a:off x="6108700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2" name="Text Box 86"/>
          <p:cNvSpPr txBox="1">
            <a:spLocks noChangeArrowheads="1"/>
          </p:cNvSpPr>
          <p:nvPr/>
        </p:nvSpPr>
        <p:spPr bwMode="auto">
          <a:xfrm>
            <a:off x="5618163" y="557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223.1.1.2</a:t>
            </a:r>
            <a:endParaRPr lang="en-US" altLang="en-US" sz="1600">
              <a:latin typeface="Comic Sans MS" panose="030F0702030302020204" pitchFamily="66" charset="0"/>
            </a:endParaRPr>
          </a:p>
        </p:txBody>
      </p:sp>
      <p:sp>
        <p:nvSpPr>
          <p:cNvPr id="85023" name="Line 87"/>
          <p:cNvSpPr>
            <a:spLocks noChangeShapeType="1"/>
          </p:cNvSpPr>
          <p:nvPr/>
        </p:nvSpPr>
        <p:spPr bwMode="auto">
          <a:xfrm flipV="1">
            <a:off x="4591050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4" name="Line 88"/>
          <p:cNvSpPr>
            <a:spLocks noChangeShapeType="1"/>
          </p:cNvSpPr>
          <p:nvPr/>
        </p:nvSpPr>
        <p:spPr bwMode="auto">
          <a:xfrm flipH="1" flipV="1">
            <a:off x="6105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5" name="Line 89"/>
          <p:cNvSpPr>
            <a:spLocks noChangeShapeType="1"/>
          </p:cNvSpPr>
          <p:nvPr/>
        </p:nvSpPr>
        <p:spPr bwMode="auto">
          <a:xfrm flipH="1" flipV="1">
            <a:off x="4781550" y="4505325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6" name="Text Box 90"/>
          <p:cNvSpPr txBox="1">
            <a:spLocks noChangeArrowheads="1"/>
          </p:cNvSpPr>
          <p:nvPr/>
        </p:nvSpPr>
        <p:spPr bwMode="auto">
          <a:xfrm>
            <a:off x="6184900" y="265588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223.1.7.0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5027" name="Text Box 91"/>
          <p:cNvSpPr txBox="1">
            <a:spLocks noChangeArrowheads="1"/>
          </p:cNvSpPr>
          <p:nvPr/>
        </p:nvSpPr>
        <p:spPr bwMode="auto">
          <a:xfrm>
            <a:off x="7261225" y="39417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223.1.7.1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5028" name="Text Box 92"/>
          <p:cNvSpPr txBox="1">
            <a:spLocks noChangeArrowheads="1"/>
          </p:cNvSpPr>
          <p:nvPr/>
        </p:nvSpPr>
        <p:spPr bwMode="auto">
          <a:xfrm>
            <a:off x="6022975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223.1.8.0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5029" name="Text Box 93"/>
          <p:cNvSpPr txBox="1">
            <a:spLocks noChangeArrowheads="1"/>
          </p:cNvSpPr>
          <p:nvPr/>
        </p:nvSpPr>
        <p:spPr bwMode="auto">
          <a:xfrm>
            <a:off x="4775200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223.1.8.1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5030" name="Text Box 94"/>
          <p:cNvSpPr txBox="1">
            <a:spLocks noChangeArrowheads="1"/>
          </p:cNvSpPr>
          <p:nvPr/>
        </p:nvSpPr>
        <p:spPr bwMode="auto">
          <a:xfrm>
            <a:off x="3698875" y="3903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223.1.9.1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5031" name="Text Box 95"/>
          <p:cNvSpPr txBox="1">
            <a:spLocks noChangeArrowheads="1"/>
          </p:cNvSpPr>
          <p:nvPr/>
        </p:nvSpPr>
        <p:spPr bwMode="auto">
          <a:xfrm>
            <a:off x="4565650" y="26654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223.1.9.2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2031" name="Rectangle 98"/>
          <p:cNvSpPr>
            <a:spLocks noGrp="1" noChangeArrowheads="1"/>
          </p:cNvSpPr>
          <p:nvPr>
            <p:ph type="title"/>
          </p:nvPr>
        </p:nvSpPr>
        <p:spPr>
          <a:xfrm>
            <a:off x="194033" y="143757"/>
            <a:ext cx="6116639" cy="76358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IP Addressing: </a:t>
            </a:r>
            <a:r>
              <a:rPr lang="en-US" dirty="0" smtClean="0">
                <a:ea typeface="ＭＳ Ｐゴシック" charset="0"/>
                <a:cs typeface="+mj-cs"/>
              </a:rPr>
              <a:t>Subnets</a:t>
            </a:r>
            <a:endParaRPr lang="en-US" dirty="0">
              <a:ea typeface="ＭＳ Ｐゴシック" charset="0"/>
              <a:cs typeface="+mj-cs"/>
            </a:endParaRPr>
          </a:p>
        </p:txBody>
      </p:sp>
      <p:pic>
        <p:nvPicPr>
          <p:cNvPr id="85033" name="Picture 9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5663"/>
            <a:ext cx="20113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34" name="Group 100"/>
          <p:cNvGrpSpPr>
            <a:grpSpLocks/>
          </p:cNvGrpSpPr>
          <p:nvPr/>
        </p:nvGrpSpPr>
        <p:grpSpPr bwMode="auto">
          <a:xfrm>
            <a:off x="5545138" y="2379663"/>
            <a:ext cx="742950" cy="388937"/>
            <a:chOff x="4396" y="1245"/>
            <a:chExt cx="672" cy="248"/>
          </a:xfrm>
        </p:grpSpPr>
        <p:sp>
          <p:nvSpPr>
            <p:cNvPr id="8507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7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7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5079" name="Group 10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5082" name="Freeform 10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83" name="Freeform 10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80" name="Line 10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81" name="Line 108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35" name="Group 109"/>
          <p:cNvGrpSpPr>
            <a:grpSpLocks/>
          </p:cNvGrpSpPr>
          <p:nvPr/>
        </p:nvGrpSpPr>
        <p:grpSpPr bwMode="auto">
          <a:xfrm>
            <a:off x="7080250" y="4271963"/>
            <a:ext cx="742950" cy="388937"/>
            <a:chOff x="4396" y="1245"/>
            <a:chExt cx="672" cy="248"/>
          </a:xfrm>
        </p:grpSpPr>
        <p:sp>
          <p:nvSpPr>
            <p:cNvPr id="8506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6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7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5071" name="Group 11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5074" name="Freeform 11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75" name="Freeform 11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72" name="Line 11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73" name="Line 117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36" name="Group 118"/>
          <p:cNvGrpSpPr>
            <a:grpSpLocks/>
          </p:cNvGrpSpPr>
          <p:nvPr/>
        </p:nvGrpSpPr>
        <p:grpSpPr bwMode="auto">
          <a:xfrm>
            <a:off x="4087813" y="4279900"/>
            <a:ext cx="742950" cy="388938"/>
            <a:chOff x="4396" y="1245"/>
            <a:chExt cx="672" cy="248"/>
          </a:xfrm>
        </p:grpSpPr>
        <p:sp>
          <p:nvSpPr>
            <p:cNvPr id="8506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6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6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5063" name="Group 12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5066" name="Freeform 12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67" name="Freeform 12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64" name="Line 12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5" name="Line 126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37" name="Group 127"/>
          <p:cNvGrpSpPr>
            <a:grpSpLocks/>
          </p:cNvGrpSpPr>
          <p:nvPr/>
        </p:nvGrpSpPr>
        <p:grpSpPr bwMode="auto">
          <a:xfrm>
            <a:off x="6315075" y="881063"/>
            <a:ext cx="641350" cy="558800"/>
            <a:chOff x="-44" y="1473"/>
            <a:chExt cx="981" cy="1105"/>
          </a:xfrm>
        </p:grpSpPr>
        <p:pic>
          <p:nvPicPr>
            <p:cNvPr id="85058" name="Picture 1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9" name="Freeform 1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38" name="Group 130"/>
          <p:cNvGrpSpPr>
            <a:grpSpLocks/>
          </p:cNvGrpSpPr>
          <p:nvPr/>
        </p:nvGrpSpPr>
        <p:grpSpPr bwMode="auto">
          <a:xfrm>
            <a:off x="4918075" y="898525"/>
            <a:ext cx="641350" cy="558800"/>
            <a:chOff x="-44" y="1473"/>
            <a:chExt cx="981" cy="1105"/>
          </a:xfrm>
        </p:grpSpPr>
        <p:pic>
          <p:nvPicPr>
            <p:cNvPr id="85056" name="Picture 1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7" name="Freeform 1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39" name="Group 133"/>
          <p:cNvGrpSpPr>
            <a:grpSpLocks/>
          </p:cNvGrpSpPr>
          <p:nvPr/>
        </p:nvGrpSpPr>
        <p:grpSpPr bwMode="auto">
          <a:xfrm>
            <a:off x="5749925" y="849313"/>
            <a:ext cx="641350" cy="558800"/>
            <a:chOff x="-44" y="1473"/>
            <a:chExt cx="981" cy="1105"/>
          </a:xfrm>
        </p:grpSpPr>
        <p:pic>
          <p:nvPicPr>
            <p:cNvPr id="85054" name="Picture 13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5" name="Freeform 13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40" name="Group 136"/>
          <p:cNvGrpSpPr>
            <a:grpSpLocks/>
          </p:cNvGrpSpPr>
          <p:nvPr/>
        </p:nvGrpSpPr>
        <p:grpSpPr bwMode="auto">
          <a:xfrm>
            <a:off x="7473950" y="5551488"/>
            <a:ext cx="641350" cy="558800"/>
            <a:chOff x="-44" y="1473"/>
            <a:chExt cx="981" cy="1105"/>
          </a:xfrm>
        </p:grpSpPr>
        <p:pic>
          <p:nvPicPr>
            <p:cNvPr id="85052" name="Picture 13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3" name="Freeform 13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41" name="Group 139"/>
          <p:cNvGrpSpPr>
            <a:grpSpLocks/>
          </p:cNvGrpSpPr>
          <p:nvPr/>
        </p:nvGrpSpPr>
        <p:grpSpPr bwMode="auto">
          <a:xfrm>
            <a:off x="6523038" y="5514975"/>
            <a:ext cx="641350" cy="558800"/>
            <a:chOff x="-44" y="1473"/>
            <a:chExt cx="981" cy="1105"/>
          </a:xfrm>
        </p:grpSpPr>
        <p:pic>
          <p:nvPicPr>
            <p:cNvPr id="85050" name="Picture 14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1" name="Freeform 14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42" name="Group 142"/>
          <p:cNvGrpSpPr>
            <a:grpSpLocks/>
          </p:cNvGrpSpPr>
          <p:nvPr/>
        </p:nvGrpSpPr>
        <p:grpSpPr bwMode="auto">
          <a:xfrm>
            <a:off x="3497263" y="5522913"/>
            <a:ext cx="641350" cy="558800"/>
            <a:chOff x="-44" y="1473"/>
            <a:chExt cx="981" cy="1105"/>
          </a:xfrm>
        </p:grpSpPr>
        <p:pic>
          <p:nvPicPr>
            <p:cNvPr id="85048" name="Picture 14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9" name="Freeform 14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43" name="Group 145"/>
          <p:cNvGrpSpPr>
            <a:grpSpLocks/>
          </p:cNvGrpSpPr>
          <p:nvPr/>
        </p:nvGrpSpPr>
        <p:grpSpPr bwMode="auto">
          <a:xfrm>
            <a:off x="4419600" y="5564188"/>
            <a:ext cx="641350" cy="558800"/>
            <a:chOff x="-44" y="1473"/>
            <a:chExt cx="981" cy="1105"/>
          </a:xfrm>
        </p:grpSpPr>
        <p:pic>
          <p:nvPicPr>
            <p:cNvPr id="85046" name="Picture 14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7" name="Freeform 14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50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03B7C3F7-8B98-461D-AEEF-331CD4577C82}" type="slidenum">
              <a:rPr lang="en-US" altLang="en-US" sz="1200">
                <a:latin typeface="Tahoma" panose="020B0604030504040204" pitchFamily="34" charset="0"/>
              </a:rPr>
              <a:pPr/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504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731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95263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IP addressing: CIDR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528763"/>
            <a:ext cx="8107363" cy="31718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>
                <a:solidFill>
                  <a:srgbClr val="CC0000"/>
                </a:solidFill>
                <a:ea typeface="ＭＳ Ｐゴシック" charset="0"/>
                <a:cs typeface="+mn-cs"/>
              </a:rPr>
              <a:t>CIDR:</a:t>
            </a:r>
            <a:r>
              <a:rPr lang="en-US" sz="3200">
                <a:ea typeface="ＭＳ Ｐゴシック" charset="0"/>
                <a:cs typeface="+mn-cs"/>
              </a:rPr>
              <a:t> </a:t>
            </a:r>
            <a:r>
              <a:rPr lang="en-US" sz="3200">
                <a:solidFill>
                  <a:srgbClr val="CC0000"/>
                </a:solidFill>
                <a:ea typeface="ＭＳ Ｐゴシック" charset="0"/>
                <a:cs typeface="+mn-cs"/>
              </a:rPr>
              <a:t>C</a:t>
            </a:r>
            <a:r>
              <a:rPr lang="en-US" sz="3200">
                <a:ea typeface="ＭＳ Ｐゴシック" charset="0"/>
                <a:cs typeface="+mn-cs"/>
              </a:rPr>
              <a:t>lassless </a:t>
            </a:r>
            <a:r>
              <a:rPr lang="en-US" sz="3200">
                <a:solidFill>
                  <a:srgbClr val="CC0000"/>
                </a:solidFill>
                <a:ea typeface="ＭＳ Ｐゴシック" charset="0"/>
                <a:cs typeface="+mn-cs"/>
              </a:rPr>
              <a:t>I</a:t>
            </a:r>
            <a:r>
              <a:rPr lang="en-US" sz="3200">
                <a:ea typeface="ＭＳ Ｐゴシック" charset="0"/>
                <a:cs typeface="+mn-cs"/>
              </a:rPr>
              <a:t>nter</a:t>
            </a:r>
            <a:r>
              <a:rPr lang="en-US" sz="3200">
                <a:solidFill>
                  <a:srgbClr val="CC0000"/>
                </a:solidFill>
                <a:ea typeface="ＭＳ Ｐゴシック" charset="0"/>
                <a:cs typeface="+mn-cs"/>
              </a:rPr>
              <a:t>D</a:t>
            </a:r>
            <a:r>
              <a:rPr lang="en-US" sz="3200">
                <a:ea typeface="ＭＳ Ｐゴシック" charset="0"/>
                <a:cs typeface="+mn-cs"/>
              </a:rPr>
              <a:t>omain </a:t>
            </a:r>
            <a:r>
              <a:rPr lang="en-US" sz="3200">
                <a:solidFill>
                  <a:srgbClr val="CC0000"/>
                </a:solidFill>
                <a:ea typeface="ＭＳ Ｐゴシック" charset="0"/>
                <a:cs typeface="+mn-cs"/>
              </a:rPr>
              <a:t>R</a:t>
            </a:r>
            <a:r>
              <a:rPr lang="en-US" sz="3200">
                <a:ea typeface="ＭＳ Ｐゴシック" charset="0"/>
                <a:cs typeface="+mn-cs"/>
              </a:rPr>
              <a:t>outing</a:t>
            </a:r>
          </a:p>
          <a:p>
            <a:pPr lvl="1">
              <a:buFont typeface="Arial"/>
              <a:buChar char="•"/>
              <a:defRPr/>
            </a:pPr>
            <a:r>
              <a:rPr lang="en-US" sz="2800">
                <a:ea typeface="ＭＳ Ｐゴシック" charset="0"/>
              </a:rPr>
              <a:t>subnet portion of address of arbitrary length</a:t>
            </a:r>
          </a:p>
          <a:p>
            <a:pPr lvl="1">
              <a:buFont typeface="Arial"/>
              <a:buChar char="•"/>
              <a:defRPr/>
            </a:pPr>
            <a:r>
              <a:rPr lang="en-US" sz="2800">
                <a:ea typeface="ＭＳ Ｐゴシック" charset="0"/>
              </a:rPr>
              <a:t>address format: </a:t>
            </a:r>
            <a:r>
              <a:rPr lang="en-US" sz="2800">
                <a:solidFill>
                  <a:srgbClr val="CC0000"/>
                </a:solidFill>
                <a:ea typeface="ＭＳ Ｐゴシック" charset="0"/>
              </a:rPr>
              <a:t>a.b.c.d/x</a:t>
            </a:r>
            <a:r>
              <a:rPr lang="en-US" sz="2800">
                <a:ea typeface="ＭＳ Ｐゴシック" charset="0"/>
              </a:rPr>
              <a:t>, where x is # bits in subnet portion of address</a:t>
            </a: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1323975" y="4459288"/>
            <a:ext cx="612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000099"/>
                </a:solidFill>
              </a:rPr>
              <a:t>11001000  00010111  0001000</a:t>
            </a:r>
            <a:r>
              <a:rPr lang="en-US" altLang="en-US" dirty="0"/>
              <a:t>0  00000000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6021" name="Text Box 6"/>
          <p:cNvSpPr txBox="1">
            <a:spLocks noChangeArrowheads="1"/>
          </p:cNvSpPr>
          <p:nvPr/>
        </p:nvSpPr>
        <p:spPr bwMode="auto">
          <a:xfrm>
            <a:off x="2986088" y="3914775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000099"/>
                </a:solidFill>
              </a:rPr>
              <a:t>subnet</a:t>
            </a:r>
          </a:p>
          <a:p>
            <a:pPr algn="ctr"/>
            <a:r>
              <a:rPr lang="en-US" altLang="en-US" sz="1800">
                <a:solidFill>
                  <a:srgbClr val="000099"/>
                </a:solidFill>
              </a:rPr>
              <a:t>part</a:t>
            </a: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6265863" y="3878263"/>
            <a:ext cx="61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host</a:t>
            </a:r>
          </a:p>
          <a:p>
            <a:pPr algn="ctr"/>
            <a:r>
              <a:rPr lang="en-US" altLang="en-US" sz="1800"/>
              <a:t>part</a:t>
            </a:r>
          </a:p>
        </p:txBody>
      </p:sp>
      <p:sp>
        <p:nvSpPr>
          <p:cNvPr id="86023" name="Line 8"/>
          <p:cNvSpPr>
            <a:spLocks noChangeShapeType="1"/>
          </p:cNvSpPr>
          <p:nvPr/>
        </p:nvSpPr>
        <p:spPr bwMode="auto">
          <a:xfrm>
            <a:off x="3992563" y="4224338"/>
            <a:ext cx="16208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Line 11"/>
          <p:cNvSpPr>
            <a:spLocks noChangeShapeType="1"/>
          </p:cNvSpPr>
          <p:nvPr/>
        </p:nvSpPr>
        <p:spPr bwMode="auto">
          <a:xfrm flipV="1">
            <a:off x="6783388" y="4213225"/>
            <a:ext cx="595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Text Box 12"/>
          <p:cNvSpPr txBox="1">
            <a:spLocks noChangeArrowheads="1"/>
          </p:cNvSpPr>
          <p:nvPr/>
        </p:nvSpPr>
        <p:spPr bwMode="auto">
          <a:xfrm>
            <a:off x="3260725" y="5045075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200.23.16.0/23</a:t>
            </a:r>
            <a:endParaRPr lang="en-US" altLang="en-US" sz="1800"/>
          </a:p>
        </p:txBody>
      </p:sp>
      <p:sp>
        <p:nvSpPr>
          <p:cNvPr id="86026" name="Line 14"/>
          <p:cNvSpPr>
            <a:spLocks noChangeShapeType="1"/>
          </p:cNvSpPr>
          <p:nvPr/>
        </p:nvSpPr>
        <p:spPr bwMode="auto">
          <a:xfrm flipH="1">
            <a:off x="1393825" y="4214813"/>
            <a:ext cx="143827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027" name="Line 15"/>
          <p:cNvSpPr>
            <a:spLocks noChangeShapeType="1"/>
          </p:cNvSpPr>
          <p:nvPr/>
        </p:nvSpPr>
        <p:spPr bwMode="auto">
          <a:xfrm flipH="1">
            <a:off x="5653088" y="4225925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0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AC3FC613-3FBF-4822-8B2A-F6C6E86C0905}" type="slidenum">
              <a:rPr lang="en-US" altLang="en-US" sz="1200">
                <a:latin typeface="Tahoma" panose="020B0604030504040204" pitchFamily="34" charset="0"/>
              </a:rPr>
              <a:pPr/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602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4775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IP addresses: how to get one?</a:t>
            </a:r>
            <a:endParaRPr lang="en-US" altLang="en-US" sz="4800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08125"/>
            <a:ext cx="8034338" cy="33591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Q:</a:t>
            </a:r>
            <a:r>
              <a:rPr lang="en-US" altLang="en-US" dirty="0" smtClean="0"/>
              <a:t> How does a </a:t>
            </a:r>
            <a:r>
              <a:rPr lang="en-US" altLang="en-US" i="1" dirty="0" smtClean="0"/>
              <a:t>host</a:t>
            </a:r>
            <a:r>
              <a:rPr lang="en-US" altLang="en-US" dirty="0" smtClean="0"/>
              <a:t> get IP address?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r>
              <a:rPr lang="en-US" altLang="en-US" dirty="0" smtClean="0">
                <a:solidFill>
                  <a:srgbClr val="C00000"/>
                </a:solidFill>
              </a:rPr>
              <a:t>Manually</a:t>
            </a:r>
            <a:r>
              <a:rPr lang="en-US" altLang="en-US" dirty="0" smtClean="0"/>
              <a:t> assigned by system admin</a:t>
            </a:r>
          </a:p>
          <a:p>
            <a:r>
              <a:rPr lang="en-US" altLang="en-US" dirty="0" smtClean="0">
                <a:solidFill>
                  <a:srgbClr val="CC0000"/>
                </a:solidFill>
              </a:rPr>
              <a:t>DHCP:</a:t>
            </a:r>
            <a:r>
              <a:rPr lang="en-US" altLang="en-US" dirty="0" smtClean="0"/>
              <a:t> Dynamic Host Configuration Protocol: dynamically get address from server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endParaRPr lang="en-US" altLang="en-US" sz="2400" dirty="0" smtClean="0"/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1D7F9E22-FFCF-4452-8EBC-B6EE5BB69D7A}" type="slidenum">
              <a:rPr lang="en-US" altLang="en-US" sz="1200">
                <a:latin typeface="Tahoma" panose="020B0604030504040204" pitchFamily="34" charset="0"/>
              </a:rPr>
              <a:pPr/>
              <a:t>18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704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4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0255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68288"/>
            <a:ext cx="88265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IP Addressing: </a:t>
            </a:r>
            <a:r>
              <a:rPr lang="en-US" sz="3600" dirty="0" smtClean="0">
                <a:ea typeface="ＭＳ Ｐゴシック" charset="0"/>
                <a:cs typeface="+mj-cs"/>
              </a:rPr>
              <a:t>DHCP</a:t>
            </a:r>
            <a:endParaRPr lang="en-US" sz="3400" dirty="0">
              <a:ea typeface="ＭＳ Ｐゴシック" charset="0"/>
              <a:cs typeface="+mj-cs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87500"/>
            <a:ext cx="8632825" cy="33591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Why dynamic?</a:t>
            </a:r>
            <a:endParaRPr lang="en-US" altLang="en-US" sz="2400" dirty="0" smtClean="0"/>
          </a:p>
          <a:p>
            <a:pPr lvl="1"/>
            <a:r>
              <a:rPr lang="en-US" altLang="en-US" dirty="0" smtClean="0">
                <a:latin typeface="Gill Sans MT" panose="020B0502020104020203" pitchFamily="34" charset="0"/>
              </a:rPr>
              <a:t>reuse of addresses</a:t>
            </a:r>
            <a:endParaRPr lang="en-US" altLang="ja-JP" dirty="0" smtClean="0">
              <a:latin typeface="Gill Sans MT" panose="020B0502020104020203" pitchFamily="34" charset="0"/>
            </a:endParaRPr>
          </a:p>
          <a:p>
            <a:pPr lvl="1"/>
            <a:r>
              <a:rPr lang="en-US" altLang="en-US" dirty="0" smtClean="0">
                <a:latin typeface="Gill Sans MT" panose="020B0502020104020203" pitchFamily="34" charset="0"/>
              </a:rPr>
              <a:t>support mobile users</a:t>
            </a:r>
          </a:p>
          <a:p>
            <a:pPr lvl="1"/>
            <a:r>
              <a:rPr lang="en-US" altLang="en-US" dirty="0" smtClean="0">
                <a:latin typeface="Gill Sans MT" panose="020B0502020104020203" pitchFamily="34" charset="0"/>
              </a:rPr>
              <a:t>lease can be renewed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DHCP overview:</a:t>
            </a:r>
          </a:p>
          <a:p>
            <a:pPr lvl="1"/>
            <a:r>
              <a:rPr lang="en-US" altLang="ja-JP" dirty="0" smtClean="0">
                <a:solidFill>
                  <a:srgbClr val="CC0000"/>
                </a:solidFill>
                <a:latin typeface="Gill Sans MT" panose="020B0502020104020203" pitchFamily="34" charset="0"/>
              </a:rPr>
              <a:t>DHCP discover:</a:t>
            </a:r>
            <a:r>
              <a:rPr lang="ja-JP" altLang="en-US" dirty="0" smtClean="0">
                <a:solidFill>
                  <a:srgbClr val="CC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 smtClean="0">
                <a:latin typeface="Gill Sans MT" panose="020B0502020104020203" pitchFamily="34" charset="0"/>
              </a:rPr>
              <a:t>host broadcasts if any DHCP server available</a:t>
            </a:r>
            <a:endParaRPr lang="en-US" altLang="ja-JP" dirty="0" smtClean="0">
              <a:latin typeface="Gill Sans MT" panose="020B0502020104020203" pitchFamily="34" charset="0"/>
            </a:endParaRPr>
          </a:p>
          <a:p>
            <a:pPr lvl="1"/>
            <a:r>
              <a:rPr lang="en-US" altLang="ja-JP" dirty="0" smtClean="0">
                <a:solidFill>
                  <a:srgbClr val="CC0000"/>
                </a:solidFill>
                <a:latin typeface="Gill Sans MT" panose="020B0502020104020203" pitchFamily="34" charset="0"/>
              </a:rPr>
              <a:t>DHCP offer:  </a:t>
            </a:r>
            <a:r>
              <a:rPr lang="en-US" altLang="en-US" dirty="0" smtClean="0">
                <a:latin typeface="Gill Sans MT" panose="020B0502020104020203" pitchFamily="34" charset="0"/>
              </a:rPr>
              <a:t>DHCP server responds</a:t>
            </a:r>
            <a:endParaRPr lang="en-US" altLang="ja-JP" dirty="0" smtClean="0">
              <a:solidFill>
                <a:srgbClr val="CC0000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altLang="ja-JP" dirty="0" smtClean="0">
                <a:solidFill>
                  <a:srgbClr val="CC0000"/>
                </a:solidFill>
                <a:latin typeface="Gill Sans MT" panose="020B0502020104020203" pitchFamily="34" charset="0"/>
              </a:rPr>
              <a:t>DHCP request:</a:t>
            </a:r>
            <a:r>
              <a:rPr lang="ja-JP" altLang="en-US" dirty="0" smtClean="0">
                <a:solidFill>
                  <a:srgbClr val="CC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 smtClean="0">
                <a:latin typeface="Gill Sans MT" panose="020B0502020104020203" pitchFamily="34" charset="0"/>
              </a:rPr>
              <a:t>host requests IP address</a:t>
            </a:r>
            <a:endParaRPr lang="en-US" altLang="ja-JP" dirty="0" smtClean="0">
              <a:latin typeface="Gill Sans MT" panose="020B0502020104020203" pitchFamily="34" charset="0"/>
            </a:endParaRPr>
          </a:p>
          <a:p>
            <a:pPr lvl="1"/>
            <a:r>
              <a:rPr lang="en-US" altLang="ja-JP" dirty="0" smtClean="0">
                <a:solidFill>
                  <a:srgbClr val="CC0000"/>
                </a:solidFill>
                <a:latin typeface="Gill Sans MT" panose="020B0502020104020203" pitchFamily="34" charset="0"/>
              </a:rPr>
              <a:t>DHCP </a:t>
            </a:r>
            <a:r>
              <a:rPr lang="en-US" altLang="ja-JP" dirty="0" err="1" smtClean="0">
                <a:solidFill>
                  <a:srgbClr val="CC0000"/>
                </a:solidFill>
                <a:latin typeface="Gill Sans MT" panose="020B0502020104020203" pitchFamily="34" charset="0"/>
              </a:rPr>
              <a:t>ack</a:t>
            </a:r>
            <a:r>
              <a:rPr lang="en-US" altLang="ja-JP" dirty="0" smtClean="0">
                <a:solidFill>
                  <a:srgbClr val="CC0000"/>
                </a:solidFill>
                <a:latin typeface="Gill Sans MT" panose="020B0502020104020203" pitchFamily="34" charset="0"/>
              </a:rPr>
              <a:t>:  </a:t>
            </a:r>
            <a:r>
              <a:rPr lang="en-US" altLang="en-US" dirty="0" smtClean="0">
                <a:latin typeface="Gill Sans MT" panose="020B0502020104020203" pitchFamily="34" charset="0"/>
              </a:rPr>
              <a:t>DHCP server sends ID address</a:t>
            </a:r>
            <a:endParaRPr lang="en-US" altLang="ja-JP" dirty="0" smtClean="0">
              <a:latin typeface="Gill Sans MT" panose="020B0502020104020203" pitchFamily="34" charset="0"/>
            </a:endParaRPr>
          </a:p>
          <a:p>
            <a:endParaRPr lang="en-US" altLang="en-US" dirty="0" smtClean="0"/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FB601207-1270-4FC7-B71B-042BDDD923A5}" type="slidenum">
              <a:rPr lang="en-US" altLang="en-US" sz="1200">
                <a:latin typeface="Tahoma" panose="020B0604030504040204" pitchFamily="34" charset="0"/>
              </a:rPr>
              <a:pPr/>
              <a:t>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806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reeform 1285"/>
          <p:cNvSpPr>
            <a:spLocks/>
          </p:cNvSpPr>
          <p:nvPr/>
        </p:nvSpPr>
        <p:spPr bwMode="auto">
          <a:xfrm>
            <a:off x="6748463" y="3516313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4" name="Freeform 1286"/>
          <p:cNvSpPr>
            <a:spLocks/>
          </p:cNvSpPr>
          <p:nvPr/>
        </p:nvSpPr>
        <p:spPr bwMode="auto">
          <a:xfrm>
            <a:off x="6767513" y="1990725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5" name="Freeform 1287"/>
          <p:cNvSpPr>
            <a:spLocks/>
          </p:cNvSpPr>
          <p:nvPr/>
        </p:nvSpPr>
        <p:spPr bwMode="auto">
          <a:xfrm>
            <a:off x="4946650" y="1698625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36" name="Group 1288"/>
          <p:cNvGrpSpPr>
            <a:grpSpLocks/>
          </p:cNvGrpSpPr>
          <p:nvPr/>
        </p:nvGrpSpPr>
        <p:grpSpPr bwMode="auto">
          <a:xfrm>
            <a:off x="5022850" y="2963863"/>
            <a:ext cx="1458913" cy="933450"/>
            <a:chOff x="2889" y="1631"/>
            <a:chExt cx="980" cy="743"/>
          </a:xfrm>
        </p:grpSpPr>
        <p:sp>
          <p:nvSpPr>
            <p:cNvPr id="44654" name="Rectangle 128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655" name="AutoShape 129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CCFF"/>
                </a:solidFill>
              </a:endParaRPr>
            </a:p>
          </p:txBody>
        </p:sp>
      </p:grpSp>
      <p:sp>
        <p:nvSpPr>
          <p:cNvPr id="44037" name="Line 1291"/>
          <p:cNvSpPr>
            <a:spLocks noChangeShapeType="1"/>
          </p:cNvSpPr>
          <p:nvPr/>
        </p:nvSpPr>
        <p:spPr bwMode="auto">
          <a:xfrm>
            <a:off x="7140575" y="3802063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Line 1292"/>
          <p:cNvSpPr>
            <a:spLocks noChangeShapeType="1"/>
          </p:cNvSpPr>
          <p:nvPr/>
        </p:nvSpPr>
        <p:spPr bwMode="auto">
          <a:xfrm>
            <a:off x="7237413" y="3722688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1293"/>
          <p:cNvSpPr>
            <a:spLocks noChangeShapeType="1"/>
          </p:cNvSpPr>
          <p:nvPr/>
        </p:nvSpPr>
        <p:spPr bwMode="auto">
          <a:xfrm flipV="1">
            <a:off x="7473950" y="3808413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1294"/>
          <p:cNvSpPr>
            <a:spLocks noChangeShapeType="1"/>
          </p:cNvSpPr>
          <p:nvPr/>
        </p:nvSpPr>
        <p:spPr bwMode="auto">
          <a:xfrm>
            <a:off x="6172200" y="3729038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1295"/>
          <p:cNvSpPr>
            <a:spLocks noChangeShapeType="1"/>
          </p:cNvSpPr>
          <p:nvPr/>
        </p:nvSpPr>
        <p:spPr bwMode="auto">
          <a:xfrm>
            <a:off x="6467475" y="2576513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1296"/>
          <p:cNvSpPr>
            <a:spLocks noChangeShapeType="1"/>
          </p:cNvSpPr>
          <p:nvPr/>
        </p:nvSpPr>
        <p:spPr bwMode="auto">
          <a:xfrm>
            <a:off x="6034088" y="2392363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Freeform 1297"/>
          <p:cNvSpPr>
            <a:spLocks/>
          </p:cNvSpPr>
          <p:nvPr/>
        </p:nvSpPr>
        <p:spPr bwMode="auto">
          <a:xfrm>
            <a:off x="5241925" y="4367213"/>
            <a:ext cx="3079750" cy="1665287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298"/>
          <p:cNvSpPr>
            <a:spLocks noChangeShapeType="1"/>
          </p:cNvSpPr>
          <p:nvPr/>
        </p:nvSpPr>
        <p:spPr bwMode="auto">
          <a:xfrm rot="16200000" flipV="1">
            <a:off x="7541419" y="5239544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299"/>
          <p:cNvSpPr>
            <a:spLocks noChangeShapeType="1"/>
          </p:cNvSpPr>
          <p:nvPr/>
        </p:nvSpPr>
        <p:spPr bwMode="auto">
          <a:xfrm rot="5400000" flipV="1">
            <a:off x="7735888" y="542925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300"/>
          <p:cNvSpPr>
            <a:spLocks noChangeShapeType="1"/>
          </p:cNvSpPr>
          <p:nvPr/>
        </p:nvSpPr>
        <p:spPr bwMode="auto">
          <a:xfrm rot="16200000" flipH="1">
            <a:off x="7843837" y="5027613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301"/>
          <p:cNvSpPr>
            <a:spLocks noChangeShapeType="1"/>
          </p:cNvSpPr>
          <p:nvPr/>
        </p:nvSpPr>
        <p:spPr bwMode="auto">
          <a:xfrm>
            <a:off x="7102475" y="4686300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302"/>
          <p:cNvSpPr>
            <a:spLocks noChangeShapeType="1"/>
          </p:cNvSpPr>
          <p:nvPr/>
        </p:nvSpPr>
        <p:spPr bwMode="auto">
          <a:xfrm flipV="1">
            <a:off x="6481763" y="4673600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303"/>
          <p:cNvSpPr>
            <a:spLocks noChangeShapeType="1"/>
          </p:cNvSpPr>
          <p:nvPr/>
        </p:nvSpPr>
        <p:spPr bwMode="auto">
          <a:xfrm flipV="1">
            <a:off x="6524625" y="4965700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1305"/>
          <p:cNvSpPr>
            <a:spLocks noChangeShapeType="1"/>
          </p:cNvSpPr>
          <p:nvPr/>
        </p:nvSpPr>
        <p:spPr bwMode="auto">
          <a:xfrm>
            <a:off x="5845175" y="4762500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1306"/>
          <p:cNvSpPr>
            <a:spLocks noChangeShapeType="1"/>
          </p:cNvSpPr>
          <p:nvPr/>
        </p:nvSpPr>
        <p:spPr bwMode="auto">
          <a:xfrm flipV="1">
            <a:off x="5586413" y="4999038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1309"/>
          <p:cNvSpPr>
            <a:spLocks noChangeShapeType="1"/>
          </p:cNvSpPr>
          <p:nvPr/>
        </p:nvSpPr>
        <p:spPr bwMode="auto">
          <a:xfrm flipH="1">
            <a:off x="6011863" y="5054600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Line 1310"/>
          <p:cNvSpPr>
            <a:spLocks noChangeShapeType="1"/>
          </p:cNvSpPr>
          <p:nvPr/>
        </p:nvSpPr>
        <p:spPr bwMode="auto">
          <a:xfrm flipH="1" flipV="1">
            <a:off x="6405563" y="5038725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1311"/>
          <p:cNvSpPr>
            <a:spLocks noChangeShapeType="1"/>
          </p:cNvSpPr>
          <p:nvPr/>
        </p:nvSpPr>
        <p:spPr bwMode="auto">
          <a:xfrm>
            <a:off x="6488113" y="5041900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1313"/>
          <p:cNvSpPr>
            <a:spLocks noChangeShapeType="1"/>
          </p:cNvSpPr>
          <p:nvPr/>
        </p:nvSpPr>
        <p:spPr bwMode="auto">
          <a:xfrm>
            <a:off x="6026150" y="3511550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Line 1314"/>
          <p:cNvSpPr>
            <a:spLocks noChangeShapeType="1"/>
          </p:cNvSpPr>
          <p:nvPr/>
        </p:nvSpPr>
        <p:spPr bwMode="auto">
          <a:xfrm flipV="1">
            <a:off x="7321550" y="2481263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Line 1315"/>
          <p:cNvSpPr>
            <a:spLocks noChangeShapeType="1"/>
          </p:cNvSpPr>
          <p:nvPr/>
        </p:nvSpPr>
        <p:spPr bwMode="auto">
          <a:xfrm>
            <a:off x="7150100" y="2654300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1316"/>
          <p:cNvSpPr>
            <a:spLocks noChangeShapeType="1"/>
          </p:cNvSpPr>
          <p:nvPr/>
        </p:nvSpPr>
        <p:spPr bwMode="auto">
          <a:xfrm flipV="1">
            <a:off x="7321550" y="2551113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Line 1317"/>
          <p:cNvSpPr>
            <a:spLocks noChangeShapeType="1"/>
          </p:cNvSpPr>
          <p:nvPr/>
        </p:nvSpPr>
        <p:spPr bwMode="auto">
          <a:xfrm>
            <a:off x="7686675" y="254952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Line 1318"/>
          <p:cNvSpPr>
            <a:spLocks noChangeShapeType="1"/>
          </p:cNvSpPr>
          <p:nvPr/>
        </p:nvSpPr>
        <p:spPr bwMode="auto">
          <a:xfrm>
            <a:off x="7340600" y="2855913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Line 1319"/>
          <p:cNvSpPr>
            <a:spLocks noChangeShapeType="1"/>
          </p:cNvSpPr>
          <p:nvPr/>
        </p:nvSpPr>
        <p:spPr bwMode="auto">
          <a:xfrm flipV="1">
            <a:off x="5635625" y="3722688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Line 1320"/>
          <p:cNvSpPr>
            <a:spLocks noChangeShapeType="1"/>
          </p:cNvSpPr>
          <p:nvPr/>
        </p:nvSpPr>
        <p:spPr bwMode="auto">
          <a:xfrm>
            <a:off x="7894638" y="2846388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Line 1321"/>
          <p:cNvSpPr>
            <a:spLocks noChangeShapeType="1"/>
          </p:cNvSpPr>
          <p:nvPr/>
        </p:nvSpPr>
        <p:spPr bwMode="auto">
          <a:xfrm flipH="1">
            <a:off x="7040563" y="2922588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Line 1322"/>
          <p:cNvSpPr>
            <a:spLocks noChangeShapeType="1"/>
          </p:cNvSpPr>
          <p:nvPr/>
        </p:nvSpPr>
        <p:spPr bwMode="auto">
          <a:xfrm flipH="1">
            <a:off x="7632700" y="2922588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Line 1323"/>
          <p:cNvSpPr>
            <a:spLocks noChangeShapeType="1"/>
          </p:cNvSpPr>
          <p:nvPr/>
        </p:nvSpPr>
        <p:spPr bwMode="auto">
          <a:xfrm flipV="1">
            <a:off x="7016750" y="4064000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66" name="Group 1324"/>
          <p:cNvGrpSpPr>
            <a:grpSpLocks/>
          </p:cNvGrpSpPr>
          <p:nvPr/>
        </p:nvGrpSpPr>
        <p:grpSpPr bwMode="auto">
          <a:xfrm flipH="1">
            <a:off x="5519738" y="4522788"/>
            <a:ext cx="414337" cy="373062"/>
            <a:chOff x="2839" y="3501"/>
            <a:chExt cx="755" cy="803"/>
          </a:xfrm>
        </p:grpSpPr>
        <p:pic>
          <p:nvPicPr>
            <p:cNvPr id="44652" name="Picture 13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53" name="Freeform 132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67" name="Group 1327"/>
          <p:cNvGrpSpPr>
            <a:grpSpLocks/>
          </p:cNvGrpSpPr>
          <p:nvPr/>
        </p:nvGrpSpPr>
        <p:grpSpPr bwMode="auto">
          <a:xfrm flipH="1">
            <a:off x="5202238" y="4943475"/>
            <a:ext cx="482600" cy="406400"/>
            <a:chOff x="2839" y="3501"/>
            <a:chExt cx="755" cy="803"/>
          </a:xfrm>
        </p:grpSpPr>
        <p:pic>
          <p:nvPicPr>
            <p:cNvPr id="44650" name="Picture 132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51" name="Freeform 132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68" name="Group 1330"/>
          <p:cNvGrpSpPr>
            <a:grpSpLocks/>
          </p:cNvGrpSpPr>
          <p:nvPr/>
        </p:nvGrpSpPr>
        <p:grpSpPr bwMode="auto">
          <a:xfrm flipH="1">
            <a:off x="5680075" y="5245100"/>
            <a:ext cx="427038" cy="349250"/>
            <a:chOff x="2839" y="3501"/>
            <a:chExt cx="755" cy="803"/>
          </a:xfrm>
        </p:grpSpPr>
        <p:pic>
          <p:nvPicPr>
            <p:cNvPr id="44648" name="Picture 133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49" name="Freeform 133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69" name="Group 1333"/>
          <p:cNvGrpSpPr>
            <a:grpSpLocks/>
          </p:cNvGrpSpPr>
          <p:nvPr/>
        </p:nvGrpSpPr>
        <p:grpSpPr bwMode="auto">
          <a:xfrm>
            <a:off x="6294438" y="5227638"/>
            <a:ext cx="427037" cy="350837"/>
            <a:chOff x="2839" y="3501"/>
            <a:chExt cx="755" cy="803"/>
          </a:xfrm>
        </p:grpSpPr>
        <p:pic>
          <p:nvPicPr>
            <p:cNvPr id="44646" name="Picture 133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47" name="Freeform 133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4070" name="Picture 1336" descr="car_icon_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709738"/>
            <a:ext cx="849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71" name="Group 1337"/>
          <p:cNvGrpSpPr>
            <a:grpSpLocks/>
          </p:cNvGrpSpPr>
          <p:nvPr/>
        </p:nvGrpSpPr>
        <p:grpSpPr bwMode="auto">
          <a:xfrm>
            <a:off x="5357813" y="1535113"/>
            <a:ext cx="415925" cy="385762"/>
            <a:chOff x="2751" y="1851"/>
            <a:chExt cx="462" cy="478"/>
          </a:xfrm>
        </p:grpSpPr>
        <p:pic>
          <p:nvPicPr>
            <p:cNvPr id="44644" name="Picture 1338" descr="iphone_stylized_sma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645" name="Picture 1339" descr="antenna_radiation_stylize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72" name="Group 1340"/>
          <p:cNvGrpSpPr>
            <a:grpSpLocks/>
          </p:cNvGrpSpPr>
          <p:nvPr/>
        </p:nvGrpSpPr>
        <p:grpSpPr bwMode="auto">
          <a:xfrm>
            <a:off x="7434263" y="2384425"/>
            <a:ext cx="390525" cy="169863"/>
            <a:chOff x="4650" y="1129"/>
            <a:chExt cx="246" cy="95"/>
          </a:xfrm>
        </p:grpSpPr>
        <p:sp>
          <p:nvSpPr>
            <p:cNvPr id="4463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3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3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39" name="Group 13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42" name="Freeform 13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43" name="Freeform 13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40" name="Line 13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1" name="Line 13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73" name="Group 1349"/>
          <p:cNvGrpSpPr>
            <a:grpSpLocks/>
          </p:cNvGrpSpPr>
          <p:nvPr/>
        </p:nvGrpSpPr>
        <p:grpSpPr bwMode="auto">
          <a:xfrm>
            <a:off x="7507288" y="2746375"/>
            <a:ext cx="390525" cy="176213"/>
            <a:chOff x="4650" y="1129"/>
            <a:chExt cx="246" cy="95"/>
          </a:xfrm>
        </p:grpSpPr>
        <p:sp>
          <p:nvSpPr>
            <p:cNvPr id="4462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2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3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31" name="Group 135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34" name="Freeform 13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35" name="Freeform 13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32" name="Line 135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33" name="Line 135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74" name="Group 1358"/>
          <p:cNvGrpSpPr>
            <a:grpSpLocks/>
          </p:cNvGrpSpPr>
          <p:nvPr/>
        </p:nvGrpSpPr>
        <p:grpSpPr bwMode="auto">
          <a:xfrm>
            <a:off x="6948488" y="2482850"/>
            <a:ext cx="390525" cy="169863"/>
            <a:chOff x="4650" y="1129"/>
            <a:chExt cx="246" cy="95"/>
          </a:xfrm>
        </p:grpSpPr>
        <p:sp>
          <p:nvSpPr>
            <p:cNvPr id="4462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2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2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23" name="Group 136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26" name="Freeform 13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27" name="Freeform 13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24" name="Line 136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25" name="Line 136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75" name="Group 1367"/>
          <p:cNvGrpSpPr>
            <a:grpSpLocks/>
          </p:cNvGrpSpPr>
          <p:nvPr/>
        </p:nvGrpSpPr>
        <p:grpSpPr bwMode="auto">
          <a:xfrm>
            <a:off x="6959600" y="2746375"/>
            <a:ext cx="390525" cy="169863"/>
            <a:chOff x="4650" y="1129"/>
            <a:chExt cx="246" cy="95"/>
          </a:xfrm>
        </p:grpSpPr>
        <p:sp>
          <p:nvSpPr>
            <p:cNvPr id="4461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1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1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15" name="Group 13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18" name="Freeform 13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19" name="Freeform 13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16" name="Line 13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17" name="Line 13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76" name="Line 1376"/>
          <p:cNvSpPr>
            <a:spLocks noChangeShapeType="1"/>
          </p:cNvSpPr>
          <p:nvPr/>
        </p:nvSpPr>
        <p:spPr bwMode="auto">
          <a:xfrm>
            <a:off x="8089900" y="28448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77" name="Group 1377"/>
          <p:cNvGrpSpPr>
            <a:grpSpLocks/>
          </p:cNvGrpSpPr>
          <p:nvPr/>
        </p:nvGrpSpPr>
        <p:grpSpPr bwMode="auto">
          <a:xfrm>
            <a:off x="7145338" y="3900488"/>
            <a:ext cx="485775" cy="203200"/>
            <a:chOff x="4650" y="1129"/>
            <a:chExt cx="246" cy="95"/>
          </a:xfrm>
        </p:grpSpPr>
        <p:sp>
          <p:nvSpPr>
            <p:cNvPr id="4460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0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0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07" name="Group 138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10" name="Freeform 13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11" name="Freeform 13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08" name="Line 138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09" name="Line 138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78" name="Group 1386"/>
          <p:cNvGrpSpPr>
            <a:grpSpLocks/>
          </p:cNvGrpSpPr>
          <p:nvPr/>
        </p:nvGrpSpPr>
        <p:grpSpPr bwMode="auto">
          <a:xfrm>
            <a:off x="6826250" y="3619500"/>
            <a:ext cx="485775" cy="203200"/>
            <a:chOff x="4650" y="1129"/>
            <a:chExt cx="246" cy="95"/>
          </a:xfrm>
        </p:grpSpPr>
        <p:sp>
          <p:nvSpPr>
            <p:cNvPr id="4459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9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9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99" name="Group 139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02" name="Freeform 13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03" name="Freeform 13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00" name="Line 139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01" name="Line 139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79" name="Group 1395"/>
          <p:cNvGrpSpPr>
            <a:grpSpLocks/>
          </p:cNvGrpSpPr>
          <p:nvPr/>
        </p:nvGrpSpPr>
        <p:grpSpPr bwMode="auto">
          <a:xfrm>
            <a:off x="7488238" y="3632200"/>
            <a:ext cx="485775" cy="203200"/>
            <a:chOff x="4650" y="1129"/>
            <a:chExt cx="246" cy="95"/>
          </a:xfrm>
        </p:grpSpPr>
        <p:sp>
          <p:nvSpPr>
            <p:cNvPr id="4458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8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9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91" name="Group 139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94" name="Freeform 14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95" name="Freeform 14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92" name="Line 140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93" name="Line 140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0" name="Group 1404"/>
          <p:cNvGrpSpPr>
            <a:grpSpLocks/>
          </p:cNvGrpSpPr>
          <p:nvPr/>
        </p:nvGrpSpPr>
        <p:grpSpPr bwMode="auto">
          <a:xfrm>
            <a:off x="6707188" y="4494213"/>
            <a:ext cx="619125" cy="242887"/>
            <a:chOff x="4650" y="1129"/>
            <a:chExt cx="246" cy="95"/>
          </a:xfrm>
        </p:grpSpPr>
        <p:sp>
          <p:nvSpPr>
            <p:cNvPr id="4458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8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8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83" name="Group 140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86" name="Freeform 140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87" name="Freeform 141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84" name="Line 141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85" name="Line 141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1" name="Group 1413"/>
          <p:cNvGrpSpPr>
            <a:grpSpLocks/>
          </p:cNvGrpSpPr>
          <p:nvPr/>
        </p:nvGrpSpPr>
        <p:grpSpPr bwMode="auto">
          <a:xfrm>
            <a:off x="7340600" y="4792663"/>
            <a:ext cx="619125" cy="242887"/>
            <a:chOff x="4650" y="1129"/>
            <a:chExt cx="246" cy="95"/>
          </a:xfrm>
        </p:grpSpPr>
        <p:sp>
          <p:nvSpPr>
            <p:cNvPr id="4457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7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7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75" name="Group 141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78" name="Freeform 141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79" name="Freeform 141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76" name="Line 142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77" name="Line 142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2" name="Group 1422"/>
          <p:cNvGrpSpPr>
            <a:grpSpLocks/>
          </p:cNvGrpSpPr>
          <p:nvPr/>
        </p:nvGrpSpPr>
        <p:grpSpPr bwMode="auto">
          <a:xfrm>
            <a:off x="5991225" y="4837113"/>
            <a:ext cx="619125" cy="242887"/>
            <a:chOff x="4650" y="1129"/>
            <a:chExt cx="246" cy="95"/>
          </a:xfrm>
        </p:grpSpPr>
        <p:sp>
          <p:nvSpPr>
            <p:cNvPr id="4456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6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6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67" name="Group 142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70" name="Freeform 142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71" name="Freeform 142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68" name="Line 142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69" name="Line 143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3" name="Group 1431"/>
          <p:cNvGrpSpPr>
            <a:grpSpLocks/>
          </p:cNvGrpSpPr>
          <p:nvPr/>
        </p:nvGrpSpPr>
        <p:grpSpPr bwMode="auto">
          <a:xfrm>
            <a:off x="5797550" y="3629025"/>
            <a:ext cx="390525" cy="169863"/>
            <a:chOff x="4650" y="1129"/>
            <a:chExt cx="246" cy="95"/>
          </a:xfrm>
        </p:grpSpPr>
        <p:sp>
          <p:nvSpPr>
            <p:cNvPr id="4455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5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5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59" name="Group 1435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62" name="Freeform 143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63" name="Freeform 143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60" name="Line 1438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61" name="Line 1439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4" name="Group 1440"/>
          <p:cNvGrpSpPr>
            <a:grpSpLocks/>
          </p:cNvGrpSpPr>
          <p:nvPr/>
        </p:nvGrpSpPr>
        <p:grpSpPr bwMode="auto">
          <a:xfrm>
            <a:off x="6097588" y="2476500"/>
            <a:ext cx="390525" cy="169863"/>
            <a:chOff x="4650" y="1129"/>
            <a:chExt cx="246" cy="95"/>
          </a:xfrm>
        </p:grpSpPr>
        <p:sp>
          <p:nvSpPr>
            <p:cNvPr id="4454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4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5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51" name="Group 14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54" name="Freeform 14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5" name="Freeform 14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52" name="Line 14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3" name="Line 14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5" name="Group 1449"/>
          <p:cNvGrpSpPr>
            <a:grpSpLocks/>
          </p:cNvGrpSpPr>
          <p:nvPr/>
        </p:nvGrpSpPr>
        <p:grpSpPr bwMode="auto">
          <a:xfrm>
            <a:off x="5356225" y="3489325"/>
            <a:ext cx="506413" cy="352425"/>
            <a:chOff x="2967" y="478"/>
            <a:chExt cx="788" cy="625"/>
          </a:xfrm>
        </p:grpSpPr>
        <p:pic>
          <p:nvPicPr>
            <p:cNvPr id="44546" name="Picture 1450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547" name="Picture 1451" descr="antenna_radiation_stylize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86" name="Group 1452"/>
          <p:cNvGrpSpPr>
            <a:grpSpLocks/>
          </p:cNvGrpSpPr>
          <p:nvPr/>
        </p:nvGrpSpPr>
        <p:grpSpPr bwMode="auto">
          <a:xfrm>
            <a:off x="6877050" y="4992688"/>
            <a:ext cx="563563" cy="420687"/>
            <a:chOff x="2967" y="478"/>
            <a:chExt cx="788" cy="625"/>
          </a:xfrm>
        </p:grpSpPr>
        <p:pic>
          <p:nvPicPr>
            <p:cNvPr id="44544" name="Picture 1453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545" name="Picture 1454" descr="antenna_radiation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87" name="Group 1455"/>
          <p:cNvGrpSpPr>
            <a:grpSpLocks/>
          </p:cNvGrpSpPr>
          <p:nvPr/>
        </p:nvGrpSpPr>
        <p:grpSpPr bwMode="auto">
          <a:xfrm>
            <a:off x="5805488" y="1833563"/>
            <a:ext cx="457200" cy="631825"/>
            <a:chOff x="742" y="2409"/>
            <a:chExt cx="576" cy="881"/>
          </a:xfrm>
        </p:grpSpPr>
        <p:grpSp>
          <p:nvGrpSpPr>
            <p:cNvPr id="44526" name="Group 1456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452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4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4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4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4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4527" name="Picture 1472" descr="cell_tower_radiation copy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528" name="Oval 1473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44088" name="Group 1474"/>
          <p:cNvGrpSpPr>
            <a:grpSpLocks/>
          </p:cNvGrpSpPr>
          <p:nvPr/>
        </p:nvGrpSpPr>
        <p:grpSpPr bwMode="auto">
          <a:xfrm>
            <a:off x="7985125" y="4991100"/>
            <a:ext cx="227013" cy="481013"/>
            <a:chOff x="4140" y="429"/>
            <a:chExt cx="1425" cy="2396"/>
          </a:xfrm>
        </p:grpSpPr>
        <p:sp>
          <p:nvSpPr>
            <p:cNvPr id="44494" name="Freeform 14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95" name="Rectangle 14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96" name="Freeform 14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97" name="Freeform 14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98" name="Rectangle 1479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44499" name="Group 14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524" name="AutoShape 148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525" name="AutoShape 1482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44500" name="Rectangle 1483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44501" name="Group 14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522" name="AutoShape 1485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523" name="AutoShape 148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44502" name="Rectangle 1487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503" name="Rectangle 1488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44504" name="Group 14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520" name="AutoShape 1490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521" name="AutoShape 149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44505" name="Freeform 14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506" name="Group 14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18" name="AutoShape 1494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519" name="AutoShape 1495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44507" name="Rectangle 1496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508" name="Freeform 14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09" name="Freeform 14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10" name="Oval 1499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511" name="Freeform 15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12" name="AutoShape 1501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513" name="AutoShape 1502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514" name="Oval 1503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515" name="Oval 1504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4516" name="Oval 1505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517" name="Rectangle 1506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44089" name="Group 1507"/>
          <p:cNvGrpSpPr>
            <a:grpSpLocks/>
          </p:cNvGrpSpPr>
          <p:nvPr/>
        </p:nvGrpSpPr>
        <p:grpSpPr bwMode="auto">
          <a:xfrm>
            <a:off x="7669213" y="5292725"/>
            <a:ext cx="227012" cy="481013"/>
            <a:chOff x="4140" y="429"/>
            <a:chExt cx="1425" cy="2396"/>
          </a:xfrm>
        </p:grpSpPr>
        <p:sp>
          <p:nvSpPr>
            <p:cNvPr id="4446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6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6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6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6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4446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49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49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4446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4446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49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49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4447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7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4447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48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48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4447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7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8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48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4447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7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7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7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7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8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8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8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8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448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8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44090" name="Group 1540"/>
          <p:cNvGrpSpPr>
            <a:grpSpLocks/>
          </p:cNvGrpSpPr>
          <p:nvPr/>
        </p:nvGrpSpPr>
        <p:grpSpPr bwMode="auto">
          <a:xfrm>
            <a:off x="5046663" y="2032000"/>
            <a:ext cx="534987" cy="407988"/>
            <a:chOff x="877" y="1008"/>
            <a:chExt cx="2747" cy="2591"/>
          </a:xfrm>
        </p:grpSpPr>
        <p:pic>
          <p:nvPicPr>
            <p:cNvPr id="44439" name="Picture 1541" descr="antenna_stylize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440" name="Picture 1542" descr="laptop_keyboar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41" name="Freeform 154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4442" name="Picture 1544" descr="scree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43" name="Freeform 154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4" name="Freeform 154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5" name="Freeform 154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6" name="Freeform 154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7" name="Freeform 154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8" name="Freeform 155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49" name="Group 155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456" name="Freeform 155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7" name="Freeform 155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8" name="Freeform 155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9" name="Freeform 155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60" name="Freeform 155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61" name="Freeform 155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50" name="Freeform 155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51" name="Freeform 155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52" name="Freeform 156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53" name="Freeform 156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54" name="Freeform 156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55" name="Freeform 156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91" name="Group 1564"/>
          <p:cNvGrpSpPr>
            <a:grpSpLocks/>
          </p:cNvGrpSpPr>
          <p:nvPr/>
        </p:nvGrpSpPr>
        <p:grpSpPr bwMode="auto">
          <a:xfrm>
            <a:off x="6616700" y="5475288"/>
            <a:ext cx="474663" cy="407987"/>
            <a:chOff x="877" y="1008"/>
            <a:chExt cx="2747" cy="2591"/>
          </a:xfrm>
        </p:grpSpPr>
        <p:pic>
          <p:nvPicPr>
            <p:cNvPr id="44416" name="Picture 156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417" name="Picture 1566" descr="laptop_keyboar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18" name="Freeform 15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4419" name="Picture 1568" descr="scree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20" name="Freeform 15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1" name="Freeform 15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2" name="Freeform 15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3" name="Freeform 15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4" name="Freeform 15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5" name="Freeform 15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26" name="Group 15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433" name="Freeform 15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34" name="Freeform 15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35" name="Freeform 15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36" name="Freeform 15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37" name="Freeform 15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38" name="Freeform 15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27" name="Freeform 15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8" name="Freeform 15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9" name="Freeform 15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30" name="Freeform 15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31" name="Freeform 15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32" name="Freeform 15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92" name="Group 1588"/>
          <p:cNvGrpSpPr>
            <a:grpSpLocks/>
          </p:cNvGrpSpPr>
          <p:nvPr/>
        </p:nvGrpSpPr>
        <p:grpSpPr bwMode="auto">
          <a:xfrm>
            <a:off x="5305425" y="3030538"/>
            <a:ext cx="444500" cy="407987"/>
            <a:chOff x="877" y="1008"/>
            <a:chExt cx="2747" cy="2591"/>
          </a:xfrm>
        </p:grpSpPr>
        <p:pic>
          <p:nvPicPr>
            <p:cNvPr id="44393" name="Picture 1589" descr="antenna_stylized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394" name="Picture 1590" descr="laptop_keyboar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95" name="Freeform 1591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4396" name="Picture 1592" descr="screen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97" name="Freeform 1593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98" name="Freeform 1594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99" name="Freeform 1595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0" name="Freeform 1596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1" name="Freeform 1597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2" name="Freeform 1598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03" name="Group 1599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410" name="Freeform 1600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11" name="Freeform 1601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12" name="Freeform 1602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13" name="Freeform 1603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14" name="Freeform 1604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15" name="Freeform 1605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04" name="Freeform 1606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5" name="Freeform 1607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6" name="Freeform 1608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7" name="Freeform 1609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8" name="Freeform 1610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9" name="Freeform 1611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93" name="Group 1612"/>
          <p:cNvGrpSpPr>
            <a:grpSpLocks/>
          </p:cNvGrpSpPr>
          <p:nvPr/>
        </p:nvGrpSpPr>
        <p:grpSpPr bwMode="auto">
          <a:xfrm flipH="1">
            <a:off x="5684838" y="3211513"/>
            <a:ext cx="414337" cy="373062"/>
            <a:chOff x="2839" y="3501"/>
            <a:chExt cx="755" cy="803"/>
          </a:xfrm>
        </p:grpSpPr>
        <p:pic>
          <p:nvPicPr>
            <p:cNvPr id="44391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92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94" name="Group 1615"/>
          <p:cNvGrpSpPr>
            <a:grpSpLocks/>
          </p:cNvGrpSpPr>
          <p:nvPr/>
        </p:nvGrpSpPr>
        <p:grpSpPr bwMode="auto">
          <a:xfrm>
            <a:off x="7051675" y="5411788"/>
            <a:ext cx="474663" cy="407987"/>
            <a:chOff x="877" y="1008"/>
            <a:chExt cx="2747" cy="2591"/>
          </a:xfrm>
        </p:grpSpPr>
        <p:pic>
          <p:nvPicPr>
            <p:cNvPr id="44368" name="Picture 1616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369" name="Picture 1617" descr="laptop_keyboar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70" name="Freeform 161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4371" name="Picture 1619" descr="scree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72" name="Freeform 162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73" name="Freeform 162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74" name="Freeform 162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75" name="Freeform 162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76" name="Freeform 162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77" name="Freeform 162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378" name="Group 162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385" name="Freeform 162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86" name="Freeform 162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87" name="Freeform 162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88" name="Freeform 163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89" name="Freeform 163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90" name="Freeform 163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379" name="Freeform 163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80" name="Freeform 163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81" name="Freeform 163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82" name="Freeform 163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83" name="Freeform 163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84" name="Freeform 163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4095" name="Picture 1283" descr="underline_base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33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222250"/>
            <a:ext cx="8382000" cy="9429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Network layer</a:t>
            </a:r>
          </a:p>
        </p:txBody>
      </p:sp>
      <p:sp>
        <p:nvSpPr>
          <p:cNvPr id="440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255713"/>
            <a:ext cx="4365625" cy="5100637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Host-to-host </a:t>
            </a:r>
            <a:r>
              <a:rPr lang="en-US" altLang="en-US" dirty="0" smtClean="0"/>
              <a:t>communication</a:t>
            </a:r>
          </a:p>
          <a:p>
            <a:r>
              <a:rPr lang="en-US" altLang="en-US" dirty="0" smtClean="0"/>
              <a:t>Segment + header information = </a:t>
            </a:r>
            <a:r>
              <a:rPr lang="en-US" altLang="en-US" dirty="0" smtClean="0">
                <a:solidFill>
                  <a:srgbClr val="FF0000"/>
                </a:solidFill>
              </a:rPr>
              <a:t>datagram</a:t>
            </a:r>
          </a:p>
          <a:p>
            <a:endParaRPr lang="en-US" altLang="en-US" sz="2400" dirty="0" smtClean="0"/>
          </a:p>
        </p:txBody>
      </p:sp>
      <p:grpSp>
        <p:nvGrpSpPr>
          <p:cNvPr id="19767" name="Group 1046"/>
          <p:cNvGrpSpPr>
            <a:grpSpLocks/>
          </p:cNvGrpSpPr>
          <p:nvPr/>
        </p:nvGrpSpPr>
        <p:grpSpPr bwMode="auto">
          <a:xfrm>
            <a:off x="5400675" y="1141413"/>
            <a:ext cx="1047750" cy="996950"/>
            <a:chOff x="3402" y="719"/>
            <a:chExt cx="660" cy="628"/>
          </a:xfrm>
        </p:grpSpPr>
        <p:sp>
          <p:nvSpPr>
            <p:cNvPr id="44358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359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4360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61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62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63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000"/>
                  <a:t>application</a:t>
                </a:r>
              </a:p>
              <a:p>
                <a:pPr algn="ctr"/>
                <a:r>
                  <a:rPr lang="en-US" altLang="en-US" sz="1000"/>
                  <a:t>transport</a:t>
                </a:r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  <a:endParaRPr lang="en-US" altLang="en-US" sz="1000"/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  <p:sp>
            <p:nvSpPr>
              <p:cNvPr id="44364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65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66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67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769" name="Group 1047"/>
          <p:cNvGrpSpPr>
            <a:grpSpLocks/>
          </p:cNvGrpSpPr>
          <p:nvPr/>
        </p:nvGrpSpPr>
        <p:grpSpPr bwMode="auto">
          <a:xfrm>
            <a:off x="8096250" y="4148138"/>
            <a:ext cx="1047750" cy="996950"/>
            <a:chOff x="3402" y="719"/>
            <a:chExt cx="660" cy="628"/>
          </a:xfrm>
        </p:grpSpPr>
        <p:sp>
          <p:nvSpPr>
            <p:cNvPr id="44348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349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4350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51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52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53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000"/>
                  <a:t>application</a:t>
                </a:r>
              </a:p>
              <a:p>
                <a:pPr algn="ctr"/>
                <a:r>
                  <a:rPr lang="en-US" altLang="en-US" sz="1000"/>
                  <a:t>transport</a:t>
                </a:r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  <a:endParaRPr lang="en-US" altLang="en-US" sz="1000"/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  <p:sp>
            <p:nvSpPr>
              <p:cNvPr id="44354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5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6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7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771" name="Group 1278"/>
          <p:cNvGrpSpPr>
            <a:grpSpLocks/>
          </p:cNvGrpSpPr>
          <p:nvPr/>
        </p:nvGrpSpPr>
        <p:grpSpPr bwMode="auto">
          <a:xfrm>
            <a:off x="5853113" y="1763713"/>
            <a:ext cx="2546350" cy="3429000"/>
            <a:chOff x="3674" y="1148"/>
            <a:chExt cx="1604" cy="2160"/>
          </a:xfrm>
        </p:grpSpPr>
        <p:grpSp>
          <p:nvGrpSpPr>
            <p:cNvPr id="44106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44327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28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29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30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1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2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333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334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345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46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47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335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342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43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44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336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37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38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9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0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800">
                  <a:solidFill>
                    <a:srgbClr val="CC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4341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07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44306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07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08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09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0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1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312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313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324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25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26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314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321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22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23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315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16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17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8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9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20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08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44285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86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87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88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89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90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291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292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303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04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05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93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300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01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02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94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95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96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97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98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99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09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44264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65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66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67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68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69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270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271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82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83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84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72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79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80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81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73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74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75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76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77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78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10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44243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4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5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46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7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8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249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250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61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62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63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51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58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59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60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52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53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54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5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6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57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11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44222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3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4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25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6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7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228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229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40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41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42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30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37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38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39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31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32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33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34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35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36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12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44201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2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3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04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5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6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207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208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19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20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21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09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16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17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18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10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11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12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3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4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15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13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44180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81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82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83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84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85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186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187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98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99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00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188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95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96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97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189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90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91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92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93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94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14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44159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60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61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62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63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64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165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166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77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78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79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167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74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75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76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168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69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70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71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72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73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15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44138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9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0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41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2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3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144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145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56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57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58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146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53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54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55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147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48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49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50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51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52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16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44117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8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9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20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1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2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123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124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35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36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37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125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32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33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34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126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27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28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9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0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31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</p:grpSp>
      <p:sp>
        <p:nvSpPr>
          <p:cNvPr id="632064" name="Rectangle 1280"/>
          <p:cNvSpPr>
            <a:spLocks noChangeArrowheads="1"/>
          </p:cNvSpPr>
          <p:nvPr/>
        </p:nvSpPr>
        <p:spPr bwMode="auto">
          <a:xfrm>
            <a:off x="5721350" y="858838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32065" name="Rectangle 1281"/>
          <p:cNvSpPr>
            <a:spLocks noChangeArrowheads="1"/>
          </p:cNvSpPr>
          <p:nvPr/>
        </p:nvSpPr>
        <p:spPr bwMode="auto">
          <a:xfrm>
            <a:off x="5651500" y="1509713"/>
            <a:ext cx="596900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32066" name="Rectangle 1282"/>
          <p:cNvSpPr>
            <a:spLocks noChangeArrowheads="1"/>
          </p:cNvSpPr>
          <p:nvPr/>
        </p:nvSpPr>
        <p:spPr bwMode="auto">
          <a:xfrm>
            <a:off x="8477250" y="4487863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41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FB144661-634F-4DB2-9CB3-6C479AC93415}" type="slidenum">
              <a:rPr lang="en-US" altLang="en-US" sz="1200">
                <a:latin typeface="Tahoma" panose="020B0604030504040204" pitchFamily="34" charset="0"/>
              </a:rPr>
              <a:pPr/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410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1227 L 0.00382 0.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07269 L 0.02726 0.18982 L 0.02726 0.1132 L 0.07118 0.11112 L 0.07257 0.18982 L 0.11667 0.14144 L 0.11667 0.07871 L 0.16059 0.07686 L 0.10903 0.23426 L 0.11511 0.15949 L 0.1559 0.15949 L 0.15747 0.23635 L 0.1059 0.34537 L 0.10295 0.27061 L 0.14236 0.26875 L 0.14688 0.39584 L 0.1559 0.3213 L 0.19236 0.31922 L 0.19688 0.39792 L 0.1059 0.49908 L 0.1059 0.41621 L 0.14236 0.41621 L 0.14236 0.49699 L 0.18785 0.53542 L 0.18785 0.44653 L 0.2257 0.44653 L 0.22865 0.52732 L 0.31198 0.50301 L 0.31198 0.43843 " pathEditMode="relative" ptsTypes="AAAAAAAAAAAAAAAAAAAAAAAAAAAAAA">
                                      <p:cBhvr>
                                        <p:cTn id="31" dur="5000" fill="hold"/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0156 -0.0710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064" grpId="0" animBg="1"/>
      <p:bldP spid="632064" grpId="1" animBg="1"/>
      <p:bldP spid="632064" grpId="2" animBg="1"/>
      <p:bldP spid="632065" grpId="0" animBg="1"/>
      <p:bldP spid="632065" grpId="1" animBg="1"/>
      <p:bldP spid="632065" grpId="2" animBg="1"/>
      <p:bldP spid="632066" grpId="0" animBg="1"/>
      <p:bldP spid="632066" grpId="1" animBg="1"/>
      <p:bldP spid="632066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DHCP client-server scenario</a:t>
            </a:r>
          </a:p>
        </p:txBody>
      </p:sp>
      <p:sp>
        <p:nvSpPr>
          <p:cNvPr id="90114" name="Rectangle 3"/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0115" name="Text Box 97"/>
          <p:cNvSpPr txBox="1">
            <a:spLocks noChangeArrowheads="1"/>
          </p:cNvSpPr>
          <p:nvPr/>
        </p:nvSpPr>
        <p:spPr bwMode="auto">
          <a:xfrm>
            <a:off x="869950" y="190341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223.1.1.0/24</a:t>
            </a:r>
          </a:p>
        </p:txBody>
      </p:sp>
      <p:sp>
        <p:nvSpPr>
          <p:cNvPr id="90116" name="Text Box 98"/>
          <p:cNvSpPr txBox="1">
            <a:spLocks noChangeArrowheads="1"/>
          </p:cNvSpPr>
          <p:nvPr/>
        </p:nvSpPr>
        <p:spPr bwMode="auto">
          <a:xfrm>
            <a:off x="4348163" y="439896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223.1.2.0/24</a:t>
            </a:r>
          </a:p>
        </p:txBody>
      </p:sp>
      <p:sp>
        <p:nvSpPr>
          <p:cNvPr id="90117" name="Text Box 99"/>
          <p:cNvSpPr txBox="1">
            <a:spLocks noChangeArrowheads="1"/>
          </p:cNvSpPr>
          <p:nvPr/>
        </p:nvSpPr>
        <p:spPr bwMode="auto">
          <a:xfrm>
            <a:off x="2651125" y="599281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223.1.3.0/24</a:t>
            </a:r>
          </a:p>
        </p:txBody>
      </p:sp>
      <p:sp>
        <p:nvSpPr>
          <p:cNvPr id="90118" name="Rectangle 100"/>
          <p:cNvSpPr>
            <a:spLocks noChangeArrowheads="1"/>
          </p:cNvSpPr>
          <p:nvPr/>
        </p:nvSpPr>
        <p:spPr bwMode="auto">
          <a:xfrm>
            <a:off x="1663700" y="4233863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0119" name="Freeform 101"/>
          <p:cNvSpPr>
            <a:spLocks/>
          </p:cNvSpPr>
          <p:nvPr/>
        </p:nvSpPr>
        <p:spPr bwMode="auto">
          <a:xfrm>
            <a:off x="1076325" y="2173288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Freeform 102"/>
          <p:cNvSpPr>
            <a:spLocks/>
          </p:cNvSpPr>
          <p:nvPr/>
        </p:nvSpPr>
        <p:spPr bwMode="auto">
          <a:xfrm>
            <a:off x="3603625" y="2482850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Freeform 103"/>
          <p:cNvSpPr>
            <a:spLocks/>
          </p:cNvSpPr>
          <p:nvPr/>
        </p:nvSpPr>
        <p:spPr bwMode="auto">
          <a:xfrm>
            <a:off x="2276475" y="391636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2" name="Line 104"/>
          <p:cNvSpPr>
            <a:spLocks noChangeShapeType="1"/>
          </p:cNvSpPr>
          <p:nvPr/>
        </p:nvSpPr>
        <p:spPr bwMode="auto">
          <a:xfrm>
            <a:off x="1625600" y="2695575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Line 106"/>
          <p:cNvSpPr>
            <a:spLocks noChangeShapeType="1"/>
          </p:cNvSpPr>
          <p:nvPr/>
        </p:nvSpPr>
        <p:spPr bwMode="auto">
          <a:xfrm flipV="1">
            <a:off x="1674813" y="341630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Line 107"/>
          <p:cNvSpPr>
            <a:spLocks noChangeShapeType="1"/>
          </p:cNvSpPr>
          <p:nvPr/>
        </p:nvSpPr>
        <p:spPr bwMode="auto">
          <a:xfrm>
            <a:off x="1635125" y="396716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Line 108"/>
          <p:cNvSpPr>
            <a:spLocks noChangeShapeType="1"/>
          </p:cNvSpPr>
          <p:nvPr/>
        </p:nvSpPr>
        <p:spPr bwMode="auto">
          <a:xfrm flipV="1">
            <a:off x="2478088" y="3544888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6" name="Text Box 109"/>
          <p:cNvSpPr txBox="1">
            <a:spLocks noChangeArrowheads="1"/>
          </p:cNvSpPr>
          <p:nvPr/>
        </p:nvSpPr>
        <p:spPr bwMode="auto">
          <a:xfrm>
            <a:off x="1673225" y="237013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223.1.1.1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0127" name="Text Box 111"/>
          <p:cNvSpPr txBox="1">
            <a:spLocks noChangeArrowheads="1"/>
          </p:cNvSpPr>
          <p:nvPr/>
        </p:nvSpPr>
        <p:spPr bwMode="auto">
          <a:xfrm>
            <a:off x="1558925" y="399573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223.1.1.3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0128" name="Text Box 112"/>
          <p:cNvSpPr txBox="1">
            <a:spLocks noChangeArrowheads="1"/>
          </p:cNvSpPr>
          <p:nvPr/>
        </p:nvSpPr>
        <p:spPr bwMode="auto">
          <a:xfrm>
            <a:off x="2305050" y="323532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223.1.1.4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0129" name="Line 113"/>
          <p:cNvSpPr>
            <a:spLocks noChangeShapeType="1"/>
          </p:cNvSpPr>
          <p:nvPr/>
        </p:nvSpPr>
        <p:spPr bwMode="auto">
          <a:xfrm flipV="1">
            <a:off x="3552825" y="354647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0" name="Text Box 114"/>
          <p:cNvSpPr txBox="1">
            <a:spLocks noChangeArrowheads="1"/>
          </p:cNvSpPr>
          <p:nvPr/>
        </p:nvSpPr>
        <p:spPr bwMode="auto">
          <a:xfrm>
            <a:off x="3425825" y="3236913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223.1.2.9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0131" name="Line 116"/>
          <p:cNvSpPr>
            <a:spLocks noChangeShapeType="1"/>
          </p:cNvSpPr>
          <p:nvPr/>
        </p:nvSpPr>
        <p:spPr bwMode="auto">
          <a:xfrm>
            <a:off x="4745038" y="28575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2" name="Line 117"/>
          <p:cNvSpPr>
            <a:spLocks noChangeShapeType="1"/>
          </p:cNvSpPr>
          <p:nvPr/>
        </p:nvSpPr>
        <p:spPr bwMode="auto">
          <a:xfrm>
            <a:off x="4799013" y="413385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3" name="Line 120"/>
          <p:cNvSpPr>
            <a:spLocks noChangeShapeType="1"/>
          </p:cNvSpPr>
          <p:nvPr/>
        </p:nvSpPr>
        <p:spPr bwMode="auto">
          <a:xfrm flipH="1">
            <a:off x="3311525" y="3886200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4" name="Line 122"/>
          <p:cNvSpPr>
            <a:spLocks noChangeShapeType="1"/>
          </p:cNvSpPr>
          <p:nvPr/>
        </p:nvSpPr>
        <p:spPr bwMode="auto">
          <a:xfrm flipH="1" flipV="1">
            <a:off x="2736850" y="523081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5" name="Line 123"/>
          <p:cNvSpPr>
            <a:spLocks noChangeShapeType="1"/>
          </p:cNvSpPr>
          <p:nvPr/>
        </p:nvSpPr>
        <p:spPr bwMode="auto">
          <a:xfrm flipH="1" flipV="1">
            <a:off x="3878263" y="51641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6" name="Text Box 124"/>
          <p:cNvSpPr txBox="1">
            <a:spLocks noChangeArrowheads="1"/>
          </p:cNvSpPr>
          <p:nvPr/>
        </p:nvSpPr>
        <p:spPr bwMode="auto">
          <a:xfrm>
            <a:off x="3849688" y="5041900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223.1.3.2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0137" name="Text Box 127"/>
          <p:cNvSpPr txBox="1">
            <a:spLocks noChangeArrowheads="1"/>
          </p:cNvSpPr>
          <p:nvPr/>
        </p:nvSpPr>
        <p:spPr bwMode="auto">
          <a:xfrm>
            <a:off x="1701800" y="5053013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223.1.3.1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grpSp>
        <p:nvGrpSpPr>
          <p:cNvPr id="90138" name="Group 129"/>
          <p:cNvGrpSpPr>
            <a:grpSpLocks/>
          </p:cNvGrpSpPr>
          <p:nvPr/>
        </p:nvGrpSpPr>
        <p:grpSpPr bwMode="auto">
          <a:xfrm>
            <a:off x="1071563" y="2397125"/>
            <a:ext cx="641350" cy="558800"/>
            <a:chOff x="-44" y="1473"/>
            <a:chExt cx="981" cy="1105"/>
          </a:xfrm>
        </p:grpSpPr>
        <p:pic>
          <p:nvPicPr>
            <p:cNvPr id="90238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9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39" name="Group 132"/>
          <p:cNvGrpSpPr>
            <a:grpSpLocks/>
          </p:cNvGrpSpPr>
          <p:nvPr/>
        </p:nvGrpSpPr>
        <p:grpSpPr bwMode="auto">
          <a:xfrm>
            <a:off x="1066800" y="3006725"/>
            <a:ext cx="641350" cy="558800"/>
            <a:chOff x="-44" y="1473"/>
            <a:chExt cx="981" cy="1105"/>
          </a:xfrm>
        </p:grpSpPr>
        <p:pic>
          <p:nvPicPr>
            <p:cNvPr id="90236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7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0" name="Group 135"/>
          <p:cNvGrpSpPr>
            <a:grpSpLocks/>
          </p:cNvGrpSpPr>
          <p:nvPr/>
        </p:nvGrpSpPr>
        <p:grpSpPr bwMode="auto">
          <a:xfrm>
            <a:off x="1095375" y="3616325"/>
            <a:ext cx="641350" cy="558800"/>
            <a:chOff x="-44" y="1473"/>
            <a:chExt cx="981" cy="1105"/>
          </a:xfrm>
        </p:grpSpPr>
        <p:pic>
          <p:nvPicPr>
            <p:cNvPr id="90234" name="Picture 13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5" name="Freeform 13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1" name="Group 138"/>
          <p:cNvGrpSpPr>
            <a:grpSpLocks/>
          </p:cNvGrpSpPr>
          <p:nvPr/>
        </p:nvGrpSpPr>
        <p:grpSpPr bwMode="auto">
          <a:xfrm flipH="1">
            <a:off x="4803775" y="2565400"/>
            <a:ext cx="641350" cy="558800"/>
            <a:chOff x="-44" y="1473"/>
            <a:chExt cx="981" cy="1105"/>
          </a:xfrm>
        </p:grpSpPr>
        <p:pic>
          <p:nvPicPr>
            <p:cNvPr id="90232" name="Picture 13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3" name="Freeform 14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2" name="Group 141"/>
          <p:cNvGrpSpPr>
            <a:grpSpLocks/>
          </p:cNvGrpSpPr>
          <p:nvPr/>
        </p:nvGrpSpPr>
        <p:grpSpPr bwMode="auto">
          <a:xfrm flipH="1">
            <a:off x="4878388" y="3844925"/>
            <a:ext cx="641350" cy="558800"/>
            <a:chOff x="-44" y="1473"/>
            <a:chExt cx="981" cy="1105"/>
          </a:xfrm>
        </p:grpSpPr>
        <p:pic>
          <p:nvPicPr>
            <p:cNvPr id="90230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1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3" name="Group 144"/>
          <p:cNvGrpSpPr>
            <a:grpSpLocks/>
          </p:cNvGrpSpPr>
          <p:nvPr/>
        </p:nvGrpSpPr>
        <p:grpSpPr bwMode="auto">
          <a:xfrm flipH="1">
            <a:off x="3670300" y="5368925"/>
            <a:ext cx="641350" cy="558800"/>
            <a:chOff x="-44" y="1473"/>
            <a:chExt cx="981" cy="1105"/>
          </a:xfrm>
        </p:grpSpPr>
        <p:pic>
          <p:nvPicPr>
            <p:cNvPr id="90228" name="Picture 1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29" name="Freeform 1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4" name="Group 147"/>
          <p:cNvGrpSpPr>
            <a:grpSpLocks/>
          </p:cNvGrpSpPr>
          <p:nvPr/>
        </p:nvGrpSpPr>
        <p:grpSpPr bwMode="auto">
          <a:xfrm flipH="1">
            <a:off x="2506663" y="5410200"/>
            <a:ext cx="641350" cy="558800"/>
            <a:chOff x="-44" y="1473"/>
            <a:chExt cx="981" cy="1105"/>
          </a:xfrm>
        </p:grpSpPr>
        <p:pic>
          <p:nvPicPr>
            <p:cNvPr id="90226" name="Picture 14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27" name="Freeform 1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5" name="Group 150"/>
          <p:cNvGrpSpPr>
            <a:grpSpLocks/>
          </p:cNvGrpSpPr>
          <p:nvPr/>
        </p:nvGrpSpPr>
        <p:grpSpPr bwMode="auto">
          <a:xfrm>
            <a:off x="2935288" y="3503613"/>
            <a:ext cx="698500" cy="355600"/>
            <a:chOff x="4396" y="1245"/>
            <a:chExt cx="672" cy="248"/>
          </a:xfrm>
        </p:grpSpPr>
        <p:sp>
          <p:nvSpPr>
            <p:cNvPr id="9021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21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22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0221" name="Group 15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0224" name="Freeform 1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5" name="Freeform 1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222" name="Line 15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23" name="Line 15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46" name="Rectangle 162"/>
          <p:cNvSpPr>
            <a:spLocks noChangeArrowheads="1"/>
          </p:cNvSpPr>
          <p:nvPr/>
        </p:nvSpPr>
        <p:spPr bwMode="auto">
          <a:xfrm>
            <a:off x="1789113" y="311943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90147" name="Text Box 110"/>
          <p:cNvSpPr txBox="1">
            <a:spLocks noChangeArrowheads="1"/>
          </p:cNvSpPr>
          <p:nvPr/>
        </p:nvSpPr>
        <p:spPr bwMode="auto">
          <a:xfrm>
            <a:off x="1624013" y="302577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223.1.1.2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0148" name="Rectangle 165"/>
          <p:cNvSpPr>
            <a:spLocks noChangeArrowheads="1"/>
          </p:cNvSpPr>
          <p:nvPr/>
        </p:nvSpPr>
        <p:spPr bwMode="auto">
          <a:xfrm>
            <a:off x="4530725" y="3829050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90149" name="Rectangle 166"/>
          <p:cNvSpPr>
            <a:spLocks noChangeArrowheads="1"/>
          </p:cNvSpPr>
          <p:nvPr/>
        </p:nvSpPr>
        <p:spPr bwMode="auto">
          <a:xfrm>
            <a:off x="3178175" y="401478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90150" name="Text Box 128"/>
          <p:cNvSpPr txBox="1">
            <a:spLocks noChangeArrowheads="1"/>
          </p:cNvSpPr>
          <p:nvPr/>
        </p:nvSpPr>
        <p:spPr bwMode="auto">
          <a:xfrm>
            <a:off x="2801938" y="3976688"/>
            <a:ext cx="1033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223.1.3.27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0151" name="Text Box 118"/>
          <p:cNvSpPr txBox="1">
            <a:spLocks noChangeArrowheads="1"/>
          </p:cNvSpPr>
          <p:nvPr/>
        </p:nvSpPr>
        <p:spPr bwMode="auto">
          <a:xfrm>
            <a:off x="3900488" y="384333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223.1.2.2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0152" name="Text Box 119"/>
          <p:cNvSpPr txBox="1">
            <a:spLocks noChangeArrowheads="1"/>
          </p:cNvSpPr>
          <p:nvPr/>
        </p:nvSpPr>
        <p:spPr bwMode="auto">
          <a:xfrm>
            <a:off x="4730750" y="232727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223.1.2.1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0153" name="Text Box 168"/>
          <p:cNvSpPr txBox="1">
            <a:spLocks noChangeArrowheads="1"/>
          </p:cNvSpPr>
          <p:nvPr/>
        </p:nvSpPr>
        <p:spPr bwMode="auto">
          <a:xfrm>
            <a:off x="3465513" y="1760538"/>
            <a:ext cx="9064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i="1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i="1">
                <a:solidFill>
                  <a:srgbClr val="CC0000"/>
                </a:solidFill>
              </a:rPr>
              <a:t>server</a:t>
            </a:r>
          </a:p>
        </p:txBody>
      </p:sp>
      <p:sp>
        <p:nvSpPr>
          <p:cNvPr id="90154" name="Text Box 170"/>
          <p:cNvSpPr txBox="1">
            <a:spLocks noChangeArrowheads="1"/>
          </p:cNvSpPr>
          <p:nvPr/>
        </p:nvSpPr>
        <p:spPr bwMode="auto">
          <a:xfrm>
            <a:off x="6627813" y="3059113"/>
            <a:ext cx="182086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i="1"/>
              <a:t>arriving </a:t>
            </a:r>
            <a:r>
              <a:rPr lang="en-US" altLang="en-US" sz="2000" i="1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i="1">
                <a:solidFill>
                  <a:srgbClr val="CC0000"/>
                </a:solidFill>
              </a:rPr>
              <a:t>client</a:t>
            </a:r>
            <a:r>
              <a:rPr lang="en-US" altLang="en-US" sz="2000" i="1"/>
              <a:t> needs </a:t>
            </a:r>
          </a:p>
          <a:p>
            <a:pPr>
              <a:lnSpc>
                <a:spcPct val="85000"/>
              </a:lnSpc>
            </a:pPr>
            <a:r>
              <a:rPr lang="en-US" altLang="en-US" sz="2000" i="1"/>
              <a:t>address in this</a:t>
            </a:r>
          </a:p>
          <a:p>
            <a:pPr>
              <a:lnSpc>
                <a:spcPct val="85000"/>
              </a:lnSpc>
            </a:pPr>
            <a:r>
              <a:rPr lang="en-US" altLang="en-US" sz="2000" i="1"/>
              <a:t>network</a:t>
            </a:r>
          </a:p>
        </p:txBody>
      </p:sp>
      <p:grpSp>
        <p:nvGrpSpPr>
          <p:cNvPr id="90155" name="Group 195"/>
          <p:cNvGrpSpPr>
            <a:grpSpLocks/>
          </p:cNvGrpSpPr>
          <p:nvPr/>
        </p:nvGrpSpPr>
        <p:grpSpPr bwMode="auto">
          <a:xfrm>
            <a:off x="3873500" y="2395538"/>
            <a:ext cx="401638" cy="681037"/>
            <a:chOff x="4140" y="429"/>
            <a:chExt cx="1425" cy="2396"/>
          </a:xfrm>
        </p:grpSpPr>
        <p:sp>
          <p:nvSpPr>
            <p:cNvPr id="90186" name="Freeform 1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7" name="Rectangle 197"/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188" name="Freeform 1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9" name="Freeform 1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0" name="Rectangle 200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90191" name="Group 2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16" name="AutoShape 202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0217" name="AutoShape 203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90192" name="Rectangle 204"/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90193" name="Group 2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14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0215" name="AutoShape 20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90194" name="Rectangle 208"/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195" name="Rectangle 209"/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90196" name="Group 2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212" name="AutoShape 211"/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0213" name="AutoShape 21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90197" name="Freeform 2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198" name="Group 2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210" name="AutoShape 21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0211" name="AutoShape 216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90199" name="Rectangle 217"/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0" name="Freeform 2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1" name="Freeform 2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2" name="Oval 220"/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3" name="Freeform 2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4" name="AutoShape 222"/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5" name="AutoShape 223"/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6" name="Oval 224"/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7" name="Oval 225"/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0208" name="Oval 226"/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9" name="Rectangle 227"/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</p:grpSp>
      <p:grpSp>
        <p:nvGrpSpPr>
          <p:cNvPr id="90156" name="Group 231"/>
          <p:cNvGrpSpPr>
            <a:grpSpLocks/>
          </p:cNvGrpSpPr>
          <p:nvPr/>
        </p:nvGrpSpPr>
        <p:grpSpPr bwMode="auto">
          <a:xfrm>
            <a:off x="5486400" y="3141663"/>
            <a:ext cx="1101725" cy="549275"/>
            <a:chOff x="3428" y="1798"/>
            <a:chExt cx="694" cy="346"/>
          </a:xfrm>
        </p:grpSpPr>
        <p:grpSp>
          <p:nvGrpSpPr>
            <p:cNvPr id="90162" name="Group 229"/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90164" name="Picture 173" descr="laptop_keyboar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65" name="Freeform 174"/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0166" name="Picture 175" descr="scree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67" name="Freeform 176"/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68" name="Freeform 177"/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69" name="Freeform 178"/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0" name="Freeform 179"/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1" name="Freeform 180"/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2" name="Freeform 181"/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0173" name="Group 182"/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90180" name="Freeform 1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1" name="Freeform 1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2" name="Freeform 1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3" name="Freeform 1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4" name="Freeform 1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5" name="Freeform 1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174" name="Freeform 189"/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5" name="Freeform 190"/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6" name="Freeform 191"/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7" name="Freeform 192"/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8" name="Freeform 193"/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9" name="Freeform 194"/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163" name="Line 230"/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0157" name="AutoShape 232"/>
          <p:cNvSpPr>
            <a:spLocks noChangeArrowheads="1"/>
          </p:cNvSpPr>
          <p:nvPr/>
        </p:nvSpPr>
        <p:spPr bwMode="auto">
          <a:xfrm>
            <a:off x="5754688" y="3698875"/>
            <a:ext cx="976312" cy="374650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0158" name="Line 233"/>
          <p:cNvSpPr>
            <a:spLocks noChangeShapeType="1"/>
          </p:cNvSpPr>
          <p:nvPr/>
        </p:nvSpPr>
        <p:spPr bwMode="auto">
          <a:xfrm flipH="1">
            <a:off x="4268788" y="2954338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90159" name="Picture 23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4A6A71B8-C696-4274-93FE-C5F150645D38}" type="slidenum">
              <a:rPr lang="en-US" altLang="en-US" sz="1200">
                <a:latin typeface="Tahoma" panose="020B0604030504040204" pitchFamily="34" charset="0"/>
              </a:rPr>
              <a:pPr/>
              <a:t>20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016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7"/>
          <p:cNvSpPr txBox="1">
            <a:spLocks noChangeArrowheads="1"/>
          </p:cNvSpPr>
          <p:nvPr/>
        </p:nvSpPr>
        <p:spPr bwMode="auto">
          <a:xfrm>
            <a:off x="881063" y="1270000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CC0000"/>
                </a:solidFill>
              </a:rPr>
              <a:t>DHCP server: 223.1.2.5</a:t>
            </a:r>
          </a:p>
        </p:txBody>
      </p:sp>
      <p:sp>
        <p:nvSpPr>
          <p:cNvPr id="92162" name="Text Box 8"/>
          <p:cNvSpPr txBox="1">
            <a:spLocks noChangeArrowheads="1"/>
          </p:cNvSpPr>
          <p:nvPr/>
        </p:nvSpPr>
        <p:spPr bwMode="auto">
          <a:xfrm>
            <a:off x="6037263" y="1311275"/>
            <a:ext cx="849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600">
                <a:solidFill>
                  <a:srgbClr val="CC0000"/>
                </a:solidFill>
              </a:rPr>
              <a:t>arriving</a:t>
            </a:r>
          </a:p>
          <a:p>
            <a:pPr algn="ctr">
              <a:lnSpc>
                <a:spcPct val="85000"/>
              </a:lnSpc>
            </a:pPr>
            <a:r>
              <a:rPr lang="en-US" altLang="en-US" sz="1600">
                <a:solidFill>
                  <a:srgbClr val="CC0000"/>
                </a:solidFill>
              </a:rPr>
              <a:t> client</a:t>
            </a:r>
          </a:p>
        </p:txBody>
      </p:sp>
      <p:sp>
        <p:nvSpPr>
          <p:cNvPr id="92163" name="Line 10"/>
          <p:cNvSpPr>
            <a:spLocks noChangeShapeType="1"/>
          </p:cNvSpPr>
          <p:nvPr/>
        </p:nvSpPr>
        <p:spPr bwMode="auto">
          <a:xfrm flipH="1">
            <a:off x="1816100" y="2163763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4" name="Line 11"/>
          <p:cNvSpPr>
            <a:spLocks noChangeShapeType="1"/>
          </p:cNvSpPr>
          <p:nvPr/>
        </p:nvSpPr>
        <p:spPr bwMode="auto">
          <a:xfrm flipH="1">
            <a:off x="6342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860550" y="1343025"/>
            <a:ext cx="4395788" cy="1401763"/>
            <a:chOff x="1860550" y="1343025"/>
            <a:chExt cx="4395788" cy="1401763"/>
          </a:xfrm>
        </p:grpSpPr>
        <p:sp>
          <p:nvSpPr>
            <p:cNvPr id="92250" name="Line 9"/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51" name="Group 23"/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92252" name="Text Box 24"/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1">
                    <a:solidFill>
                      <a:srgbClr val="000000"/>
                    </a:solidFill>
                  </a:rPr>
                  <a:t>DHCP discover</a:t>
                </a:r>
                <a:endParaRPr lang="en-US" altLang="en-US" sz="1200" b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2253" name="Text Box 25"/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</a:rPr>
                  <a:t>src : 0.0.0.0, 68     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</a:rPr>
                  <a:t>dest.: 255.255.255.255,67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</a:rPr>
                  <a:t>yiaddr:    0.0.0.0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</a:rPr>
                  <a:t>transaction ID: 654</a:t>
                </a:r>
                <a:endPara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34825" name="Line 26"/>
          <p:cNvSpPr>
            <a:spLocks noChangeShapeType="1"/>
          </p:cNvSpPr>
          <p:nvPr/>
        </p:nvSpPr>
        <p:spPr bwMode="auto">
          <a:xfrm>
            <a:off x="1903413" y="31940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562350" y="2579688"/>
            <a:ext cx="2520950" cy="1217612"/>
            <a:chOff x="3562350" y="2579688"/>
            <a:chExt cx="2520950" cy="1217612"/>
          </a:xfrm>
        </p:grpSpPr>
        <p:sp>
          <p:nvSpPr>
            <p:cNvPr id="92248" name="Text Box 27"/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</a:rPr>
                <a:t>DHCP offer</a:t>
              </a:r>
              <a:endParaRPr lang="en-US" altLang="en-US" sz="16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2249" name="Text Box 28"/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transaction ID: 654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lifetime: 3600 secs</a:t>
              </a:r>
              <a:endParaRPr lang="en-US" altLang="en-US" sz="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4828" name="Line 29"/>
          <p:cNvSpPr>
            <a:spLocks noChangeShapeType="1"/>
          </p:cNvSpPr>
          <p:nvPr/>
        </p:nvSpPr>
        <p:spPr bwMode="auto">
          <a:xfrm flipH="1">
            <a:off x="1795463" y="4422775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966913" y="3765550"/>
            <a:ext cx="2887662" cy="1260475"/>
            <a:chOff x="1966913" y="3765550"/>
            <a:chExt cx="2887662" cy="1260475"/>
          </a:xfrm>
        </p:grpSpPr>
        <p:sp>
          <p:nvSpPr>
            <p:cNvPr id="92246" name="Text Box 30"/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</a:rPr>
                <a:t>DHCP request</a:t>
              </a:r>
              <a:endParaRPr lang="en-US" altLang="en-US" sz="16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2247" name="Text Box 31"/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src:  0.0.0.0, 68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dest::  255.255.255.255, 67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lifetime: 3600 secs</a:t>
              </a:r>
              <a:endParaRPr lang="en-US" altLang="en-US" sz="16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4831" name="Line 32"/>
          <p:cNvSpPr>
            <a:spLocks noChangeShapeType="1"/>
          </p:cNvSpPr>
          <p:nvPr/>
        </p:nvSpPr>
        <p:spPr bwMode="auto">
          <a:xfrm>
            <a:off x="1881188" y="5453063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519488" y="5168900"/>
            <a:ext cx="2509837" cy="1271588"/>
            <a:chOff x="3519488" y="5168900"/>
            <a:chExt cx="2509837" cy="1271588"/>
          </a:xfrm>
        </p:grpSpPr>
        <p:sp>
          <p:nvSpPr>
            <p:cNvPr id="92244" name="Text Box 33"/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</a:rPr>
                <a:t>DHCP ACK</a:t>
              </a:r>
              <a:endParaRPr lang="en-US" altLang="en-US" sz="16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2245" name="Text Box 34"/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lifetime: 3600 secs</a:t>
              </a:r>
              <a:endParaRPr lang="en-US" altLang="en-US" sz="10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92172" name="Group 36"/>
          <p:cNvGrpSpPr>
            <a:grpSpLocks/>
          </p:cNvGrpSpPr>
          <p:nvPr/>
        </p:nvGrpSpPr>
        <p:grpSpPr bwMode="auto">
          <a:xfrm>
            <a:off x="6294438" y="1781175"/>
            <a:ext cx="784225" cy="549275"/>
            <a:chOff x="4420" y="878"/>
            <a:chExt cx="614" cy="458"/>
          </a:xfrm>
        </p:grpSpPr>
        <p:pic>
          <p:nvPicPr>
            <p:cNvPr id="92222" name="Picture 37" descr="laptop_keyboa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3" name="Freeform 38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2224" name="Picture 39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5" name="Freeform 40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6" name="Freeform 41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7" name="Freeform 42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8" name="Freeform 43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9" name="Freeform 44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0" name="Freeform 45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31" name="Group 46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2238" name="Freeform 4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9" name="Freeform 4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0" name="Freeform 4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1" name="Freeform 5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2" name="Freeform 5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3" name="Freeform 5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32" name="Freeform 53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3" name="Freeform 54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4" name="Freeform 55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5" name="Freeform 56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6" name="Freeform 57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7" name="Freeform 58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3" name="Group 60"/>
          <p:cNvGrpSpPr>
            <a:grpSpLocks/>
          </p:cNvGrpSpPr>
          <p:nvPr/>
        </p:nvGrpSpPr>
        <p:grpSpPr bwMode="auto">
          <a:xfrm>
            <a:off x="1717675" y="1590675"/>
            <a:ext cx="334963" cy="536575"/>
            <a:chOff x="4140" y="429"/>
            <a:chExt cx="1425" cy="2396"/>
          </a:xfrm>
        </p:grpSpPr>
        <p:sp>
          <p:nvSpPr>
            <p:cNvPr id="92190" name="Freeform 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1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92" name="Freeform 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3" name="Freeform 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4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2195" name="Group 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0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21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196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2197" name="Group 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18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19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198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99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2200" name="Group 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16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17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201" name="Freeform 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02" name="Group 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14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15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203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04" name="Freeform 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5" name="Freeform 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6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07" name="Freeform 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8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09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10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11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212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13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7125" name="Rectangle 94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DHCP client-server scenario</a:t>
            </a:r>
          </a:p>
        </p:txBody>
      </p:sp>
      <p:pic>
        <p:nvPicPr>
          <p:cNvPr id="92175" name="Picture 9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05200" y="1663700"/>
            <a:ext cx="2540000" cy="733425"/>
            <a:chOff x="7333085" y="2736938"/>
            <a:chExt cx="2539755" cy="733428"/>
          </a:xfrm>
        </p:grpSpPr>
        <p:sp>
          <p:nvSpPr>
            <p:cNvPr id="92188" name="Rectangle 2"/>
            <p:cNvSpPr>
              <a:spLocks noChangeArrowheads="1"/>
            </p:cNvSpPr>
            <p:nvPr/>
          </p:nvSpPr>
          <p:spPr bwMode="auto">
            <a:xfrm>
              <a:off x="7333085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89" name="TextBox 1"/>
            <p:cNvSpPr txBox="1">
              <a:spLocks noChangeArrowheads="1"/>
            </p:cNvSpPr>
            <p:nvPr/>
          </p:nvSpPr>
          <p:spPr bwMode="auto">
            <a:xfrm>
              <a:off x="7344917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Broadcast: is there a DHCP server out there?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670300" y="2871788"/>
            <a:ext cx="2528888" cy="884237"/>
            <a:chOff x="9144000" y="3229217"/>
            <a:chExt cx="2527923" cy="885135"/>
          </a:xfrm>
        </p:grpSpPr>
        <p:sp>
          <p:nvSpPr>
            <p:cNvPr id="92186" name="Rectangle 87"/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87" name="TextBox 88"/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Broadcast: I’m a DHCP server! Here’s an IP address you can use 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286000" y="4097338"/>
            <a:ext cx="2527300" cy="884237"/>
            <a:chOff x="8956574" y="4615923"/>
            <a:chExt cx="2527923" cy="885135"/>
          </a:xfrm>
        </p:grpSpPr>
        <p:sp>
          <p:nvSpPr>
            <p:cNvPr id="92184" name="Rectangle 89"/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85" name="TextBox 90"/>
            <p:cNvSpPr txBox="1">
              <a:spLocks noChangeArrowheads="1"/>
            </p:cNvSpPr>
            <p:nvPr/>
          </p:nvSpPr>
          <p:spPr bwMode="auto">
            <a:xfrm>
              <a:off x="8956574" y="4765817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Broadcast: OK.  I’ll take that IP address!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652838" y="5465763"/>
            <a:ext cx="2528887" cy="885825"/>
            <a:chOff x="9144000" y="5555417"/>
            <a:chExt cx="2527923" cy="885135"/>
          </a:xfrm>
        </p:grpSpPr>
        <p:sp>
          <p:nvSpPr>
            <p:cNvPr id="92182" name="Rectangle 91"/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83" name="TextBox 92"/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Broadcast: OK.  You’ve got that IP address!</a:t>
              </a:r>
            </a:p>
          </p:txBody>
        </p:sp>
      </p:grpSp>
      <p:sp>
        <p:nvSpPr>
          <p:cNvPr id="921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09ADA83D-D960-4ABF-A4CC-FD334DBEEAEA}" type="slidenum">
              <a:rPr lang="en-US" altLang="en-US" sz="1200">
                <a:latin typeface="Tahoma" panose="020B0604030504040204" pitchFamily="34" charset="0"/>
              </a:rPr>
              <a:pPr/>
              <a:t>21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218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 animBg="1"/>
      <p:bldP spid="34828" grpId="0" animBg="1"/>
      <p:bldP spid="348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85725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930275"/>
          </a:xfrm>
        </p:spPr>
        <p:txBody>
          <a:bodyPr/>
          <a:lstStyle/>
          <a:p>
            <a:r>
              <a:rPr lang="en-US" altLang="en-US" smtClean="0"/>
              <a:t>IP addresses: how to get one?</a:t>
            </a:r>
            <a:endParaRPr lang="en-US" altLang="en-US" sz="480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43025"/>
            <a:ext cx="8077200" cy="18097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Q:</a:t>
            </a:r>
            <a:r>
              <a:rPr lang="en-US" altLang="en-US" smtClean="0"/>
              <a:t> how does </a:t>
            </a:r>
            <a:r>
              <a:rPr lang="en-US" altLang="en-US" i="1" smtClean="0"/>
              <a:t>network</a:t>
            </a:r>
            <a:r>
              <a:rPr lang="en-US" altLang="en-US" smtClean="0"/>
              <a:t> get subnet part of IP addr?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A:</a:t>
            </a:r>
            <a:r>
              <a:rPr lang="en-US" altLang="en-US" smtClean="0"/>
              <a:t> gets allocated portion of its provider ISP</a:t>
            </a:r>
            <a:r>
              <a:rPr lang="ja-JP" altLang="en-US" smtClean="0"/>
              <a:t>’</a:t>
            </a:r>
            <a:r>
              <a:rPr lang="en-US" altLang="ja-JP" smtClean="0"/>
              <a:t>s address space</a:t>
            </a:r>
            <a:endParaRPr lang="en-US" altLang="en-US" sz="2400" smtClean="0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592138" y="3514725"/>
            <a:ext cx="8551862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000099"/>
                </a:solidFill>
              </a:rPr>
              <a:t>ISP's block          </a:t>
            </a:r>
            <a:r>
              <a:rPr lang="en-US" altLang="en-US" sz="1800" u="sng" dirty="0">
                <a:solidFill>
                  <a:srgbClr val="000099"/>
                </a:solidFill>
              </a:rPr>
              <a:t>11001000  00010111  0001</a:t>
            </a:r>
            <a:r>
              <a:rPr lang="en-US" altLang="en-US" sz="1800" dirty="0">
                <a:solidFill>
                  <a:srgbClr val="000099"/>
                </a:solidFill>
              </a:rPr>
              <a:t>0000  00000000    200.23.16.0/20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</a:p>
          <a:p>
            <a:endParaRPr lang="en-US" altLang="en-US" sz="1800" dirty="0"/>
          </a:p>
          <a:p>
            <a:r>
              <a:rPr lang="en-US" altLang="en-US" sz="1800" dirty="0"/>
              <a:t>Organization 0    </a:t>
            </a:r>
            <a:r>
              <a:rPr lang="en-US" altLang="en-US" sz="1800" u="sng" dirty="0"/>
              <a:t>11001000  00010111  0001000</a:t>
            </a:r>
            <a:r>
              <a:rPr lang="en-US" altLang="en-US" sz="1800" dirty="0"/>
              <a:t>0  00000000    200.23.16.0/23 </a:t>
            </a:r>
          </a:p>
          <a:p>
            <a:r>
              <a:rPr lang="en-US" altLang="en-US" sz="1800" dirty="0"/>
              <a:t>Organization 1    </a:t>
            </a:r>
            <a:r>
              <a:rPr lang="en-US" altLang="en-US" sz="1800" u="sng" dirty="0"/>
              <a:t>11001000  00010111  0001001</a:t>
            </a:r>
            <a:r>
              <a:rPr lang="en-US" altLang="en-US" sz="1800" dirty="0"/>
              <a:t>0  00000000    200.23.18.0/23 </a:t>
            </a:r>
          </a:p>
          <a:p>
            <a:r>
              <a:rPr lang="en-US" altLang="en-US" sz="1800" dirty="0"/>
              <a:t>Organization 2    </a:t>
            </a:r>
            <a:r>
              <a:rPr lang="en-US" altLang="en-US" sz="1800" u="sng" dirty="0"/>
              <a:t>11001000  00010111  0001010</a:t>
            </a:r>
            <a:r>
              <a:rPr lang="en-US" altLang="en-US" sz="1800" dirty="0"/>
              <a:t>0  00000000    200.23.20.0/23 </a:t>
            </a:r>
          </a:p>
          <a:p>
            <a:r>
              <a:rPr lang="en-US" altLang="en-US" sz="1800" dirty="0"/>
              <a:t>   ...                                          …..                                   ….                ….</a:t>
            </a:r>
          </a:p>
          <a:p>
            <a:r>
              <a:rPr lang="en-US" altLang="en-US" sz="1800" dirty="0"/>
              <a:t>Organization 7    </a:t>
            </a:r>
            <a:r>
              <a:rPr lang="en-US" altLang="en-US" sz="1800" u="sng" dirty="0"/>
              <a:t>11001000  00010111  0001111</a:t>
            </a:r>
            <a:r>
              <a:rPr lang="en-US" altLang="en-US" sz="1800" dirty="0"/>
              <a:t>0  00000000    200.23.30.0/23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  <a:p>
            <a:endParaRPr lang="en-US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A966B7D5-F4FE-4482-AAFD-A82A83C94E74}" type="slidenum">
              <a:rPr lang="en-US" altLang="en-US" sz="1200">
                <a:latin typeface="Tahoma" panose="020B0604030504040204" pitchFamily="34" charset="0"/>
              </a:rPr>
              <a:pPr/>
              <a:t>22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831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Freeform 80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NAT: network address translation</a:t>
            </a:r>
          </a:p>
        </p:txBody>
      </p:sp>
      <p:sp>
        <p:nvSpPr>
          <p:cNvPr id="102403" name="Freeform 4"/>
          <p:cNvSpPr>
            <a:spLocks/>
          </p:cNvSpPr>
          <p:nvPr/>
        </p:nvSpPr>
        <p:spPr bwMode="auto">
          <a:xfrm>
            <a:off x="0" y="2579688"/>
            <a:ext cx="3849688" cy="1425575"/>
          </a:xfrm>
          <a:custGeom>
            <a:avLst/>
            <a:gdLst>
              <a:gd name="T0" fmla="*/ 2147483647 w 2425"/>
              <a:gd name="T1" fmla="*/ 2147483647 h 898"/>
              <a:gd name="T2" fmla="*/ 2147483647 w 2425"/>
              <a:gd name="T3" fmla="*/ 2147483647 h 898"/>
              <a:gd name="T4" fmla="*/ 2147483647 w 2425"/>
              <a:gd name="T5" fmla="*/ 2147483647 h 898"/>
              <a:gd name="T6" fmla="*/ 2147483647 w 2425"/>
              <a:gd name="T7" fmla="*/ 2147483647 h 898"/>
              <a:gd name="T8" fmla="*/ 2147483647 w 2425"/>
              <a:gd name="T9" fmla="*/ 2147483647 h 898"/>
              <a:gd name="T10" fmla="*/ 2147483647 w 2425"/>
              <a:gd name="T11" fmla="*/ 2147483647 h 898"/>
              <a:gd name="T12" fmla="*/ 2147483647 w 2425"/>
              <a:gd name="T13" fmla="*/ 2147483647 h 898"/>
              <a:gd name="T14" fmla="*/ 2147483647 w 2425"/>
              <a:gd name="T15" fmla="*/ 2147483647 h 8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25"/>
              <a:gd name="T25" fmla="*/ 0 h 898"/>
              <a:gd name="T26" fmla="*/ 2425 w 2425"/>
              <a:gd name="T27" fmla="*/ 898 h 8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25" h="898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4" name="Line 8"/>
          <p:cNvSpPr>
            <a:spLocks noChangeShapeType="1"/>
          </p:cNvSpPr>
          <p:nvPr/>
        </p:nvSpPr>
        <p:spPr bwMode="auto">
          <a:xfrm flipV="1">
            <a:off x="4267200" y="3182938"/>
            <a:ext cx="1214438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05" name="Line 9"/>
          <p:cNvSpPr>
            <a:spLocks noChangeShapeType="1"/>
          </p:cNvSpPr>
          <p:nvPr/>
        </p:nvSpPr>
        <p:spPr bwMode="auto">
          <a:xfrm flipH="1">
            <a:off x="7010400" y="3233738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06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07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08" name="Text Box 12"/>
          <p:cNvSpPr txBox="1">
            <a:spLocks noChangeArrowheads="1"/>
          </p:cNvSpPr>
          <p:nvPr/>
        </p:nvSpPr>
        <p:spPr bwMode="auto">
          <a:xfrm>
            <a:off x="7732713" y="2176463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10.0.0.1</a:t>
            </a:r>
          </a:p>
        </p:txBody>
      </p:sp>
      <p:sp>
        <p:nvSpPr>
          <p:cNvPr id="102409" name="Text Box 13"/>
          <p:cNvSpPr txBox="1">
            <a:spLocks noChangeArrowheads="1"/>
          </p:cNvSpPr>
          <p:nvPr/>
        </p:nvSpPr>
        <p:spPr bwMode="auto">
          <a:xfrm>
            <a:off x="7859713" y="2944813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10.0.0.2</a:t>
            </a:r>
          </a:p>
        </p:txBody>
      </p:sp>
      <p:sp>
        <p:nvSpPr>
          <p:cNvPr id="102410" name="Text Box 14"/>
          <p:cNvSpPr txBox="1">
            <a:spLocks noChangeArrowheads="1"/>
          </p:cNvSpPr>
          <p:nvPr/>
        </p:nvSpPr>
        <p:spPr bwMode="auto">
          <a:xfrm>
            <a:off x="7810500" y="3751263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10.0.0.3</a:t>
            </a:r>
          </a:p>
        </p:txBody>
      </p:sp>
      <p:sp>
        <p:nvSpPr>
          <p:cNvPr id="102411" name="Text Box 15"/>
          <p:cNvSpPr txBox="1">
            <a:spLocks noChangeArrowheads="1"/>
          </p:cNvSpPr>
          <p:nvPr/>
        </p:nvSpPr>
        <p:spPr bwMode="auto">
          <a:xfrm>
            <a:off x="4217988" y="2667000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10.0.0.4</a:t>
            </a:r>
          </a:p>
        </p:txBody>
      </p:sp>
      <p:sp>
        <p:nvSpPr>
          <p:cNvPr id="102412" name="Line 16"/>
          <p:cNvSpPr>
            <a:spLocks noChangeShapeType="1"/>
          </p:cNvSpPr>
          <p:nvPr/>
        </p:nvSpPr>
        <p:spPr bwMode="auto">
          <a:xfrm flipH="1">
            <a:off x="4341813" y="29448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3" name="Text Box 17"/>
          <p:cNvSpPr txBox="1">
            <a:spLocks noChangeArrowheads="1"/>
          </p:cNvSpPr>
          <p:nvPr/>
        </p:nvSpPr>
        <p:spPr bwMode="auto">
          <a:xfrm>
            <a:off x="2324100" y="3324225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138.76.29.7</a:t>
            </a:r>
          </a:p>
        </p:txBody>
      </p:sp>
      <p:sp>
        <p:nvSpPr>
          <p:cNvPr id="102414" name="Line 18"/>
          <p:cNvSpPr>
            <a:spLocks noChangeShapeType="1"/>
          </p:cNvSpPr>
          <p:nvPr/>
        </p:nvSpPr>
        <p:spPr bwMode="auto">
          <a:xfrm flipH="1">
            <a:off x="3502025" y="327183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5" name="Line 79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6" name="Text Box 81"/>
          <p:cNvSpPr txBox="1">
            <a:spLocks noChangeArrowheads="1"/>
          </p:cNvSpPr>
          <p:nvPr/>
        </p:nvSpPr>
        <p:spPr bwMode="auto">
          <a:xfrm>
            <a:off x="4716463" y="1674813"/>
            <a:ext cx="2279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local network</a:t>
            </a:r>
          </a:p>
          <a:p>
            <a:pPr algn="ctr"/>
            <a:r>
              <a:rPr lang="en-US" altLang="en-US" sz="1800"/>
              <a:t>(e.g., home network)</a:t>
            </a:r>
          </a:p>
          <a:p>
            <a:pPr algn="ctr"/>
            <a:r>
              <a:rPr lang="en-US" altLang="en-US" sz="1800"/>
              <a:t>10.0.0/24</a:t>
            </a:r>
          </a:p>
        </p:txBody>
      </p:sp>
      <p:sp>
        <p:nvSpPr>
          <p:cNvPr id="102417" name="Line 82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8" name="Line 83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19" name="Line 84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20" name="Line 86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21" name="Line 87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22" name="Text Box 88"/>
          <p:cNvSpPr txBox="1">
            <a:spLocks noChangeArrowheads="1"/>
          </p:cNvSpPr>
          <p:nvPr/>
        </p:nvSpPr>
        <p:spPr bwMode="auto">
          <a:xfrm>
            <a:off x="1654175" y="1662113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rest of</a:t>
            </a:r>
          </a:p>
          <a:p>
            <a:pPr algn="ctr"/>
            <a:r>
              <a:rPr lang="en-US" altLang="en-US" sz="1800"/>
              <a:t>Internet</a:t>
            </a:r>
          </a:p>
        </p:txBody>
      </p:sp>
      <p:sp>
        <p:nvSpPr>
          <p:cNvPr id="102423" name="Text Box 90"/>
          <p:cNvSpPr txBox="1">
            <a:spLocks noChangeArrowheads="1"/>
          </p:cNvSpPr>
          <p:nvPr/>
        </p:nvSpPr>
        <p:spPr bwMode="auto">
          <a:xfrm>
            <a:off x="4260850" y="4741863"/>
            <a:ext cx="3763963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>
                <a:latin typeface="Gill Sans MT" panose="020B0502020104020203" pitchFamily="34" charset="0"/>
              </a:rPr>
              <a:t>datagrams with source or </a:t>
            </a:r>
          </a:p>
          <a:p>
            <a:pPr>
              <a:lnSpc>
                <a:spcPct val="85000"/>
              </a:lnSpc>
            </a:pPr>
            <a:r>
              <a:rPr lang="en-US" altLang="en-US">
                <a:latin typeface="Gill Sans MT" panose="020B0502020104020203" pitchFamily="34" charset="0"/>
              </a:rPr>
              <a:t>destination in this network</a:t>
            </a:r>
          </a:p>
          <a:p>
            <a:pPr>
              <a:lnSpc>
                <a:spcPct val="85000"/>
              </a:lnSpc>
            </a:pPr>
            <a:r>
              <a:rPr lang="en-US" altLang="en-US">
                <a:latin typeface="Gill Sans MT" panose="020B0502020104020203" pitchFamily="34" charset="0"/>
              </a:rPr>
              <a:t>have 10.0.0/24 address for </a:t>
            </a:r>
          </a:p>
          <a:p>
            <a:pPr>
              <a:lnSpc>
                <a:spcPct val="85000"/>
              </a:lnSpc>
            </a:pPr>
            <a:r>
              <a:rPr lang="en-US" altLang="en-US">
                <a:latin typeface="Gill Sans MT" panose="020B0502020104020203" pitchFamily="34" charset="0"/>
              </a:rPr>
              <a:t>source, destination (as usual)</a:t>
            </a:r>
          </a:p>
        </p:txBody>
      </p:sp>
      <p:sp>
        <p:nvSpPr>
          <p:cNvPr id="102424" name="Text Box 92"/>
          <p:cNvSpPr txBox="1">
            <a:spLocks noChangeArrowheads="1"/>
          </p:cNvSpPr>
          <p:nvPr/>
        </p:nvSpPr>
        <p:spPr bwMode="auto">
          <a:xfrm>
            <a:off x="269875" y="4746625"/>
            <a:ext cx="36845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</a:pPr>
            <a:r>
              <a:rPr lang="en-US" altLang="en-US" i="1" dirty="0">
                <a:latin typeface="Gill Sans MT" panose="020B0502020104020203" pitchFamily="34" charset="0"/>
              </a:rPr>
              <a:t>all</a:t>
            </a:r>
            <a:r>
              <a:rPr lang="en-US" altLang="en-US" dirty="0">
                <a:latin typeface="Gill Sans MT" panose="020B0502020104020203" pitchFamily="34" charset="0"/>
              </a:rPr>
              <a:t> datagrams </a:t>
            </a:r>
            <a:r>
              <a:rPr lang="en-US" altLang="en-US" i="1" dirty="0">
                <a:latin typeface="Gill Sans MT" panose="020B0502020104020203" pitchFamily="34" charset="0"/>
              </a:rPr>
              <a:t>leaving</a:t>
            </a:r>
            <a:r>
              <a:rPr lang="en-US" altLang="en-US" dirty="0">
                <a:latin typeface="Gill Sans MT" panose="020B0502020104020203" pitchFamily="34" charset="0"/>
              </a:rPr>
              <a:t> local</a:t>
            </a:r>
          </a:p>
          <a:p>
            <a:pPr algn="r">
              <a:lnSpc>
                <a:spcPct val="85000"/>
              </a:lnSpc>
            </a:pPr>
            <a:r>
              <a:rPr lang="en-US" altLang="en-US" dirty="0">
                <a:latin typeface="Gill Sans MT" panose="020B0502020104020203" pitchFamily="34" charset="0"/>
              </a:rPr>
              <a:t>network have </a:t>
            </a:r>
            <a:r>
              <a:rPr lang="en-US" altLang="en-US" i="1" dirty="0">
                <a:solidFill>
                  <a:srgbClr val="C00000"/>
                </a:solidFill>
                <a:latin typeface="Gill Sans MT" panose="020B0502020104020203" pitchFamily="34" charset="0"/>
              </a:rPr>
              <a:t>same</a:t>
            </a: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single source NAT IP address</a:t>
            </a:r>
            <a:r>
              <a:rPr lang="en-US" altLang="en-US" dirty="0">
                <a:latin typeface="Gill Sans MT" panose="020B0502020104020203" pitchFamily="34" charset="0"/>
              </a:rPr>
              <a:t>: 138.76.29.7</a:t>
            </a:r>
            <a:r>
              <a:rPr lang="en-US" altLang="en-US" dirty="0" smtClean="0">
                <a:latin typeface="Gill Sans MT" panose="020B0502020104020203" pitchFamily="34" charset="0"/>
              </a:rPr>
              <a:t>, </a:t>
            </a:r>
            <a:r>
              <a:rPr lang="en-US" altLang="en-US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different </a:t>
            </a: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source port numbers</a:t>
            </a:r>
          </a:p>
        </p:txBody>
      </p:sp>
      <p:pic>
        <p:nvPicPr>
          <p:cNvPr id="102425" name="Picture 9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6" name="Line 96"/>
          <p:cNvSpPr>
            <a:spLocks noChangeShapeType="1"/>
          </p:cNvSpPr>
          <p:nvPr/>
        </p:nvSpPr>
        <p:spPr bwMode="auto">
          <a:xfrm flipV="1">
            <a:off x="4818063" y="3344863"/>
            <a:ext cx="668337" cy="1427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27" name="Line 97"/>
          <p:cNvSpPr>
            <a:spLocks noChangeShapeType="1"/>
          </p:cNvSpPr>
          <p:nvPr/>
        </p:nvSpPr>
        <p:spPr bwMode="auto">
          <a:xfrm flipV="1">
            <a:off x="2706688" y="3308350"/>
            <a:ext cx="668337" cy="1427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2428" name="Group 98"/>
          <p:cNvGrpSpPr>
            <a:grpSpLocks/>
          </p:cNvGrpSpPr>
          <p:nvPr/>
        </p:nvGrpSpPr>
        <p:grpSpPr bwMode="auto">
          <a:xfrm>
            <a:off x="3633788" y="3059113"/>
            <a:ext cx="900112" cy="347662"/>
            <a:chOff x="4396" y="1245"/>
            <a:chExt cx="672" cy="248"/>
          </a:xfrm>
        </p:grpSpPr>
        <p:sp>
          <p:nvSpPr>
            <p:cNvPr id="10244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44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44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2443" name="Group 10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2446" name="Freeform 10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47" name="Freeform 10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44" name="Line 105"/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5" name="Line 10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29" name="Group 107"/>
          <p:cNvGrpSpPr>
            <a:grpSpLocks/>
          </p:cNvGrpSpPr>
          <p:nvPr/>
        </p:nvGrpSpPr>
        <p:grpSpPr bwMode="auto">
          <a:xfrm flipH="1">
            <a:off x="7207250" y="2239963"/>
            <a:ext cx="641350" cy="558800"/>
            <a:chOff x="-44" y="1473"/>
            <a:chExt cx="981" cy="1105"/>
          </a:xfrm>
        </p:grpSpPr>
        <p:pic>
          <p:nvPicPr>
            <p:cNvPr id="102438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9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430" name="Group 110"/>
          <p:cNvGrpSpPr>
            <a:grpSpLocks/>
          </p:cNvGrpSpPr>
          <p:nvPr/>
        </p:nvGrpSpPr>
        <p:grpSpPr bwMode="auto">
          <a:xfrm flipH="1">
            <a:off x="7246938" y="2916238"/>
            <a:ext cx="641350" cy="558800"/>
            <a:chOff x="-44" y="1473"/>
            <a:chExt cx="981" cy="1105"/>
          </a:xfrm>
        </p:grpSpPr>
        <p:pic>
          <p:nvPicPr>
            <p:cNvPr id="102436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7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431" name="Group 113"/>
          <p:cNvGrpSpPr>
            <a:grpSpLocks/>
          </p:cNvGrpSpPr>
          <p:nvPr/>
        </p:nvGrpSpPr>
        <p:grpSpPr bwMode="auto">
          <a:xfrm flipH="1">
            <a:off x="7254875" y="3670300"/>
            <a:ext cx="641350" cy="558800"/>
            <a:chOff x="-44" y="1473"/>
            <a:chExt cx="981" cy="1105"/>
          </a:xfrm>
        </p:grpSpPr>
        <p:pic>
          <p:nvPicPr>
            <p:cNvPr id="102434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5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24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D469DCA1-269A-43E0-9F20-63FFFE619ABF}" type="slidenum">
              <a:rPr lang="en-US" altLang="en-US" sz="1200">
                <a:latin typeface="Tahoma" panose="020B0604030504040204" pitchFamily="34" charset="0"/>
              </a:rPr>
              <a:pPr/>
              <a:t>23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243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1482725"/>
            <a:ext cx="8575675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How to implement NAT?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i="1" dirty="0" smtClean="0">
                <a:solidFill>
                  <a:srgbClr val="000099"/>
                </a:solidFill>
                <a:latin typeface="Gill Sans MT" panose="020B0502020104020203" pitchFamily="34" charset="0"/>
              </a:rPr>
              <a:t>outgoing datagrams:</a:t>
            </a:r>
            <a:r>
              <a:rPr lang="en-US" altLang="en-US" dirty="0" smtClean="0">
                <a:solidFill>
                  <a:srgbClr val="000099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i="1" dirty="0" smtClean="0">
                <a:solidFill>
                  <a:srgbClr val="000099"/>
                </a:solidFill>
                <a:latin typeface="Gill Sans MT" panose="020B0502020104020203" pitchFamily="34" charset="0"/>
              </a:rPr>
              <a:t>replace</a:t>
            </a:r>
            <a:r>
              <a:rPr lang="en-US" altLang="en-US" dirty="0" smtClean="0">
                <a:latin typeface="Gill Sans MT" panose="020B0502020104020203" pitchFamily="34" charset="0"/>
              </a:rPr>
              <a:t> (source IP address, port #) of every outgoing datagram to (NAT IP address, new port #)</a:t>
            </a:r>
          </a:p>
          <a:p>
            <a:pPr marL="914400" lvl="2" indent="0">
              <a:lnSpc>
                <a:spcPct val="80000"/>
              </a:lnSpc>
              <a:buFontTx/>
              <a:buNone/>
            </a:pPr>
            <a:endParaRPr lang="en-US" altLang="en-US" sz="2400" dirty="0" smtClean="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i="1" dirty="0" smtClean="0">
                <a:solidFill>
                  <a:srgbClr val="000099"/>
                </a:solidFill>
                <a:latin typeface="Gill Sans MT" panose="020B0502020104020203" pitchFamily="34" charset="0"/>
              </a:rPr>
              <a:t>remember (in NAT translation table)</a:t>
            </a:r>
            <a:r>
              <a:rPr lang="en-US" altLang="en-US" i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 smtClean="0">
                <a:latin typeface="Gill Sans MT" panose="020B0502020104020203" pitchFamily="34" charset="0"/>
              </a:rPr>
              <a:t>every (source IP address, port #)  to (NAT IP address, new port #) translation pair</a:t>
            </a:r>
            <a:br>
              <a:rPr lang="en-US" altLang="en-US" dirty="0" smtClean="0">
                <a:latin typeface="Gill Sans MT" panose="020B0502020104020203" pitchFamily="34" charset="0"/>
              </a:rPr>
            </a:br>
            <a:endParaRPr lang="en-US" altLang="en-US" dirty="0" smtClean="0">
              <a:latin typeface="Gill Sans MT" panose="020B0502020104020203" pitchFamily="34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i="1" dirty="0" smtClean="0">
                <a:solidFill>
                  <a:srgbClr val="000099"/>
                </a:solidFill>
                <a:latin typeface="Gill Sans MT" panose="020B0502020104020203" pitchFamily="34" charset="0"/>
              </a:rPr>
              <a:t>incoming datagrams:</a:t>
            </a:r>
            <a:r>
              <a:rPr lang="en-US" altLang="en-US" dirty="0" smtClean="0">
                <a:solidFill>
                  <a:srgbClr val="000099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i="1" dirty="0" smtClean="0">
                <a:solidFill>
                  <a:srgbClr val="000099"/>
                </a:solidFill>
                <a:latin typeface="Gill Sans MT" panose="020B0502020104020203" pitchFamily="34" charset="0"/>
              </a:rPr>
              <a:t>replace</a:t>
            </a:r>
            <a:r>
              <a:rPr lang="en-US" altLang="en-US" dirty="0" smtClean="0">
                <a:latin typeface="Gill Sans MT" panose="020B0502020104020203" pitchFamily="34" charset="0"/>
              </a:rPr>
              <a:t> (NAT IP address, new port #) in </a:t>
            </a:r>
            <a:r>
              <a:rPr lang="en-US" altLang="en-US" dirty="0" err="1" smtClean="0">
                <a:latin typeface="Gill Sans MT" panose="020B0502020104020203" pitchFamily="34" charset="0"/>
              </a:rPr>
              <a:t>dest</a:t>
            </a:r>
            <a:r>
              <a:rPr lang="en-US" altLang="en-US" dirty="0" smtClean="0">
                <a:latin typeface="Gill Sans MT" panose="020B0502020104020203" pitchFamily="34" charset="0"/>
              </a:rPr>
              <a:t> fields of every incoming datagram with corresponding (source IP address, port #) stored in NAT table</a:t>
            </a:r>
          </a:p>
          <a:p>
            <a:pPr lvl="1">
              <a:lnSpc>
                <a:spcPct val="80000"/>
              </a:lnSpc>
            </a:pPr>
            <a:endParaRPr lang="en-US" altLang="en-US" dirty="0" smtClean="0">
              <a:latin typeface="Gill Sans MT" panose="020B0502020104020203" pitchFamily="34" charset="0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NAT: network address translation</a:t>
            </a:r>
          </a:p>
        </p:txBody>
      </p:sp>
      <p:pic>
        <p:nvPicPr>
          <p:cNvPr id="10445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15582224-1061-4BC0-95AB-A59748251A28}" type="slidenum">
              <a:rPr lang="en-US" altLang="en-US" sz="1200">
                <a:latin typeface="Tahoma" panose="020B0604030504040204" pitchFamily="34" charset="0"/>
              </a:rPr>
              <a:pPr/>
              <a:t>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445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Freeform 139"/>
          <p:cNvSpPr>
            <a:spLocks/>
          </p:cNvSpPr>
          <p:nvPr/>
        </p:nvSpPr>
        <p:spPr bwMode="auto">
          <a:xfrm>
            <a:off x="179388" y="3651250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4" name="Freeform 29"/>
          <p:cNvSpPr>
            <a:spLocks/>
          </p:cNvSpPr>
          <p:nvPr/>
        </p:nvSpPr>
        <p:spPr bwMode="auto">
          <a:xfrm>
            <a:off x="4468813" y="2922588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Line 32"/>
          <p:cNvSpPr>
            <a:spLocks noChangeShapeType="1"/>
          </p:cNvSpPr>
          <p:nvPr/>
        </p:nvSpPr>
        <p:spPr bwMode="auto">
          <a:xfrm>
            <a:off x="4583113" y="4244975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76" name="Line 34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77" name="Line 35"/>
          <p:cNvSpPr>
            <a:spLocks noChangeShapeType="1"/>
          </p:cNvSpPr>
          <p:nvPr/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78" name="Text Box 36"/>
          <p:cNvSpPr txBox="1">
            <a:spLocks noChangeArrowheads="1"/>
          </p:cNvSpPr>
          <p:nvPr/>
        </p:nvSpPr>
        <p:spPr bwMode="auto">
          <a:xfrm>
            <a:off x="8048625" y="322738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10.0.0.1</a:t>
            </a:r>
          </a:p>
        </p:txBody>
      </p:sp>
      <p:sp>
        <p:nvSpPr>
          <p:cNvPr id="105479" name="Text Box 37"/>
          <p:cNvSpPr txBox="1">
            <a:spLocks noChangeArrowheads="1"/>
          </p:cNvSpPr>
          <p:nvPr/>
        </p:nvSpPr>
        <p:spPr bwMode="auto">
          <a:xfrm>
            <a:off x="8175625" y="399573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10.0.0.2</a:t>
            </a:r>
          </a:p>
        </p:txBody>
      </p:sp>
      <p:sp>
        <p:nvSpPr>
          <p:cNvPr id="105480" name="Text Box 38"/>
          <p:cNvSpPr txBox="1">
            <a:spLocks noChangeArrowheads="1"/>
          </p:cNvSpPr>
          <p:nvPr/>
        </p:nvSpPr>
        <p:spPr bwMode="auto">
          <a:xfrm>
            <a:off x="8137525" y="489108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10.0.0.3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5630863" y="2855913"/>
            <a:ext cx="1871662" cy="1033462"/>
            <a:chOff x="3550" y="2055"/>
            <a:chExt cx="1179" cy="651"/>
          </a:xfrm>
        </p:grpSpPr>
        <p:grpSp>
          <p:nvGrpSpPr>
            <p:cNvPr id="105574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05579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05580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200"/>
                  <a:t>S: 10.0.0.1, 3345</a:t>
                </a:r>
              </a:p>
              <a:p>
                <a:r>
                  <a:rPr lang="en-US" altLang="en-US" sz="1200"/>
                  <a:t>D: 128.119.40.186, 80</a:t>
                </a:r>
              </a:p>
            </p:txBody>
          </p:sp>
          <p:grpSp>
            <p:nvGrpSpPr>
              <p:cNvPr id="105581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5586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558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558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5582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5583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558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5585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5575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5576" name="Group 87"/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05577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05578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0000"/>
                    </a:solidFill>
                  </a:rPr>
                  <a:t>1</a:t>
                </a:r>
              </a:p>
            </p:txBody>
          </p:sp>
        </p:grpSp>
      </p:grpSp>
      <p:sp>
        <p:nvSpPr>
          <p:cNvPr id="105482" name="Text Box 54"/>
          <p:cNvSpPr txBox="1">
            <a:spLocks noChangeArrowheads="1"/>
          </p:cNvSpPr>
          <p:nvPr/>
        </p:nvSpPr>
        <p:spPr bwMode="auto">
          <a:xfrm>
            <a:off x="4533900" y="381793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10.0.0.4</a:t>
            </a:r>
          </a:p>
        </p:txBody>
      </p:sp>
      <p:sp>
        <p:nvSpPr>
          <p:cNvPr id="105483" name="Line 55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84" name="Text Box 56"/>
          <p:cNvSpPr txBox="1">
            <a:spLocks noChangeArrowheads="1"/>
          </p:cNvSpPr>
          <p:nvPr/>
        </p:nvSpPr>
        <p:spPr bwMode="auto">
          <a:xfrm>
            <a:off x="2695575" y="437515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138.76.29.7</a:t>
            </a:r>
          </a:p>
        </p:txBody>
      </p:sp>
      <p:sp>
        <p:nvSpPr>
          <p:cNvPr id="105485" name="Line 57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6469063" y="1570038"/>
            <a:ext cx="2433637" cy="1389062"/>
            <a:chOff x="3944" y="989"/>
            <a:chExt cx="1533" cy="875"/>
          </a:xfrm>
        </p:grpSpPr>
        <p:sp>
          <p:nvSpPr>
            <p:cNvPr id="105572" name="Text Box 53"/>
            <p:cNvSpPr txBox="1">
              <a:spLocks noChangeArrowheads="1"/>
            </p:cNvSpPr>
            <p:nvPr/>
          </p:nvSpPr>
          <p:spPr bwMode="auto">
            <a:xfrm>
              <a:off x="4121" y="989"/>
              <a:ext cx="135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1800" b="1" i="1">
                  <a:solidFill>
                    <a:srgbClr val="CC0000"/>
                  </a:solidFill>
                </a:rPr>
                <a:t>1:</a:t>
              </a:r>
              <a:r>
                <a:rPr lang="en-US" altLang="en-US" sz="1800">
                  <a:solidFill>
                    <a:srgbClr val="FF0000"/>
                  </a:solidFill>
                </a:rPr>
                <a:t> </a:t>
              </a:r>
              <a:r>
                <a:rPr lang="en-US" altLang="en-US" sz="1800">
                  <a:solidFill>
                    <a:srgbClr val="000099"/>
                  </a:solidFill>
                </a:rPr>
                <a:t>host 10.0.0.1 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sends datagram to 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128.119.40.186, 80</a:t>
              </a:r>
            </a:p>
          </p:txBody>
        </p:sp>
        <p:sp>
          <p:nvSpPr>
            <p:cNvPr id="105573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5487" name="Freeform 67"/>
          <p:cNvSpPr>
            <a:spLocks/>
          </p:cNvSpPr>
          <p:nvPr/>
        </p:nvSpPr>
        <p:spPr bwMode="auto">
          <a:xfrm>
            <a:off x="2344738" y="2627313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488" name="Rectangle 62"/>
          <p:cNvSpPr>
            <a:spLocks noChangeArrowheads="1"/>
          </p:cNvSpPr>
          <p:nvPr/>
        </p:nvSpPr>
        <p:spPr bwMode="auto">
          <a:xfrm>
            <a:off x="2344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05489" name="Text Box 60"/>
          <p:cNvSpPr txBox="1">
            <a:spLocks noChangeArrowheads="1"/>
          </p:cNvSpPr>
          <p:nvPr/>
        </p:nvSpPr>
        <p:spPr bwMode="auto">
          <a:xfrm>
            <a:off x="2386013" y="1419225"/>
            <a:ext cx="367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NAT translation table</a:t>
            </a:r>
          </a:p>
          <a:p>
            <a:pPr algn="ctr"/>
            <a:r>
              <a:rPr lang="en-US" altLang="en-US" sz="1800"/>
              <a:t>WAN side addr        LAN side addr</a:t>
            </a:r>
          </a:p>
        </p:txBody>
      </p:sp>
      <p:sp>
        <p:nvSpPr>
          <p:cNvPr id="105490" name="Line 63"/>
          <p:cNvSpPr>
            <a:spLocks noChangeShapeType="1"/>
          </p:cNvSpPr>
          <p:nvPr/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91" name="Line 64"/>
          <p:cNvSpPr>
            <a:spLocks noChangeShapeType="1"/>
          </p:cNvSpPr>
          <p:nvPr/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92" name="Line 65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2401888" y="2044700"/>
            <a:ext cx="3702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CC0000"/>
                </a:solidFill>
              </a:rPr>
              <a:t>138.76.29.7, 5001   10.0.0.1, 3345</a:t>
            </a:r>
          </a:p>
          <a:p>
            <a:pPr algn="ctr"/>
            <a:r>
              <a:rPr lang="en-US" altLang="en-US" sz="1800"/>
              <a:t>……                                         ……</a:t>
            </a:r>
          </a:p>
        </p:txBody>
      </p:sp>
      <p:grpSp>
        <p:nvGrpSpPr>
          <p:cNvPr id="8" name="Group 135"/>
          <p:cNvGrpSpPr>
            <a:grpSpLocks/>
          </p:cNvGrpSpPr>
          <p:nvPr/>
        </p:nvGrpSpPr>
        <p:grpSpPr bwMode="auto">
          <a:xfrm>
            <a:off x="4765675" y="3435350"/>
            <a:ext cx="2784475" cy="1631950"/>
            <a:chOff x="3002" y="2417"/>
            <a:chExt cx="1754" cy="1028"/>
          </a:xfrm>
        </p:grpSpPr>
        <p:sp>
          <p:nvSpPr>
            <p:cNvPr id="105558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05559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S: 128.119.40.186, 80 </a:t>
              </a:r>
            </a:p>
            <a:p>
              <a:r>
                <a:rPr lang="en-US" altLang="en-US" sz="1200"/>
                <a:t>D: 10.0.0.1, 3345</a:t>
              </a:r>
            </a:p>
            <a:p>
              <a:endParaRPr lang="en-US" altLang="en-US" sz="1200"/>
            </a:p>
          </p:txBody>
        </p:sp>
        <p:grpSp>
          <p:nvGrpSpPr>
            <p:cNvPr id="105560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05569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70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71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5561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05566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67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68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5562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5563" name="Group 102"/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105564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05565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1531938" y="3652838"/>
            <a:ext cx="2497137" cy="566737"/>
            <a:chOff x="1026" y="3559"/>
            <a:chExt cx="1573" cy="357"/>
          </a:xfrm>
        </p:grpSpPr>
        <p:grpSp>
          <p:nvGrpSpPr>
            <p:cNvPr id="105543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05548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05549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200"/>
                  <a:t>S: 138.76.29.7, 5001</a:t>
                </a:r>
              </a:p>
              <a:p>
                <a:r>
                  <a:rPr lang="en-US" altLang="en-US" sz="1200"/>
                  <a:t>D: 128.119.40.186, 80</a:t>
                </a:r>
              </a:p>
            </p:txBody>
          </p:sp>
          <p:grpSp>
            <p:nvGrpSpPr>
              <p:cNvPr id="105550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5555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5556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5557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5551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5552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5553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5554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5544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5545" name="Group 105"/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105546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05547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7" name="Group 112"/>
          <p:cNvGrpSpPr>
            <a:grpSpLocks/>
          </p:cNvGrpSpPr>
          <p:nvPr/>
        </p:nvGrpSpPr>
        <p:grpSpPr bwMode="auto">
          <a:xfrm>
            <a:off x="0" y="1671638"/>
            <a:ext cx="5154613" cy="2052637"/>
            <a:chOff x="0" y="1306"/>
            <a:chExt cx="3247" cy="1293"/>
          </a:xfrm>
        </p:grpSpPr>
        <p:sp>
          <p:nvSpPr>
            <p:cNvPr id="105539" name="Text Box 82"/>
            <p:cNvSpPr txBox="1">
              <a:spLocks noChangeArrowheads="1"/>
            </p:cNvSpPr>
            <p:nvPr/>
          </p:nvSpPr>
          <p:spPr bwMode="auto">
            <a:xfrm>
              <a:off x="0" y="1306"/>
              <a:ext cx="1316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1800" b="1" i="1">
                  <a:solidFill>
                    <a:srgbClr val="CC0000"/>
                  </a:solidFill>
                </a:rPr>
                <a:t>2:</a:t>
              </a:r>
              <a:r>
                <a:rPr lang="en-US" altLang="en-US" sz="1800">
                  <a:solidFill>
                    <a:srgbClr val="FF0000"/>
                  </a:solidFill>
                </a:rPr>
                <a:t> </a:t>
              </a:r>
              <a:r>
                <a:rPr lang="en-US" altLang="en-US" sz="1800">
                  <a:solidFill>
                    <a:srgbClr val="000099"/>
                  </a:solidFill>
                </a:rPr>
                <a:t>NAT router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changes datagram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source addr from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10.0.0.1, 3345 to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138.76.29.7, 5001,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1800">
                  <a:solidFill>
                    <a:srgbClr val="000099"/>
                  </a:solidFill>
                </a:rPr>
                <a:t>updates table</a:t>
              </a:r>
            </a:p>
          </p:txBody>
        </p:sp>
        <p:sp>
          <p:nvSpPr>
            <p:cNvPr id="105540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41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42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29"/>
          <p:cNvGrpSpPr>
            <a:grpSpLocks/>
          </p:cNvGrpSpPr>
          <p:nvPr/>
        </p:nvGrpSpPr>
        <p:grpSpPr bwMode="auto">
          <a:xfrm>
            <a:off x="1360488" y="4681538"/>
            <a:ext cx="2471737" cy="696912"/>
            <a:chOff x="1163" y="3752"/>
            <a:chExt cx="1557" cy="439"/>
          </a:xfrm>
        </p:grpSpPr>
        <p:sp>
          <p:nvSpPr>
            <p:cNvPr id="10552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0552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S: 128.119.40.186, 80 </a:t>
              </a:r>
            </a:p>
            <a:p>
              <a:r>
                <a:rPr lang="en-US" altLang="en-US" sz="1200"/>
                <a:t>D: 138.76.29.7, 5001</a:t>
              </a:r>
            </a:p>
            <a:p>
              <a:endParaRPr lang="en-US" altLang="en-US" sz="1200"/>
            </a:p>
          </p:txBody>
        </p:sp>
        <p:grpSp>
          <p:nvGrpSpPr>
            <p:cNvPr id="105527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105536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3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3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5528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105533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3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53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552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5530" name="Group 126"/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10553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0553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0000"/>
                    </a:solidFill>
                  </a:rPr>
                  <a:t>3</a:t>
                </a:r>
              </a:p>
            </p:txBody>
          </p:sp>
        </p:grpSp>
      </p:grpSp>
      <p:sp>
        <p:nvSpPr>
          <p:cNvPr id="233603" name="Text Box 131"/>
          <p:cNvSpPr txBox="1">
            <a:spLocks noChangeArrowheads="1"/>
          </p:cNvSpPr>
          <p:nvPr/>
        </p:nvSpPr>
        <p:spPr bwMode="auto">
          <a:xfrm>
            <a:off x="1317625" y="5170488"/>
            <a:ext cx="20891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 i="1">
                <a:solidFill>
                  <a:srgbClr val="CC0000"/>
                </a:solidFill>
              </a:rPr>
              <a:t>3: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>
                <a:solidFill>
                  <a:srgbClr val="000099"/>
                </a:solidFill>
              </a:rPr>
              <a:t>reply arrives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99"/>
                </a:solidFill>
              </a:rPr>
              <a:t> dest. address: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99"/>
                </a:solidFill>
              </a:rPr>
              <a:t> 138.76.29.7, 5001</a:t>
            </a:r>
          </a:p>
        </p:txBody>
      </p:sp>
      <p:sp>
        <p:nvSpPr>
          <p:cNvPr id="233608" name="Text Box 136"/>
          <p:cNvSpPr txBox="1">
            <a:spLocks noChangeArrowheads="1"/>
          </p:cNvSpPr>
          <p:nvPr/>
        </p:nvSpPr>
        <p:spPr bwMode="auto">
          <a:xfrm>
            <a:off x="4741863" y="5005388"/>
            <a:ext cx="3867150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b="1" i="1">
                <a:solidFill>
                  <a:srgbClr val="CC0000"/>
                </a:solidFill>
              </a:rPr>
              <a:t>4: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>
                <a:solidFill>
                  <a:srgbClr val="000099"/>
                </a:solidFill>
              </a:rPr>
              <a:t>NAT router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99"/>
                </a:solidFill>
              </a:rPr>
              <a:t>changes datagram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99"/>
                </a:solidFill>
              </a:rPr>
              <a:t>dest addr from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solidFill>
                  <a:srgbClr val="000099"/>
                </a:solidFill>
              </a:rPr>
              <a:t>138.76.29.7, 5001 to 10.0.0.1, 3345 </a:t>
            </a:r>
          </a:p>
          <a:p>
            <a:endParaRPr lang="en-US" altLang="en-US" sz="1800">
              <a:solidFill>
                <a:srgbClr val="000099"/>
              </a:solidFill>
            </a:endParaRPr>
          </a:p>
        </p:txBody>
      </p:sp>
      <p:sp>
        <p:nvSpPr>
          <p:cNvPr id="105500" name="Line 138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25" name="Rectangle 141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NAT: network address translation</a:t>
            </a:r>
          </a:p>
        </p:txBody>
      </p:sp>
      <p:pic>
        <p:nvPicPr>
          <p:cNvPr id="105502" name="Picture 14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503" name="Group 143"/>
          <p:cNvGrpSpPr>
            <a:grpSpLocks/>
          </p:cNvGrpSpPr>
          <p:nvPr/>
        </p:nvGrpSpPr>
        <p:grpSpPr bwMode="auto">
          <a:xfrm>
            <a:off x="4035425" y="4095750"/>
            <a:ext cx="587375" cy="323850"/>
            <a:chOff x="4396" y="1245"/>
            <a:chExt cx="672" cy="248"/>
          </a:xfrm>
        </p:grpSpPr>
        <p:sp>
          <p:nvSpPr>
            <p:cNvPr id="10551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51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51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5520" name="Group 14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5523" name="Freeform 1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24" name="Freeform 1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521" name="Line 150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2" name="Line 15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04" name="Group 156"/>
          <p:cNvGrpSpPr>
            <a:grpSpLocks/>
          </p:cNvGrpSpPr>
          <p:nvPr/>
        </p:nvGrpSpPr>
        <p:grpSpPr bwMode="auto">
          <a:xfrm flipH="1">
            <a:off x="7529513" y="3311525"/>
            <a:ext cx="641350" cy="558800"/>
            <a:chOff x="-44" y="1473"/>
            <a:chExt cx="981" cy="1105"/>
          </a:xfrm>
        </p:grpSpPr>
        <p:pic>
          <p:nvPicPr>
            <p:cNvPr id="105515" name="Picture 15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16" name="Freeform 15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5505" name="Group 159"/>
          <p:cNvGrpSpPr>
            <a:grpSpLocks/>
          </p:cNvGrpSpPr>
          <p:nvPr/>
        </p:nvGrpSpPr>
        <p:grpSpPr bwMode="auto">
          <a:xfrm flipH="1">
            <a:off x="7540625" y="4054475"/>
            <a:ext cx="641350" cy="558800"/>
            <a:chOff x="-44" y="1473"/>
            <a:chExt cx="981" cy="1105"/>
          </a:xfrm>
        </p:grpSpPr>
        <p:pic>
          <p:nvPicPr>
            <p:cNvPr id="105513" name="Picture 16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14" name="Freeform 1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5506" name="Group 162"/>
          <p:cNvGrpSpPr>
            <a:grpSpLocks/>
          </p:cNvGrpSpPr>
          <p:nvPr/>
        </p:nvGrpSpPr>
        <p:grpSpPr bwMode="auto">
          <a:xfrm flipH="1">
            <a:off x="7548563" y="4808538"/>
            <a:ext cx="641350" cy="558800"/>
            <a:chOff x="-44" y="1473"/>
            <a:chExt cx="981" cy="1105"/>
          </a:xfrm>
        </p:grpSpPr>
        <p:pic>
          <p:nvPicPr>
            <p:cNvPr id="105511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12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5507" name="Line 32"/>
          <p:cNvSpPr>
            <a:spLocks noChangeShapeType="1"/>
          </p:cNvSpPr>
          <p:nvPr/>
        </p:nvSpPr>
        <p:spPr bwMode="auto">
          <a:xfrm>
            <a:off x="7386638" y="4238625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E8CA2791-DCEC-4108-9F42-B6B2E6530C29}" type="slidenum">
              <a:rPr lang="en-US" altLang="en-US" sz="1200">
                <a:latin typeface="Tahoma" panose="020B0604030504040204" pitchFamily="34" charset="0"/>
              </a:rPr>
              <a:pPr/>
              <a:t>25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550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sp>
        <p:nvSpPr>
          <p:cNvPr id="105510" name="TextBox 1"/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* Check out the online interactive exercises for more examples: h</a:t>
            </a:r>
            <a:r>
              <a:rPr lang="en-US" altLang="en-US" sz="1200"/>
              <a:t>ttp://gaia.cs.umass.edu/kurose_ross/interactive/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IPv6: motivation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01763"/>
            <a:ext cx="8205788" cy="4027487"/>
          </a:xfrm>
        </p:spPr>
        <p:txBody>
          <a:bodyPr/>
          <a:lstStyle/>
          <a:p>
            <a:r>
              <a:rPr lang="en-US" altLang="en-US" dirty="0" smtClean="0"/>
              <a:t>32-bit address </a:t>
            </a:r>
            <a:r>
              <a:rPr lang="en-US" altLang="en-US" dirty="0" smtClean="0">
                <a:solidFill>
                  <a:srgbClr val="C00000"/>
                </a:solidFill>
              </a:rPr>
              <a:t>space</a:t>
            </a:r>
            <a:r>
              <a:rPr lang="en-US" altLang="en-US" dirty="0" smtClean="0"/>
              <a:t> soon to be completely allocated.  </a:t>
            </a:r>
          </a:p>
          <a:p>
            <a:r>
              <a:rPr lang="en-US" altLang="en-US" dirty="0" smtClean="0"/>
              <a:t>additional motivation: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</a:rPr>
              <a:t>header changes to facilitate </a:t>
            </a:r>
            <a:r>
              <a:rPr lang="en-US" altLang="en-US" dirty="0" err="1">
                <a:solidFill>
                  <a:srgbClr val="FF0000"/>
                </a:solidFill>
                <a:latin typeface="Gill Sans MT" panose="020B0502020104020203" pitchFamily="34" charset="0"/>
              </a:rPr>
              <a:t>QoS</a:t>
            </a:r>
            <a:endParaRPr lang="en-US" alt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altLang="en-US" dirty="0" smtClean="0">
                <a:latin typeface="Gill Sans MT" panose="020B0502020104020203" pitchFamily="34" charset="0"/>
              </a:rPr>
              <a:t>header format helps speed processing/forwarding</a:t>
            </a:r>
          </a:p>
          <a:p>
            <a:pPr lvl="1"/>
            <a:endParaRPr lang="en-US" altLang="en-US" dirty="0" smtClean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IPv6 datagram format: </a:t>
            </a:r>
          </a:p>
          <a:p>
            <a:pPr lvl="1"/>
            <a:r>
              <a:rPr lang="en-US" altLang="en-US" dirty="0" smtClean="0">
                <a:latin typeface="Gill Sans MT" panose="020B0502020104020203" pitchFamily="34" charset="0"/>
              </a:rPr>
              <a:t>fixed-length 40 byte header</a:t>
            </a:r>
          </a:p>
          <a:p>
            <a:pPr lvl="1"/>
            <a:r>
              <a:rPr lang="en-US" altLang="en-US" dirty="0" smtClean="0">
                <a:latin typeface="Gill Sans MT" panose="020B0502020104020203" pitchFamily="34" charset="0"/>
              </a:rPr>
              <a:t>no </a:t>
            </a:r>
            <a:r>
              <a:rPr lang="en-US" altLang="en-US" smtClean="0">
                <a:latin typeface="Gill Sans MT" panose="020B0502020104020203" pitchFamily="34" charset="0"/>
              </a:rPr>
              <a:t>fragmentation is allowed</a:t>
            </a:r>
            <a:endParaRPr lang="en-US" altLang="en-US" i="1" dirty="0" smtClean="0">
              <a:latin typeface="Gill Sans MT" panose="020B0502020104020203" pitchFamily="34" charset="0"/>
            </a:endParaRPr>
          </a:p>
        </p:txBody>
      </p:sp>
      <p:pic>
        <p:nvPicPr>
          <p:cNvPr id="10854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0556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D63CACFB-522B-458D-A41B-69C6D493A43C}" type="slidenum">
              <a:rPr lang="en-US" altLang="en-US" sz="1200">
                <a:latin typeface="Tahoma" panose="020B0604030504040204" pitchFamily="34" charset="0"/>
              </a:rPr>
              <a:pPr/>
              <a:t>26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854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8715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0" name="Rectangle 80"/>
          <p:cNvSpPr>
            <a:spLocks noChangeArrowheads="1"/>
          </p:cNvSpPr>
          <p:nvPr/>
        </p:nvSpPr>
        <p:spPr bwMode="auto">
          <a:xfrm>
            <a:off x="2216150" y="3263900"/>
            <a:ext cx="4748213" cy="281781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86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IPv6 datagram format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479425" y="1306513"/>
            <a:ext cx="737214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priority:</a:t>
            </a:r>
            <a:r>
              <a:rPr lang="en-US" altLang="en-US" sz="2800" dirty="0">
                <a:latin typeface="Gill Sans MT" panose="020B0502020104020203" pitchFamily="34" charset="0"/>
              </a:rPr>
              <a:t>  identify priority among datagrams in flow</a:t>
            </a:r>
          </a:p>
          <a:p>
            <a:r>
              <a:rPr lang="en-US" altLang="en-US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flow Label:</a:t>
            </a:r>
            <a:r>
              <a:rPr lang="en-US" altLang="en-US" sz="2800" dirty="0">
                <a:latin typeface="Gill Sans MT" panose="020B0502020104020203" pitchFamily="34" charset="0"/>
              </a:rPr>
              <a:t> identify datagrams in same </a:t>
            </a:r>
            <a:r>
              <a:rPr lang="ja-JP" altLang="en-US" sz="2800" dirty="0">
                <a:latin typeface="Gill Sans MT" panose="020B0502020104020203" pitchFamily="34" charset="0"/>
              </a:rPr>
              <a:t>“</a:t>
            </a:r>
            <a:r>
              <a:rPr lang="en-US" altLang="ja-JP" sz="2800" dirty="0">
                <a:latin typeface="Gill Sans MT" panose="020B0502020104020203" pitchFamily="34" charset="0"/>
              </a:rPr>
              <a:t>flow.</a:t>
            </a:r>
            <a:r>
              <a:rPr lang="ja-JP" altLang="en-US" sz="2800" dirty="0">
                <a:latin typeface="Gill Sans MT" panose="020B0502020104020203" pitchFamily="34" charset="0"/>
              </a:rPr>
              <a:t>”</a:t>
            </a:r>
            <a:r>
              <a:rPr lang="en-US" altLang="ja-JP" sz="2800" dirty="0">
                <a:latin typeface="Gill Sans MT" panose="020B0502020104020203" pitchFamily="34" charset="0"/>
              </a:rPr>
              <a:t> </a:t>
            </a:r>
          </a:p>
          <a:p>
            <a:r>
              <a:rPr lang="en-US" altLang="en-US" sz="2800" i="1" dirty="0" smtClean="0">
                <a:solidFill>
                  <a:srgbClr val="CC0000"/>
                </a:solidFill>
                <a:latin typeface="Gill Sans MT" panose="020B0502020104020203" pitchFamily="34" charset="0"/>
              </a:rPr>
              <a:t>next </a:t>
            </a:r>
            <a:r>
              <a:rPr lang="en-US" altLang="en-US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header:</a:t>
            </a:r>
            <a:r>
              <a:rPr lang="en-US" altLang="en-US" sz="2800" dirty="0">
                <a:latin typeface="Gill Sans MT" panose="020B0502020104020203" pitchFamily="34" charset="0"/>
              </a:rPr>
              <a:t> </a:t>
            </a:r>
            <a:r>
              <a:rPr lang="en-US" altLang="en-US" sz="2800" dirty="0" smtClean="0">
                <a:latin typeface="Gill Sans MT" panose="020B0502020104020203" pitchFamily="34" charset="0"/>
              </a:rPr>
              <a:t>TCP or UDP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109573" name="Rectangle 56"/>
          <p:cNvSpPr>
            <a:spLocks noChangeArrowheads="1"/>
          </p:cNvSpPr>
          <p:nvPr/>
        </p:nvSpPr>
        <p:spPr bwMode="auto">
          <a:xfrm>
            <a:off x="2141538" y="33448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09574" name="Line 60"/>
          <p:cNvSpPr>
            <a:spLocks noChangeShapeType="1"/>
          </p:cNvSpPr>
          <p:nvPr/>
        </p:nvSpPr>
        <p:spPr bwMode="auto">
          <a:xfrm>
            <a:off x="2143125" y="36544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5" name="Line 61"/>
          <p:cNvSpPr>
            <a:spLocks noChangeShapeType="1"/>
          </p:cNvSpPr>
          <p:nvPr/>
        </p:nvSpPr>
        <p:spPr bwMode="auto">
          <a:xfrm>
            <a:off x="2794000" y="335438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6" name="Line 63"/>
          <p:cNvSpPr>
            <a:spLocks noChangeShapeType="1"/>
          </p:cNvSpPr>
          <p:nvPr/>
        </p:nvSpPr>
        <p:spPr bwMode="auto">
          <a:xfrm>
            <a:off x="3482975" y="335121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7" name="Line 64"/>
          <p:cNvSpPr>
            <a:spLocks noChangeShapeType="1"/>
          </p:cNvSpPr>
          <p:nvPr/>
        </p:nvSpPr>
        <p:spPr bwMode="auto">
          <a:xfrm>
            <a:off x="4410075" y="364966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8" name="Line 65"/>
          <p:cNvSpPr>
            <a:spLocks noChangeShapeType="1"/>
          </p:cNvSpPr>
          <p:nvPr/>
        </p:nvSpPr>
        <p:spPr bwMode="auto">
          <a:xfrm>
            <a:off x="5556250" y="365283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9" name="Line 66"/>
          <p:cNvSpPr>
            <a:spLocks noChangeShapeType="1"/>
          </p:cNvSpPr>
          <p:nvPr/>
        </p:nvSpPr>
        <p:spPr bwMode="auto">
          <a:xfrm>
            <a:off x="2130425" y="51752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80" name="Line 67"/>
          <p:cNvSpPr>
            <a:spLocks noChangeShapeType="1"/>
          </p:cNvSpPr>
          <p:nvPr/>
        </p:nvSpPr>
        <p:spPr bwMode="auto">
          <a:xfrm>
            <a:off x="2147888" y="45354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81" name="Line 68"/>
          <p:cNvSpPr>
            <a:spLocks noChangeShapeType="1"/>
          </p:cNvSpPr>
          <p:nvPr/>
        </p:nvSpPr>
        <p:spPr bwMode="auto">
          <a:xfrm>
            <a:off x="2133600" y="39528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82" name="Text Box 69"/>
          <p:cNvSpPr txBox="1">
            <a:spLocks noChangeArrowheads="1"/>
          </p:cNvSpPr>
          <p:nvPr/>
        </p:nvSpPr>
        <p:spPr bwMode="auto">
          <a:xfrm>
            <a:off x="4046538" y="544036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data</a:t>
            </a:r>
          </a:p>
        </p:txBody>
      </p:sp>
      <p:sp>
        <p:nvSpPr>
          <p:cNvPr id="109583" name="Text Box 70"/>
          <p:cNvSpPr txBox="1">
            <a:spLocks noChangeArrowheads="1"/>
          </p:cNvSpPr>
          <p:nvPr/>
        </p:nvSpPr>
        <p:spPr bwMode="auto">
          <a:xfrm>
            <a:off x="3378200" y="4578350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/>
              <a:t>destination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800"/>
              <a:t>(128 bits)</a:t>
            </a:r>
          </a:p>
        </p:txBody>
      </p:sp>
      <p:sp>
        <p:nvSpPr>
          <p:cNvPr id="109584" name="Text Box 71"/>
          <p:cNvSpPr txBox="1">
            <a:spLocks noChangeArrowheads="1"/>
          </p:cNvSpPr>
          <p:nvPr/>
        </p:nvSpPr>
        <p:spPr bwMode="auto">
          <a:xfrm>
            <a:off x="3543300" y="3971925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/>
              <a:t>source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800"/>
              <a:t>(128 bits)</a:t>
            </a:r>
          </a:p>
        </p:txBody>
      </p:sp>
      <p:sp>
        <p:nvSpPr>
          <p:cNvPr id="109585" name="Text Box 72"/>
          <p:cNvSpPr txBox="1">
            <a:spLocks noChangeArrowheads="1"/>
          </p:cNvSpPr>
          <p:nvPr/>
        </p:nvSpPr>
        <p:spPr bwMode="auto">
          <a:xfrm>
            <a:off x="2627313" y="3619500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payload len</a:t>
            </a:r>
          </a:p>
        </p:txBody>
      </p:sp>
      <p:sp>
        <p:nvSpPr>
          <p:cNvPr id="109586" name="Text Box 73"/>
          <p:cNvSpPr txBox="1">
            <a:spLocks noChangeArrowheads="1"/>
          </p:cNvSpPr>
          <p:nvPr/>
        </p:nvSpPr>
        <p:spPr bwMode="auto">
          <a:xfrm>
            <a:off x="4408488" y="3627438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next hdr</a:t>
            </a:r>
          </a:p>
        </p:txBody>
      </p:sp>
      <p:sp>
        <p:nvSpPr>
          <p:cNvPr id="109587" name="Text Box 74"/>
          <p:cNvSpPr txBox="1">
            <a:spLocks noChangeArrowheads="1"/>
          </p:cNvSpPr>
          <p:nvPr/>
        </p:nvSpPr>
        <p:spPr bwMode="auto">
          <a:xfrm>
            <a:off x="5664200" y="36131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hop limit</a:t>
            </a:r>
          </a:p>
        </p:txBody>
      </p:sp>
      <p:sp>
        <p:nvSpPr>
          <p:cNvPr id="109588" name="Text Box 75"/>
          <p:cNvSpPr txBox="1">
            <a:spLocks noChangeArrowheads="1"/>
          </p:cNvSpPr>
          <p:nvPr/>
        </p:nvSpPr>
        <p:spPr bwMode="auto">
          <a:xfrm>
            <a:off x="4533900" y="331946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flow label</a:t>
            </a:r>
          </a:p>
        </p:txBody>
      </p:sp>
      <p:sp>
        <p:nvSpPr>
          <p:cNvPr id="109589" name="Text Box 76"/>
          <p:cNvSpPr txBox="1">
            <a:spLocks noChangeArrowheads="1"/>
          </p:cNvSpPr>
          <p:nvPr/>
        </p:nvSpPr>
        <p:spPr bwMode="auto">
          <a:xfrm>
            <a:off x="2913063" y="33051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pri</a:t>
            </a:r>
          </a:p>
        </p:txBody>
      </p:sp>
      <p:sp>
        <p:nvSpPr>
          <p:cNvPr id="109590" name="Text Box 77"/>
          <p:cNvSpPr txBox="1">
            <a:spLocks noChangeArrowheads="1"/>
          </p:cNvSpPr>
          <p:nvPr/>
        </p:nvSpPr>
        <p:spPr bwMode="auto">
          <a:xfrm>
            <a:off x="2206625" y="33131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ver</a:t>
            </a:r>
          </a:p>
        </p:txBody>
      </p:sp>
      <p:sp>
        <p:nvSpPr>
          <p:cNvPr id="109591" name="Line 79"/>
          <p:cNvSpPr>
            <a:spLocks noChangeShapeType="1"/>
          </p:cNvSpPr>
          <p:nvPr/>
        </p:nvSpPr>
        <p:spPr bwMode="auto">
          <a:xfrm>
            <a:off x="2119313" y="64008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92" name="Text Box 78"/>
          <p:cNvSpPr txBox="1">
            <a:spLocks noChangeArrowheads="1"/>
          </p:cNvSpPr>
          <p:nvPr/>
        </p:nvSpPr>
        <p:spPr bwMode="auto">
          <a:xfrm>
            <a:off x="3978275" y="6210300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32 bits</a:t>
            </a:r>
          </a:p>
        </p:txBody>
      </p:sp>
      <p:sp>
        <p:nvSpPr>
          <p:cNvPr id="1095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0D817881-9AC4-45B7-8C5E-83F73A90008D}" type="slidenum">
              <a:rPr lang="en-US" altLang="en-US" sz="1200">
                <a:latin typeface="Tahoma" panose="020B0604030504040204" pitchFamily="34" charset="0"/>
              </a:rPr>
              <a:pPr/>
              <a:t>27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959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Transition from IPv4 to IPv6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00188"/>
            <a:ext cx="8256587" cy="2487612"/>
          </a:xfrm>
        </p:spPr>
        <p:txBody>
          <a:bodyPr/>
          <a:lstStyle/>
          <a:p>
            <a:r>
              <a:rPr lang="en-US" altLang="en-US" i="1" dirty="0" smtClean="0">
                <a:solidFill>
                  <a:srgbClr val="CC0000"/>
                </a:solidFill>
              </a:rPr>
              <a:t>tunneling:</a:t>
            </a:r>
            <a:r>
              <a:rPr lang="en-US" altLang="en-US" dirty="0" smtClean="0"/>
              <a:t> IPv6 datagram carried as </a:t>
            </a:r>
            <a:r>
              <a:rPr lang="en-US" altLang="en-US" i="1" dirty="0" smtClean="0"/>
              <a:t>payload</a:t>
            </a:r>
            <a:r>
              <a:rPr lang="en-US" altLang="en-US" dirty="0" smtClean="0"/>
              <a:t> in IPv4 datagram among IPv4 routers</a:t>
            </a:r>
          </a:p>
        </p:txBody>
      </p:sp>
      <p:pic>
        <p:nvPicPr>
          <p:cNvPr id="11161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255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20" name="Group 47"/>
          <p:cNvGrpSpPr>
            <a:grpSpLocks/>
          </p:cNvGrpSpPr>
          <p:nvPr/>
        </p:nvGrpSpPr>
        <p:grpSpPr bwMode="auto">
          <a:xfrm>
            <a:off x="2101850" y="5176838"/>
            <a:ext cx="4854575" cy="473075"/>
            <a:chOff x="1163" y="3504"/>
            <a:chExt cx="3058" cy="298"/>
          </a:xfrm>
        </p:grpSpPr>
        <p:sp>
          <p:nvSpPr>
            <p:cNvPr id="111655" name="Rectangle 26"/>
            <p:cNvSpPr>
              <a:spLocks noChangeArrowheads="1"/>
            </p:cNvSpPr>
            <p:nvPr/>
          </p:nvSpPr>
          <p:spPr bwMode="auto">
            <a:xfrm>
              <a:off x="1163" y="3505"/>
              <a:ext cx="3058" cy="295"/>
            </a:xfrm>
            <a:prstGeom prst="rect">
              <a:avLst/>
            </a:prstGeom>
            <a:gradFill rotWithShape="1">
              <a:gsLst>
                <a:gs pos="0">
                  <a:srgbClr val="CC0000">
                    <a:alpha val="40999"/>
                  </a:srgbClr>
                </a:gs>
                <a:gs pos="100000">
                  <a:srgbClr val="CC0000">
                    <a:alpha val="37999"/>
                  </a:srgbClr>
                </a:gs>
              </a:gsLst>
              <a:lin ang="540000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1656" name="Line 27"/>
            <p:cNvSpPr>
              <a:spLocks noChangeShapeType="1"/>
            </p:cNvSpPr>
            <p:nvPr/>
          </p:nvSpPr>
          <p:spPr bwMode="auto">
            <a:xfrm>
              <a:off x="202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57" name="Line 28"/>
            <p:cNvSpPr>
              <a:spLocks noChangeShapeType="1"/>
            </p:cNvSpPr>
            <p:nvPr/>
          </p:nvSpPr>
          <p:spPr bwMode="auto">
            <a:xfrm>
              <a:off x="1781" y="3507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58" name="Line 29"/>
            <p:cNvSpPr>
              <a:spLocks noChangeShapeType="1"/>
            </p:cNvSpPr>
            <p:nvPr/>
          </p:nvSpPr>
          <p:spPr bwMode="auto">
            <a:xfrm>
              <a:off x="153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59" name="Line 31"/>
            <p:cNvSpPr>
              <a:spLocks noChangeShapeType="1"/>
            </p:cNvSpPr>
            <p:nvPr/>
          </p:nvSpPr>
          <p:spPr bwMode="auto">
            <a:xfrm>
              <a:off x="1187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0" name="Line 32"/>
            <p:cNvSpPr>
              <a:spLocks noChangeShapeType="1"/>
            </p:cNvSpPr>
            <p:nvPr/>
          </p:nvSpPr>
          <p:spPr bwMode="auto">
            <a:xfrm>
              <a:off x="1187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1" name="Line 33"/>
            <p:cNvSpPr>
              <a:spLocks noChangeShapeType="1"/>
            </p:cNvSpPr>
            <p:nvPr/>
          </p:nvSpPr>
          <p:spPr bwMode="auto">
            <a:xfrm>
              <a:off x="1283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2" name="Line 34"/>
            <p:cNvSpPr>
              <a:spLocks noChangeShapeType="1"/>
            </p:cNvSpPr>
            <p:nvPr/>
          </p:nvSpPr>
          <p:spPr bwMode="auto">
            <a:xfrm>
              <a:off x="1283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3" name="Line 35"/>
            <p:cNvSpPr>
              <a:spLocks noChangeShapeType="1"/>
            </p:cNvSpPr>
            <p:nvPr/>
          </p:nvSpPr>
          <p:spPr bwMode="auto">
            <a:xfrm>
              <a:off x="1379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4" name="Line 36"/>
            <p:cNvSpPr>
              <a:spLocks noChangeShapeType="1"/>
            </p:cNvSpPr>
            <p:nvPr/>
          </p:nvSpPr>
          <p:spPr bwMode="auto">
            <a:xfrm>
              <a:off x="1379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5" name="Line 37"/>
            <p:cNvSpPr>
              <a:spLocks noChangeShapeType="1"/>
            </p:cNvSpPr>
            <p:nvPr/>
          </p:nvSpPr>
          <p:spPr bwMode="auto">
            <a:xfrm>
              <a:off x="1475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6" name="Line 38"/>
            <p:cNvSpPr>
              <a:spLocks noChangeShapeType="1"/>
            </p:cNvSpPr>
            <p:nvPr/>
          </p:nvSpPr>
          <p:spPr bwMode="auto">
            <a:xfrm>
              <a:off x="1475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7" name="Line 39"/>
            <p:cNvSpPr>
              <a:spLocks noChangeShapeType="1"/>
            </p:cNvSpPr>
            <p:nvPr/>
          </p:nvSpPr>
          <p:spPr bwMode="auto">
            <a:xfrm>
              <a:off x="1327" y="350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8" name="Line 40"/>
            <p:cNvSpPr>
              <a:spLocks noChangeShapeType="1"/>
            </p:cNvSpPr>
            <p:nvPr/>
          </p:nvSpPr>
          <p:spPr bwMode="auto">
            <a:xfrm>
              <a:off x="1327" y="374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69" name="Line 41"/>
            <p:cNvSpPr>
              <a:spLocks noChangeShapeType="1"/>
            </p:cNvSpPr>
            <p:nvPr/>
          </p:nvSpPr>
          <p:spPr bwMode="auto">
            <a:xfrm>
              <a:off x="1213" y="3508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0" name="Line 42"/>
            <p:cNvSpPr>
              <a:spLocks noChangeShapeType="1"/>
            </p:cNvSpPr>
            <p:nvPr/>
          </p:nvSpPr>
          <p:spPr bwMode="auto">
            <a:xfrm>
              <a:off x="1213" y="374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1621" name="Text Box 48"/>
          <p:cNvSpPr txBox="1">
            <a:spLocks noChangeArrowheads="1"/>
          </p:cNvSpPr>
          <p:nvPr/>
        </p:nvSpPr>
        <p:spPr bwMode="auto">
          <a:xfrm>
            <a:off x="1597025" y="4375150"/>
            <a:ext cx="200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IPv4 source, dest addr </a:t>
            </a:r>
          </a:p>
        </p:txBody>
      </p:sp>
      <p:sp>
        <p:nvSpPr>
          <p:cNvPr id="111622" name="Text Box 50"/>
          <p:cNvSpPr txBox="1">
            <a:spLocks noChangeArrowheads="1"/>
          </p:cNvSpPr>
          <p:nvPr/>
        </p:nvSpPr>
        <p:spPr bwMode="auto">
          <a:xfrm>
            <a:off x="1303338" y="4143375"/>
            <a:ext cx="1652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IPv4 header fields </a:t>
            </a:r>
          </a:p>
        </p:txBody>
      </p:sp>
      <p:sp>
        <p:nvSpPr>
          <p:cNvPr id="111623" name="Line 55"/>
          <p:cNvSpPr>
            <a:spLocks noChangeShapeType="1"/>
          </p:cNvSpPr>
          <p:nvPr/>
        </p:nvSpPr>
        <p:spPr bwMode="auto">
          <a:xfrm>
            <a:off x="2855913" y="4633913"/>
            <a:ext cx="0" cy="7381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24" name="Line 56"/>
          <p:cNvSpPr>
            <a:spLocks noChangeShapeType="1"/>
          </p:cNvSpPr>
          <p:nvPr/>
        </p:nvSpPr>
        <p:spPr bwMode="auto">
          <a:xfrm>
            <a:off x="2860675" y="4629150"/>
            <a:ext cx="381000" cy="7381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25" name="Line 57"/>
          <p:cNvSpPr>
            <a:spLocks noChangeShapeType="1"/>
          </p:cNvSpPr>
          <p:nvPr/>
        </p:nvSpPr>
        <p:spPr bwMode="auto">
          <a:xfrm>
            <a:off x="2260600" y="4386263"/>
            <a:ext cx="0" cy="9763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26" name="Text Box 23"/>
          <p:cNvSpPr txBox="1">
            <a:spLocks noChangeArrowheads="1"/>
          </p:cNvSpPr>
          <p:nvPr/>
        </p:nvSpPr>
        <p:spPr bwMode="auto">
          <a:xfrm>
            <a:off x="3663950" y="6003925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IPv4 datagram</a:t>
            </a:r>
          </a:p>
        </p:txBody>
      </p:sp>
      <p:sp>
        <p:nvSpPr>
          <p:cNvPr id="111627" name="Line 24"/>
          <p:cNvSpPr>
            <a:spLocks noChangeShapeType="1"/>
          </p:cNvSpPr>
          <p:nvPr/>
        </p:nvSpPr>
        <p:spPr bwMode="auto">
          <a:xfrm>
            <a:off x="5284788" y="6192838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28" name="Line 25"/>
          <p:cNvSpPr>
            <a:spLocks noChangeShapeType="1"/>
          </p:cNvSpPr>
          <p:nvPr/>
        </p:nvSpPr>
        <p:spPr bwMode="auto">
          <a:xfrm flipH="1">
            <a:off x="2095500" y="6192838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80" name="Text Box 64"/>
          <p:cNvSpPr txBox="1">
            <a:spLocks noChangeArrowheads="1"/>
          </p:cNvSpPr>
          <p:nvPr/>
        </p:nvSpPr>
        <p:spPr bwMode="auto">
          <a:xfrm>
            <a:off x="4384675" y="5654675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IPv6 datagram</a:t>
            </a:r>
          </a:p>
        </p:txBody>
      </p:sp>
      <p:sp>
        <p:nvSpPr>
          <p:cNvPr id="418881" name="Line 65"/>
          <p:cNvSpPr>
            <a:spLocks noChangeShapeType="1"/>
          </p:cNvSpPr>
          <p:nvPr/>
        </p:nvSpPr>
        <p:spPr bwMode="auto">
          <a:xfrm>
            <a:off x="6021388" y="5824538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82" name="Line 66"/>
          <p:cNvSpPr>
            <a:spLocks noChangeShapeType="1"/>
          </p:cNvSpPr>
          <p:nvPr/>
        </p:nvSpPr>
        <p:spPr bwMode="auto">
          <a:xfrm flipH="1">
            <a:off x="3522663" y="5824538"/>
            <a:ext cx="92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32" name="Rectangle 69"/>
          <p:cNvSpPr>
            <a:spLocks noChangeArrowheads="1"/>
          </p:cNvSpPr>
          <p:nvPr/>
        </p:nvSpPr>
        <p:spPr bwMode="auto">
          <a:xfrm>
            <a:off x="3490913" y="5211763"/>
            <a:ext cx="3422650" cy="40163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552950" y="4241800"/>
            <a:ext cx="3379788" cy="1109663"/>
            <a:chOff x="2868" y="2782"/>
            <a:chExt cx="2129" cy="699"/>
          </a:xfrm>
        </p:grpSpPr>
        <p:sp>
          <p:nvSpPr>
            <p:cNvPr id="111653" name="Text Box 51"/>
            <p:cNvSpPr txBox="1">
              <a:spLocks noChangeArrowheads="1"/>
            </p:cNvSpPr>
            <p:nvPr/>
          </p:nvSpPr>
          <p:spPr bwMode="auto">
            <a:xfrm>
              <a:off x="4204" y="2782"/>
              <a:ext cx="7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IPv4 payload </a:t>
              </a:r>
            </a:p>
          </p:txBody>
        </p:sp>
        <p:sp>
          <p:nvSpPr>
            <p:cNvPr id="111654" name="Line 54"/>
            <p:cNvSpPr>
              <a:spLocks noChangeShapeType="1"/>
            </p:cNvSpPr>
            <p:nvPr/>
          </p:nvSpPr>
          <p:spPr bwMode="auto">
            <a:xfrm flipH="1">
              <a:off x="2868" y="2979"/>
              <a:ext cx="1532" cy="50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3506788" y="4146550"/>
            <a:ext cx="3402012" cy="1476375"/>
            <a:chOff x="2280" y="1247"/>
            <a:chExt cx="2143" cy="930"/>
          </a:xfrm>
        </p:grpSpPr>
        <p:sp>
          <p:nvSpPr>
            <p:cNvPr id="111637" name="Rectangle 5"/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1638" name="Line 8"/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39" name="Line 9"/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0" name="Line 10"/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1" name="Line 11"/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2" name="Line 12"/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3" name="Line 13"/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4" name="Line 14"/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5" name="Line 15"/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6" name="Text Box 16"/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UDP/TCP payload</a:t>
              </a:r>
            </a:p>
          </p:txBody>
        </p:sp>
        <p:sp>
          <p:nvSpPr>
            <p:cNvPr id="111647" name="Text Box 17"/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400"/>
                <a:t>IPv6 source dest addr</a:t>
              </a:r>
            </a:p>
          </p:txBody>
        </p:sp>
        <p:sp>
          <p:nvSpPr>
            <p:cNvPr id="111648" name="Text Box 18"/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400"/>
                <a:t>IPv6 header fields</a:t>
              </a:r>
            </a:p>
          </p:txBody>
        </p:sp>
        <p:sp>
          <p:nvSpPr>
            <p:cNvPr id="111649" name="Line 19"/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50" name="Line 20"/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51" name="Line 58"/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52" name="Line 59"/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16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B59A90A5-5592-4111-9713-95FB1F5E5648}" type="slidenum">
              <a:rPr lang="en-US" altLang="en-US" sz="1200">
                <a:latin typeface="Tahoma" panose="020B0604030504040204" pitchFamily="34" charset="0"/>
              </a:rPr>
              <a:pPr/>
              <a:t>28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163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35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66788"/>
            <a:ext cx="2741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Tunneling</a:t>
            </a:r>
          </a:p>
        </p:txBody>
      </p:sp>
      <p:sp>
        <p:nvSpPr>
          <p:cNvPr id="112643" name="Text Box 76"/>
          <p:cNvSpPr txBox="1">
            <a:spLocks noChangeArrowheads="1"/>
          </p:cNvSpPr>
          <p:nvPr/>
        </p:nvSpPr>
        <p:spPr bwMode="auto">
          <a:xfrm>
            <a:off x="309563" y="2597150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physical view:</a:t>
            </a:r>
          </a:p>
        </p:txBody>
      </p:sp>
      <p:sp>
        <p:nvSpPr>
          <p:cNvPr id="112644" name="Line 147"/>
          <p:cNvSpPr>
            <a:spLocks noChangeShapeType="1"/>
          </p:cNvSpPr>
          <p:nvPr/>
        </p:nvSpPr>
        <p:spPr bwMode="auto">
          <a:xfrm flipV="1">
            <a:off x="3895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645" name="Text Box 180"/>
          <p:cNvSpPr txBox="1">
            <a:spLocks noChangeArrowheads="1"/>
          </p:cNvSpPr>
          <p:nvPr/>
        </p:nvSpPr>
        <p:spPr bwMode="auto">
          <a:xfrm>
            <a:off x="4227513" y="29924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IPv4</a:t>
            </a:r>
          </a:p>
        </p:txBody>
      </p:sp>
      <p:sp>
        <p:nvSpPr>
          <p:cNvPr id="112646" name="Text Box 181"/>
          <p:cNvSpPr txBox="1">
            <a:spLocks noChangeArrowheads="1"/>
          </p:cNvSpPr>
          <p:nvPr/>
        </p:nvSpPr>
        <p:spPr bwMode="auto">
          <a:xfrm>
            <a:off x="5221288" y="2994025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IPv4</a:t>
            </a:r>
          </a:p>
        </p:txBody>
      </p:sp>
      <p:grpSp>
        <p:nvGrpSpPr>
          <p:cNvPr id="112647" name="Group 254"/>
          <p:cNvGrpSpPr>
            <a:grpSpLocks/>
          </p:cNvGrpSpPr>
          <p:nvPr/>
        </p:nvGrpSpPr>
        <p:grpSpPr bwMode="auto">
          <a:xfrm>
            <a:off x="4230688" y="2703513"/>
            <a:ext cx="693737" cy="338137"/>
            <a:chOff x="4396" y="1245"/>
            <a:chExt cx="672" cy="248"/>
          </a:xfrm>
        </p:grpSpPr>
        <p:sp>
          <p:nvSpPr>
            <p:cNvPr id="11276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76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76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2764" name="Group 25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2767" name="Freeform 2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68" name="Freeform 2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65" name="Line 261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6" name="Line 262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48" name="Group 328"/>
          <p:cNvGrpSpPr>
            <a:grpSpLocks/>
          </p:cNvGrpSpPr>
          <p:nvPr/>
        </p:nvGrpSpPr>
        <p:grpSpPr bwMode="auto">
          <a:xfrm>
            <a:off x="2163763" y="2360613"/>
            <a:ext cx="1728787" cy="965200"/>
            <a:chOff x="1363" y="1403"/>
            <a:chExt cx="1089" cy="608"/>
          </a:xfrm>
        </p:grpSpPr>
        <p:sp>
          <p:nvSpPr>
            <p:cNvPr id="112738" name="Text Box 92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A</a:t>
              </a:r>
            </a:p>
          </p:txBody>
        </p:sp>
        <p:sp>
          <p:nvSpPr>
            <p:cNvPr id="112739" name="Text Box 108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B</a:t>
              </a:r>
            </a:p>
          </p:txBody>
        </p:sp>
        <p:sp>
          <p:nvSpPr>
            <p:cNvPr id="112740" name="Line 141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41" name="Text Box 143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IPv6</a:t>
              </a:r>
            </a:p>
          </p:txBody>
        </p:sp>
        <p:sp>
          <p:nvSpPr>
            <p:cNvPr id="112742" name="Text Box 144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IPv6</a:t>
              </a:r>
            </a:p>
          </p:txBody>
        </p:sp>
        <p:grpSp>
          <p:nvGrpSpPr>
            <p:cNvPr id="112743" name="Group 245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11275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5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5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2756" name="Group 24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2759" name="Freeform 2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60" name="Freeform 2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757" name="Line 25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8" name="Line 25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744" name="Group 263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11274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4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4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2748" name="Group 26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2751" name="Freeform 2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52" name="Freeform 2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749" name="Line 27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0" name="Line 27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649" name="Group 272"/>
          <p:cNvGrpSpPr>
            <a:grpSpLocks/>
          </p:cNvGrpSpPr>
          <p:nvPr/>
        </p:nvGrpSpPr>
        <p:grpSpPr bwMode="auto">
          <a:xfrm>
            <a:off x="5195888" y="2706688"/>
            <a:ext cx="693737" cy="338137"/>
            <a:chOff x="4396" y="1245"/>
            <a:chExt cx="672" cy="248"/>
          </a:xfrm>
        </p:grpSpPr>
        <p:sp>
          <p:nvSpPr>
            <p:cNvPr id="11273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73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73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2733" name="Group 2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2736" name="Freeform 2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37" name="Freeform 2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34" name="Line 2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5" name="Line 280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50" name="Group 303"/>
          <p:cNvGrpSpPr>
            <a:grpSpLocks/>
          </p:cNvGrpSpPr>
          <p:nvPr/>
        </p:nvGrpSpPr>
        <p:grpSpPr bwMode="auto">
          <a:xfrm>
            <a:off x="6202363" y="2362200"/>
            <a:ext cx="1668462" cy="958850"/>
            <a:chOff x="3907" y="1404"/>
            <a:chExt cx="1051" cy="604"/>
          </a:xfrm>
        </p:grpSpPr>
        <p:sp>
          <p:nvSpPr>
            <p:cNvPr id="112707" name="Text Box 50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E</a:t>
              </a:r>
            </a:p>
          </p:txBody>
        </p:sp>
        <p:sp>
          <p:nvSpPr>
            <p:cNvPr id="112708" name="Line 14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09" name="Text Box 145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IPv6</a:t>
              </a:r>
            </a:p>
          </p:txBody>
        </p:sp>
        <p:sp>
          <p:nvSpPr>
            <p:cNvPr id="112710" name="Text Box 146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IPv6</a:t>
              </a:r>
            </a:p>
          </p:txBody>
        </p:sp>
        <p:grpSp>
          <p:nvGrpSpPr>
            <p:cNvPr id="112711" name="Group 281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11272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2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2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2725" name="Group 285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2728" name="Freeform 28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29" name="Freeform 28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726" name="Line 288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27" name="Line 289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712" name="Group 290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112714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15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16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2717" name="Group 29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2720" name="Freeform 29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21" name="Freeform 29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718" name="Line 297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19" name="Line 298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13" name="Text Box 299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F</a:t>
              </a:r>
            </a:p>
          </p:txBody>
        </p:sp>
      </p:grpSp>
      <p:sp>
        <p:nvSpPr>
          <p:cNvPr id="112651" name="Text Box 300"/>
          <p:cNvSpPr txBox="1">
            <a:spLocks noChangeArrowheads="1"/>
          </p:cNvSpPr>
          <p:nvPr/>
        </p:nvSpPr>
        <p:spPr bwMode="auto">
          <a:xfrm>
            <a:off x="4386263" y="23558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C</a:t>
            </a:r>
          </a:p>
        </p:txBody>
      </p:sp>
      <p:sp>
        <p:nvSpPr>
          <p:cNvPr id="112652" name="Text Box 301"/>
          <p:cNvSpPr txBox="1">
            <a:spLocks noChangeArrowheads="1"/>
          </p:cNvSpPr>
          <p:nvPr/>
        </p:nvSpPr>
        <p:spPr bwMode="auto">
          <a:xfrm>
            <a:off x="5362575" y="23590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D</a:t>
            </a:r>
          </a:p>
        </p:txBody>
      </p:sp>
      <p:grpSp>
        <p:nvGrpSpPr>
          <p:cNvPr id="16" name="Group 354"/>
          <p:cNvGrpSpPr>
            <a:grpSpLocks/>
          </p:cNvGrpSpPr>
          <p:nvPr/>
        </p:nvGrpSpPr>
        <p:grpSpPr bwMode="auto">
          <a:xfrm>
            <a:off x="458788" y="1216025"/>
            <a:ext cx="7418387" cy="979488"/>
            <a:chOff x="289" y="766"/>
            <a:chExt cx="4673" cy="617"/>
          </a:xfrm>
        </p:grpSpPr>
        <p:sp>
          <p:nvSpPr>
            <p:cNvPr id="112656" name="Rectangle 6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2657" name="Text Box 75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logical view:</a:t>
              </a:r>
            </a:p>
          </p:txBody>
        </p:sp>
        <p:sp>
          <p:nvSpPr>
            <p:cNvPr id="112658" name="Text Box 244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 i="1">
                  <a:solidFill>
                    <a:srgbClr val="CC0000"/>
                  </a:solidFill>
                </a:rPr>
                <a:t>IPv4 tunnel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600" i="1">
                  <a:solidFill>
                    <a:srgbClr val="CC0000"/>
                  </a:solidFill>
                </a:rPr>
                <a:t>connecting IPv6 routers</a:t>
              </a:r>
            </a:p>
          </p:txBody>
        </p:sp>
        <p:grpSp>
          <p:nvGrpSpPr>
            <p:cNvPr id="112659" name="Group 304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112684" name="Text Box 305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E</a:t>
                </a:r>
              </a:p>
            </p:txBody>
          </p:sp>
          <p:sp>
            <p:nvSpPr>
              <p:cNvPr id="112685" name="Line 306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686" name="Text Box 307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600"/>
                  <a:t>IPv6</a:t>
                </a:r>
              </a:p>
            </p:txBody>
          </p:sp>
          <p:sp>
            <p:nvSpPr>
              <p:cNvPr id="112687" name="Text Box 308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600"/>
                  <a:t>IPv6</a:t>
                </a:r>
              </a:p>
            </p:txBody>
          </p:sp>
          <p:grpSp>
            <p:nvGrpSpPr>
              <p:cNvPr id="112688" name="Group 309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112699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70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701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2702" name="Group 31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2705" name="Freeform 31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706" name="Freeform 31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703" name="Line 31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04" name="Line 31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2689" name="Group 318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11269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9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9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2694" name="Group 322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2697" name="Freeform 323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698" name="Freeform 324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695" name="Line 325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696" name="Line 326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690" name="Text Box 327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F</a:t>
                </a:r>
              </a:p>
            </p:txBody>
          </p:sp>
        </p:grpSp>
        <p:grpSp>
          <p:nvGrpSpPr>
            <p:cNvPr id="112660" name="Group 329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112661" name="Text Box 330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A</a:t>
                </a:r>
              </a:p>
            </p:txBody>
          </p:sp>
          <p:sp>
            <p:nvSpPr>
              <p:cNvPr id="112662" name="Text Box 331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B</a:t>
                </a:r>
              </a:p>
            </p:txBody>
          </p:sp>
          <p:sp>
            <p:nvSpPr>
              <p:cNvPr id="112663" name="Line 332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664" name="Text Box 333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600"/>
                  <a:t>IPv6</a:t>
                </a:r>
              </a:p>
            </p:txBody>
          </p:sp>
          <p:sp>
            <p:nvSpPr>
              <p:cNvPr id="112665" name="Text Box 334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600"/>
                  <a:t>IPv6</a:t>
                </a:r>
              </a:p>
            </p:txBody>
          </p:sp>
          <p:grpSp>
            <p:nvGrpSpPr>
              <p:cNvPr id="112666" name="Group 335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112676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77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78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2679" name="Group 33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2682" name="Freeform 34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683" name="Freeform 34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680" name="Line 34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681" name="Line 34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2667" name="Group 344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112668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69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70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2671" name="Group 34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2674" name="Freeform 34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675" name="Freeform 35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672" name="Line 35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673" name="Line 35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26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BB161DE1-4CA6-449D-A221-19C7E3417F4A}" type="slidenum">
              <a:rPr lang="en-US" altLang="en-US" sz="1200">
                <a:latin typeface="Tahoma" panose="020B0604030504040204" pitchFamily="34" charset="0"/>
              </a:rPr>
              <a:pPr/>
              <a:t>29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265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Forwarding and Routing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905000"/>
            <a:ext cx="8066038" cy="3754438"/>
          </a:xfrm>
        </p:spPr>
        <p:txBody>
          <a:bodyPr/>
          <a:lstStyle/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Two network-layer functions:</a:t>
            </a:r>
          </a:p>
          <a:p>
            <a:pPr marL="0" indent="0">
              <a:spcBef>
                <a:spcPts val="600"/>
              </a:spcBef>
            </a:pPr>
            <a:r>
              <a:rPr lang="en-US" altLang="en-US" i="1" dirty="0" smtClean="0">
                <a:solidFill>
                  <a:srgbClr val="000099"/>
                </a:solidFill>
              </a:rPr>
              <a:t>forwarding:</a:t>
            </a:r>
            <a:r>
              <a:rPr lang="en-US" altLang="en-US" dirty="0" smtClean="0"/>
              <a:t> move packets from router’</a:t>
            </a:r>
            <a:r>
              <a:rPr lang="en-US" altLang="ja-JP" dirty="0" smtClean="0"/>
              <a:t>s input link to appropriate output link</a:t>
            </a:r>
          </a:p>
          <a:p>
            <a:pPr marL="0" indent="0">
              <a:spcBef>
                <a:spcPts val="600"/>
              </a:spcBef>
            </a:pPr>
            <a:r>
              <a:rPr lang="en-US" altLang="en-US" i="1" dirty="0" smtClean="0">
                <a:solidFill>
                  <a:srgbClr val="000099"/>
                </a:solidFill>
              </a:rPr>
              <a:t>routing:</a:t>
            </a:r>
            <a:r>
              <a:rPr lang="en-US" altLang="en-US" dirty="0" smtClean="0"/>
              <a:t> determine which route should be followed from source to destination</a:t>
            </a:r>
          </a:p>
          <a:p>
            <a:pPr lvl="1">
              <a:spcBef>
                <a:spcPts val="600"/>
              </a:spcBef>
            </a:pPr>
            <a:r>
              <a:rPr lang="en-US" altLang="en-US" i="1" dirty="0" smtClean="0">
                <a:latin typeface="Gill Sans MT" panose="020B0502020104020203" pitchFamily="34" charset="0"/>
              </a:rPr>
              <a:t>routing algorithms</a:t>
            </a:r>
          </a:p>
          <a:p>
            <a:pPr lvl="1">
              <a:spcBef>
                <a:spcPts val="600"/>
              </a:spcBef>
            </a:pPr>
            <a:r>
              <a:rPr lang="en-US" altLang="en-US" i="1" dirty="0" smtClean="0">
                <a:latin typeface="Gill Sans MT" panose="020B0502020104020203" pitchFamily="34" charset="0"/>
              </a:rPr>
              <a:t>Routing protocols</a:t>
            </a:r>
            <a:endParaRPr lang="en-US" altLang="en-US" dirty="0" smtClean="0">
              <a:latin typeface="Gill Sans MT" panose="020B0502020104020203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0B9C32A1-0B5B-49E5-A6F5-7E0CFDF41AC3}" type="slidenum">
              <a:rPr lang="en-US" altLang="en-US" sz="1200">
                <a:latin typeface="Tahoma" panose="020B0604030504040204" pitchFamily="34" charset="0"/>
              </a:rPr>
              <a:pPr/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506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2"/>
          <p:cNvGrpSpPr>
            <a:grpSpLocks/>
          </p:cNvGrpSpPr>
          <p:nvPr/>
        </p:nvGrpSpPr>
        <p:grpSpPr bwMode="auto">
          <a:xfrm>
            <a:off x="2557463" y="3384550"/>
            <a:ext cx="817562" cy="2981325"/>
            <a:chOff x="1611" y="2132"/>
            <a:chExt cx="515" cy="1878"/>
          </a:xfrm>
        </p:grpSpPr>
        <p:grpSp>
          <p:nvGrpSpPr>
            <p:cNvPr id="113821" name="Group 212"/>
            <p:cNvGrpSpPr>
              <a:grpSpLocks/>
            </p:cNvGrpSpPr>
            <p:nvPr/>
          </p:nvGrpSpPr>
          <p:grpSpPr bwMode="auto">
            <a:xfrm>
              <a:off x="1625" y="2200"/>
              <a:ext cx="471" cy="908"/>
              <a:chOff x="643" y="2144"/>
              <a:chExt cx="471" cy="908"/>
            </a:xfrm>
          </p:grpSpPr>
          <p:sp>
            <p:nvSpPr>
              <p:cNvPr id="113825" name="Rectangle 183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13826" name="Text Box 184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400"/>
                  <a:t>flow: X</a:t>
                </a:r>
              </a:p>
              <a:p>
                <a:r>
                  <a:rPr lang="en-US" altLang="en-US" sz="1400"/>
                  <a:t>src: A</a:t>
                </a:r>
              </a:p>
              <a:p>
                <a:r>
                  <a:rPr lang="en-US" altLang="en-US" sz="1400"/>
                  <a:t>dest: F</a:t>
                </a:r>
              </a:p>
              <a:p>
                <a:endParaRPr lang="en-US" altLang="en-US" sz="1400"/>
              </a:p>
              <a:p>
                <a:endParaRPr lang="en-US" altLang="en-US" sz="1400"/>
              </a:p>
              <a:p>
                <a:r>
                  <a:rPr lang="en-US" altLang="en-US" sz="1400"/>
                  <a:t>data</a:t>
                </a:r>
              </a:p>
            </p:txBody>
          </p:sp>
        </p:grpSp>
        <p:sp>
          <p:nvSpPr>
            <p:cNvPr id="113822" name="Line 194"/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823" name="Text Box 204"/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A-to-B: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600"/>
                <a:t>IPv6</a:t>
              </a:r>
            </a:p>
          </p:txBody>
        </p:sp>
        <p:sp>
          <p:nvSpPr>
            <p:cNvPr id="113824" name="Line 205"/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53"/>
          <p:cNvGrpSpPr>
            <a:grpSpLocks/>
          </p:cNvGrpSpPr>
          <p:nvPr/>
        </p:nvGrpSpPr>
        <p:grpSpPr bwMode="auto">
          <a:xfrm>
            <a:off x="3532188" y="3376613"/>
            <a:ext cx="1185862" cy="3319462"/>
            <a:chOff x="2225" y="2127"/>
            <a:chExt cx="747" cy="2091"/>
          </a:xfrm>
        </p:grpSpPr>
        <p:grpSp>
          <p:nvGrpSpPr>
            <p:cNvPr id="113812" name="Group 216"/>
            <p:cNvGrpSpPr>
              <a:grpSpLocks/>
            </p:cNvGrpSpPr>
            <p:nvPr/>
          </p:nvGrpSpPr>
          <p:grpSpPr bwMode="auto">
            <a:xfrm>
              <a:off x="2225" y="2194"/>
              <a:ext cx="620" cy="1388"/>
              <a:chOff x="441" y="2082"/>
              <a:chExt cx="620" cy="1388"/>
            </a:xfrm>
          </p:grpSpPr>
          <p:sp>
            <p:nvSpPr>
              <p:cNvPr id="113816" name="Rectangle 189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113817" name="Group 190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113819" name="Rectangle 191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3820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sz="1400"/>
                    <a:t>Flow: X</a:t>
                  </a:r>
                </a:p>
                <a:p>
                  <a:r>
                    <a:rPr lang="en-US" altLang="en-US" sz="1400"/>
                    <a:t>Src: A</a:t>
                  </a:r>
                </a:p>
                <a:p>
                  <a:r>
                    <a:rPr lang="en-US" altLang="en-US" sz="1400"/>
                    <a:t>Dest: F</a:t>
                  </a:r>
                </a:p>
                <a:p>
                  <a:endParaRPr lang="en-US" altLang="en-US" sz="1400"/>
                </a:p>
                <a:p>
                  <a:endParaRPr lang="en-US" altLang="en-US" sz="1400"/>
                </a:p>
                <a:p>
                  <a:r>
                    <a:rPr lang="en-US" altLang="en-US" sz="1400"/>
                    <a:t>data</a:t>
                  </a:r>
                </a:p>
              </p:txBody>
            </p:sp>
          </p:grpSp>
          <p:sp>
            <p:nvSpPr>
              <p:cNvPr id="113818" name="Text Box 193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chemeClr val="bg1"/>
                    </a:solidFill>
                  </a:rPr>
                  <a:t>src:B</a:t>
                </a:r>
              </a:p>
              <a:p>
                <a:r>
                  <a:rPr lang="en-US" altLang="en-US" sz="1800">
                    <a:solidFill>
                      <a:schemeClr val="bg1"/>
                    </a:solidFill>
                  </a:rPr>
                  <a:t>dest: E</a:t>
                </a:r>
              </a:p>
            </p:txBody>
          </p:sp>
        </p:grpSp>
        <p:sp>
          <p:nvSpPr>
            <p:cNvPr id="113813" name="Line 195"/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814" name="Text Box 208"/>
            <p:cNvSpPr txBox="1">
              <a:spLocks noChangeArrowheads="1"/>
            </p:cNvSpPr>
            <p:nvPr/>
          </p:nvSpPr>
          <p:spPr bwMode="auto"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B-to-C: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600"/>
                <a:t>IPv6 inside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600"/>
                <a:t>IPv4</a:t>
              </a:r>
            </a:p>
          </p:txBody>
        </p:sp>
        <p:sp>
          <p:nvSpPr>
            <p:cNvPr id="113815" name="Line 209"/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355"/>
          <p:cNvGrpSpPr>
            <a:grpSpLocks/>
          </p:cNvGrpSpPr>
          <p:nvPr/>
        </p:nvGrpSpPr>
        <p:grpSpPr bwMode="auto">
          <a:xfrm>
            <a:off x="6748463" y="3379788"/>
            <a:ext cx="881062" cy="2998787"/>
            <a:chOff x="4251" y="2129"/>
            <a:chExt cx="555" cy="1889"/>
          </a:xfrm>
        </p:grpSpPr>
        <p:sp>
          <p:nvSpPr>
            <p:cNvPr id="113806" name="Line 197"/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807" name="Text Box 206"/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E-to-F: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600"/>
                <a:t>IPv6</a:t>
              </a:r>
            </a:p>
          </p:txBody>
        </p:sp>
        <p:sp>
          <p:nvSpPr>
            <p:cNvPr id="113808" name="Line 207"/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3809" name="Group 213"/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113810" name="Rectangle 214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13811" name="Text Box 215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400"/>
                  <a:t>flow: X</a:t>
                </a:r>
              </a:p>
              <a:p>
                <a:r>
                  <a:rPr lang="en-US" altLang="en-US" sz="1400"/>
                  <a:t>src: A</a:t>
                </a:r>
              </a:p>
              <a:p>
                <a:r>
                  <a:rPr lang="en-US" altLang="en-US" sz="1400"/>
                  <a:t>dest: F</a:t>
                </a:r>
              </a:p>
              <a:p>
                <a:endParaRPr lang="en-US" altLang="en-US" sz="1400"/>
              </a:p>
              <a:p>
                <a:endParaRPr lang="en-US" altLang="en-US" sz="1400"/>
              </a:p>
              <a:p>
                <a:r>
                  <a:rPr lang="en-US" altLang="en-US" sz="1400"/>
                  <a:t>data</a:t>
                </a:r>
              </a:p>
            </p:txBody>
          </p:sp>
        </p:grpSp>
      </p:grpSp>
      <p:grpSp>
        <p:nvGrpSpPr>
          <p:cNvPr id="9" name="Group 354"/>
          <p:cNvGrpSpPr>
            <a:grpSpLocks/>
          </p:cNvGrpSpPr>
          <p:nvPr/>
        </p:nvGrpSpPr>
        <p:grpSpPr bwMode="auto">
          <a:xfrm>
            <a:off x="5567363" y="3378200"/>
            <a:ext cx="1176337" cy="3330575"/>
            <a:chOff x="3507" y="2128"/>
            <a:chExt cx="741" cy="2098"/>
          </a:xfrm>
        </p:grpSpPr>
        <p:sp>
          <p:nvSpPr>
            <p:cNvPr id="113797" name="Line 196"/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98" name="Text Box 210"/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B-to-C: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600"/>
                <a:t>IPv6 inside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600"/>
                <a:t>IPv4</a:t>
              </a:r>
            </a:p>
          </p:txBody>
        </p:sp>
        <p:sp>
          <p:nvSpPr>
            <p:cNvPr id="113799" name="Line 211"/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3800" name="Group 217"/>
            <p:cNvGrpSpPr>
              <a:grpSpLocks/>
            </p:cNvGrpSpPr>
            <p:nvPr/>
          </p:nvGrpSpPr>
          <p:grpSpPr bwMode="auto">
            <a:xfrm>
              <a:off x="3521" y="2220"/>
              <a:ext cx="620" cy="1388"/>
              <a:chOff x="441" y="2082"/>
              <a:chExt cx="620" cy="1388"/>
            </a:xfrm>
          </p:grpSpPr>
          <p:sp>
            <p:nvSpPr>
              <p:cNvPr id="113801" name="Rectangle 218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113802" name="Group 219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113804" name="Rectangle 220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3805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sz="1400"/>
                    <a:t>Flow: X</a:t>
                  </a:r>
                </a:p>
                <a:p>
                  <a:r>
                    <a:rPr lang="en-US" altLang="en-US" sz="1400"/>
                    <a:t>Src: A</a:t>
                  </a:r>
                </a:p>
                <a:p>
                  <a:r>
                    <a:rPr lang="en-US" altLang="en-US" sz="1400"/>
                    <a:t>Dest: F</a:t>
                  </a:r>
                </a:p>
                <a:p>
                  <a:endParaRPr lang="en-US" altLang="en-US" sz="1400"/>
                </a:p>
                <a:p>
                  <a:endParaRPr lang="en-US" altLang="en-US" sz="1400"/>
                </a:p>
                <a:p>
                  <a:r>
                    <a:rPr lang="en-US" altLang="en-US" sz="1400"/>
                    <a:t>data</a:t>
                  </a:r>
                </a:p>
              </p:txBody>
            </p:sp>
          </p:grpSp>
          <p:sp>
            <p:nvSpPr>
              <p:cNvPr id="113803" name="Text Box 222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chemeClr val="bg1"/>
                    </a:solidFill>
                  </a:rPr>
                  <a:t>src:B</a:t>
                </a:r>
              </a:p>
              <a:p>
                <a:r>
                  <a:rPr lang="en-US" altLang="en-US" sz="1800">
                    <a:solidFill>
                      <a:schemeClr val="bg1"/>
                    </a:solidFill>
                  </a:rPr>
                  <a:t>dest: E</a:t>
                </a:r>
              </a:p>
            </p:txBody>
          </p:sp>
        </p:grpSp>
      </p:grpSp>
      <p:sp>
        <p:nvSpPr>
          <p:cNvPr id="113669" name="Text Box 224"/>
          <p:cNvSpPr txBox="1">
            <a:spLocks noChangeArrowheads="1"/>
          </p:cNvSpPr>
          <p:nvPr/>
        </p:nvSpPr>
        <p:spPr bwMode="auto">
          <a:xfrm>
            <a:off x="309563" y="2597150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physical view:</a:t>
            </a:r>
          </a:p>
        </p:txBody>
      </p:sp>
      <p:sp>
        <p:nvSpPr>
          <p:cNvPr id="113670" name="Line 225"/>
          <p:cNvSpPr>
            <a:spLocks noChangeShapeType="1"/>
          </p:cNvSpPr>
          <p:nvPr/>
        </p:nvSpPr>
        <p:spPr bwMode="auto">
          <a:xfrm flipV="1">
            <a:off x="3895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3671" name="Group 228"/>
          <p:cNvGrpSpPr>
            <a:grpSpLocks/>
          </p:cNvGrpSpPr>
          <p:nvPr/>
        </p:nvGrpSpPr>
        <p:grpSpPr bwMode="auto">
          <a:xfrm>
            <a:off x="4230688" y="2703513"/>
            <a:ext cx="693737" cy="338137"/>
            <a:chOff x="4396" y="1245"/>
            <a:chExt cx="672" cy="248"/>
          </a:xfrm>
        </p:grpSpPr>
        <p:sp>
          <p:nvSpPr>
            <p:cNvPr id="11378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79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79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3792" name="Group 23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3795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6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793" name="Line 23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94" name="Line 23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72" name="Group 237"/>
          <p:cNvGrpSpPr>
            <a:grpSpLocks/>
          </p:cNvGrpSpPr>
          <p:nvPr/>
        </p:nvGrpSpPr>
        <p:grpSpPr bwMode="auto">
          <a:xfrm>
            <a:off x="2163763" y="2360613"/>
            <a:ext cx="1728787" cy="965200"/>
            <a:chOff x="1363" y="1403"/>
            <a:chExt cx="1089" cy="608"/>
          </a:xfrm>
        </p:grpSpPr>
        <p:sp>
          <p:nvSpPr>
            <p:cNvPr id="113766" name="Text Box 238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A</a:t>
              </a:r>
            </a:p>
          </p:txBody>
        </p:sp>
        <p:sp>
          <p:nvSpPr>
            <p:cNvPr id="113767" name="Text Box 239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B</a:t>
              </a:r>
            </a:p>
          </p:txBody>
        </p:sp>
        <p:sp>
          <p:nvSpPr>
            <p:cNvPr id="113768" name="Line 240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69" name="Text Box 241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IPv6</a:t>
              </a:r>
            </a:p>
          </p:txBody>
        </p:sp>
        <p:sp>
          <p:nvSpPr>
            <p:cNvPr id="113770" name="Text Box 242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IPv6</a:t>
              </a:r>
            </a:p>
          </p:txBody>
        </p:sp>
        <p:grpSp>
          <p:nvGrpSpPr>
            <p:cNvPr id="113771" name="Group 243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11378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8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8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784" name="Group 24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3787" name="Freeform 2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88" name="Freeform 2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785" name="Line 25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86" name="Line 25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772" name="Group 252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11377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7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7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776" name="Group 25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3779" name="Freeform 2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80" name="Freeform 2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777" name="Line 259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78" name="Line 260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3673" name="Group 261"/>
          <p:cNvGrpSpPr>
            <a:grpSpLocks/>
          </p:cNvGrpSpPr>
          <p:nvPr/>
        </p:nvGrpSpPr>
        <p:grpSpPr bwMode="auto">
          <a:xfrm>
            <a:off x="5195888" y="2706688"/>
            <a:ext cx="693737" cy="338137"/>
            <a:chOff x="4396" y="1245"/>
            <a:chExt cx="672" cy="248"/>
          </a:xfrm>
        </p:grpSpPr>
        <p:sp>
          <p:nvSpPr>
            <p:cNvPr id="11375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75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76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3761" name="Group 26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3764" name="Freeform 2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65" name="Freeform 2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762" name="Line 26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3" name="Line 269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74" name="Group 270"/>
          <p:cNvGrpSpPr>
            <a:grpSpLocks/>
          </p:cNvGrpSpPr>
          <p:nvPr/>
        </p:nvGrpSpPr>
        <p:grpSpPr bwMode="auto">
          <a:xfrm>
            <a:off x="6202363" y="2362200"/>
            <a:ext cx="1668462" cy="958850"/>
            <a:chOff x="3907" y="1404"/>
            <a:chExt cx="1051" cy="604"/>
          </a:xfrm>
        </p:grpSpPr>
        <p:sp>
          <p:nvSpPr>
            <p:cNvPr id="113735" name="Text Box 271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E</a:t>
              </a:r>
            </a:p>
          </p:txBody>
        </p:sp>
        <p:sp>
          <p:nvSpPr>
            <p:cNvPr id="113736" name="Line 27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37" name="Text Box 273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IPv6</a:t>
              </a:r>
            </a:p>
          </p:txBody>
        </p:sp>
        <p:sp>
          <p:nvSpPr>
            <p:cNvPr id="113738" name="Text Box 274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/>
                <a:t>IPv6</a:t>
              </a:r>
            </a:p>
          </p:txBody>
        </p:sp>
        <p:grpSp>
          <p:nvGrpSpPr>
            <p:cNvPr id="113739" name="Group 275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113750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51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52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753" name="Group 27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3756" name="Freeform 2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57" name="Freeform 2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754" name="Line 28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55" name="Line 28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740" name="Group 284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11374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4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4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745" name="Group 28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3748" name="Freeform 2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49" name="Freeform 2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746" name="Line 291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47" name="Line 292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741" name="Text Box 293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F</a:t>
              </a:r>
            </a:p>
          </p:txBody>
        </p:sp>
      </p:grpSp>
      <p:sp>
        <p:nvSpPr>
          <p:cNvPr id="113675" name="Text Box 294"/>
          <p:cNvSpPr txBox="1">
            <a:spLocks noChangeArrowheads="1"/>
          </p:cNvSpPr>
          <p:nvPr/>
        </p:nvSpPr>
        <p:spPr bwMode="auto">
          <a:xfrm>
            <a:off x="4386263" y="23558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C</a:t>
            </a:r>
          </a:p>
        </p:txBody>
      </p:sp>
      <p:sp>
        <p:nvSpPr>
          <p:cNvPr id="113676" name="Text Box 295"/>
          <p:cNvSpPr txBox="1">
            <a:spLocks noChangeArrowheads="1"/>
          </p:cNvSpPr>
          <p:nvPr/>
        </p:nvSpPr>
        <p:spPr bwMode="auto">
          <a:xfrm>
            <a:off x="5362575" y="23590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D</a:t>
            </a:r>
          </a:p>
        </p:txBody>
      </p:sp>
      <p:grpSp>
        <p:nvGrpSpPr>
          <p:cNvPr id="113677" name="Group 296"/>
          <p:cNvGrpSpPr>
            <a:grpSpLocks/>
          </p:cNvGrpSpPr>
          <p:nvPr/>
        </p:nvGrpSpPr>
        <p:grpSpPr bwMode="auto">
          <a:xfrm>
            <a:off x="458788" y="1216025"/>
            <a:ext cx="7418387" cy="979488"/>
            <a:chOff x="289" y="766"/>
            <a:chExt cx="4673" cy="617"/>
          </a:xfrm>
        </p:grpSpPr>
        <p:sp>
          <p:nvSpPr>
            <p:cNvPr id="113684" name="Rectangle 29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3685" name="Text Box 298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logical view:</a:t>
              </a:r>
            </a:p>
          </p:txBody>
        </p:sp>
        <p:sp>
          <p:nvSpPr>
            <p:cNvPr id="113686" name="Text Box 299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 i="1">
                  <a:solidFill>
                    <a:srgbClr val="CC0000"/>
                  </a:solidFill>
                </a:rPr>
                <a:t>IPv4 tunnel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600" i="1">
                  <a:solidFill>
                    <a:srgbClr val="CC0000"/>
                  </a:solidFill>
                </a:rPr>
                <a:t>connecting IPv6 routers</a:t>
              </a:r>
            </a:p>
          </p:txBody>
        </p:sp>
        <p:grpSp>
          <p:nvGrpSpPr>
            <p:cNvPr id="113687" name="Group 300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113712" name="Text Box 301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E</a:t>
                </a:r>
              </a:p>
            </p:txBody>
          </p:sp>
          <p:sp>
            <p:nvSpPr>
              <p:cNvPr id="113713" name="Line 302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714" name="Text Box 303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600"/>
                  <a:t>IPv6</a:t>
                </a:r>
              </a:p>
            </p:txBody>
          </p:sp>
          <p:sp>
            <p:nvSpPr>
              <p:cNvPr id="113715" name="Text Box 304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600"/>
                  <a:t>IPv6</a:t>
                </a:r>
              </a:p>
            </p:txBody>
          </p:sp>
          <p:grpSp>
            <p:nvGrpSpPr>
              <p:cNvPr id="113716" name="Group 305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113727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2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29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3730" name="Group 30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33" name="Freeform 31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734" name="Freeform 31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731" name="Line 31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32" name="Line 31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3717" name="Group 314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113719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2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21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3722" name="Group 31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25" name="Freeform 31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726" name="Freeform 32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723" name="Line 32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24" name="Line 32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718" name="Text Box 323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F</a:t>
                </a:r>
              </a:p>
            </p:txBody>
          </p:sp>
        </p:grpSp>
        <p:grpSp>
          <p:nvGrpSpPr>
            <p:cNvPr id="113688" name="Group 324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113689" name="Text Box 325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A</a:t>
                </a:r>
              </a:p>
            </p:txBody>
          </p:sp>
          <p:sp>
            <p:nvSpPr>
              <p:cNvPr id="113690" name="Text Box 326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800"/>
                  <a:t>B</a:t>
                </a:r>
              </a:p>
            </p:txBody>
          </p:sp>
          <p:sp>
            <p:nvSpPr>
              <p:cNvPr id="113691" name="Line 327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692" name="Text Box 328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600"/>
                  <a:t>IPv6</a:t>
                </a:r>
              </a:p>
            </p:txBody>
          </p:sp>
          <p:sp>
            <p:nvSpPr>
              <p:cNvPr id="113693" name="Text Box 329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600"/>
                  <a:t>IPv6</a:t>
                </a:r>
              </a:p>
            </p:txBody>
          </p:sp>
          <p:grpSp>
            <p:nvGrpSpPr>
              <p:cNvPr id="113694" name="Group 330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113704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0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06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3707" name="Group 334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10" name="Freeform 335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711" name="Freeform 336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708" name="Line 337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09" name="Line 338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3695" name="Group 339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113696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97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98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3699" name="Group 34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02" name="Freeform 34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703" name="Freeform 34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700" name="Line 34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01" name="Line 34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13678" name="Picture 34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66788"/>
            <a:ext cx="2741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2" name="Rectangle 349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Tunneling</a:t>
            </a:r>
          </a:p>
        </p:txBody>
      </p:sp>
      <p:sp>
        <p:nvSpPr>
          <p:cNvPr id="113680" name="Text Box 350"/>
          <p:cNvSpPr txBox="1">
            <a:spLocks noChangeArrowheads="1"/>
          </p:cNvSpPr>
          <p:nvPr/>
        </p:nvSpPr>
        <p:spPr bwMode="auto">
          <a:xfrm>
            <a:off x="4227513" y="29924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IPv4</a:t>
            </a:r>
          </a:p>
        </p:txBody>
      </p:sp>
      <p:sp>
        <p:nvSpPr>
          <p:cNvPr id="113681" name="Text Box 351"/>
          <p:cNvSpPr txBox="1">
            <a:spLocks noChangeArrowheads="1"/>
          </p:cNvSpPr>
          <p:nvPr/>
        </p:nvSpPr>
        <p:spPr bwMode="auto">
          <a:xfrm>
            <a:off x="5221288" y="2994025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IPv4</a:t>
            </a:r>
          </a:p>
        </p:txBody>
      </p:sp>
      <p:sp>
        <p:nvSpPr>
          <p:cNvPr id="1136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72DEE6B9-1756-4333-B089-98D2665B2EA8}" type="slidenum">
              <a:rPr lang="en-US" altLang="en-US" sz="1200">
                <a:latin typeface="Tahoma" panose="020B0604030504040204" pitchFamily="34" charset="0"/>
              </a:rPr>
              <a:pPr/>
              <a:t>30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368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4876014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IPv6: </a:t>
            </a:r>
            <a:r>
              <a:rPr lang="en-US" dirty="0" smtClean="0">
                <a:ea typeface="ＭＳ Ｐゴシック" charset="0"/>
                <a:cs typeface="+mj-cs"/>
              </a:rPr>
              <a:t>current status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630363"/>
            <a:ext cx="8205788" cy="4876800"/>
          </a:xfrm>
        </p:spPr>
        <p:txBody>
          <a:bodyPr/>
          <a:lstStyle/>
          <a:p>
            <a:r>
              <a:rPr lang="en-US" altLang="en-US" dirty="0" smtClean="0"/>
              <a:t>Google: </a:t>
            </a:r>
            <a:r>
              <a:rPr lang="en-US" altLang="en-US" dirty="0" smtClean="0">
                <a:solidFill>
                  <a:srgbClr val="C00000"/>
                </a:solidFill>
              </a:rPr>
              <a:t>8%</a:t>
            </a:r>
            <a:r>
              <a:rPr lang="en-US" altLang="en-US" dirty="0" smtClean="0"/>
              <a:t> of clients access services via IPv6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NIST: </a:t>
            </a:r>
            <a:r>
              <a:rPr lang="en-US" altLang="en-US" dirty="0" smtClean="0">
                <a:solidFill>
                  <a:srgbClr val="C00000"/>
                </a:solidFill>
              </a:rPr>
              <a:t>1/3 of all US governm</a:t>
            </a:r>
            <a:r>
              <a:rPr lang="en-US" altLang="en-US" dirty="0" smtClean="0"/>
              <a:t>ent domains are IPv6 capable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 smtClean="0">
              <a:latin typeface="Gill Sans MT" panose="020B0502020104020203" pitchFamily="34" charset="0"/>
            </a:endParaRPr>
          </a:p>
        </p:txBody>
      </p:sp>
      <p:pic>
        <p:nvPicPr>
          <p:cNvPr id="114691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055688"/>
            <a:ext cx="32670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FFEF2422-9095-4526-BA6E-DE00A0DA4DED}" type="slidenum">
              <a:rPr lang="en-US" altLang="en-US" sz="1200">
                <a:latin typeface="Tahoma" panose="020B0604030504040204" pitchFamily="34" charset="0"/>
              </a:rPr>
              <a:pPr/>
              <a:t>31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469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23225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ea typeface="ＭＳ Ｐゴシック" charset="0"/>
                <a:cs typeface="+mj-cs"/>
              </a:rPr>
              <a:t>data plane and control plane</a:t>
            </a:r>
            <a:endParaRPr lang="en-US" sz="3600" dirty="0">
              <a:ea typeface="ＭＳ Ｐゴシック" charset="0"/>
              <a:cs typeface="+mj-cs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25600"/>
            <a:ext cx="3825875" cy="4648200"/>
          </a:xfrm>
        </p:spPr>
        <p:txBody>
          <a:bodyPr/>
          <a:lstStyle/>
          <a:p>
            <a:pPr marL="0" indent="0">
              <a:buFont typeface="Wingdings" charset="2"/>
              <a:buNone/>
              <a:defRPr/>
            </a:pPr>
            <a:r>
              <a:rPr lang="en-US" i="1" dirty="0" smtClean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Data plane</a:t>
            </a:r>
          </a:p>
          <a:p>
            <a:pPr marL="292100" indent="-292100">
              <a:buFont typeface="Wingdings" charset="2"/>
              <a:buChar char="§"/>
              <a:defRPr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determines how datagram arriving on router input port is forwarded to router output port</a:t>
            </a:r>
          </a:p>
          <a:p>
            <a:pPr marL="292100" indent="-292100">
              <a:buFont typeface="Wingdings" charset="2"/>
              <a:buChar char="§"/>
              <a:defRPr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Implemented in </a:t>
            </a:r>
            <a:r>
              <a:rPr lang="en-US" sz="2400" dirty="0" smtClean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hardware</a:t>
            </a:r>
          </a:p>
          <a:p>
            <a:pPr>
              <a:buFont typeface="Wingding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78313" y="1611313"/>
            <a:ext cx="44910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Control plane</a:t>
            </a:r>
          </a:p>
          <a:p>
            <a:pPr marL="228600" indent="-228600">
              <a:defRPr/>
            </a:pPr>
            <a:r>
              <a:rPr lang="en-US" sz="2400" dirty="0" smtClean="0"/>
              <a:t>determines how datagram is routed among routers along end-end path from source host to destination host</a:t>
            </a:r>
          </a:p>
          <a:p>
            <a:pPr marL="228600" indent="-228600">
              <a:defRPr/>
            </a:pPr>
            <a:r>
              <a:rPr lang="en-US" sz="2400" dirty="0" smtClean="0"/>
              <a:t>Implemented in </a:t>
            </a:r>
            <a:r>
              <a:rPr lang="en-US" sz="2400" dirty="0" smtClean="0">
                <a:solidFill>
                  <a:srgbClr val="C00000"/>
                </a:solidFill>
              </a:rPr>
              <a:t>software</a:t>
            </a:r>
          </a:p>
          <a:p>
            <a:pPr marL="228600" indent="-228600">
              <a:defRPr/>
            </a:pPr>
            <a:r>
              <a:rPr lang="en-US" sz="2400" dirty="0" smtClean="0"/>
              <a:t>two control-plane approaches:</a:t>
            </a:r>
          </a:p>
          <a:p>
            <a:pPr lvl="1">
              <a:defRPr/>
            </a:pPr>
            <a:r>
              <a:rPr lang="en-US" i="1" dirty="0" smtClean="0">
                <a:solidFill>
                  <a:srgbClr val="000090"/>
                </a:solidFill>
                <a:latin typeface="Gill Sans MT" charset="0"/>
              </a:rPr>
              <a:t>traditional routing algorithms: </a:t>
            </a:r>
            <a:r>
              <a:rPr lang="en-US" dirty="0" smtClean="0">
                <a:latin typeface="Gill Sans MT" charset="0"/>
              </a:rPr>
              <a:t>implemented in routers</a:t>
            </a:r>
          </a:p>
          <a:p>
            <a:pPr lvl="1">
              <a:defRPr/>
            </a:pPr>
            <a:r>
              <a:rPr lang="en-US" i="1" dirty="0" smtClean="0">
                <a:solidFill>
                  <a:srgbClr val="000090"/>
                </a:solidFill>
                <a:latin typeface="Gill Sans MT" charset="0"/>
              </a:rPr>
              <a:t>software-defined networking (SDN)</a:t>
            </a:r>
            <a:r>
              <a:rPr lang="en-US" dirty="0" smtClean="0">
                <a:latin typeface="Gill Sans MT" charset="0"/>
              </a:rPr>
              <a:t>: implemented in servers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charset="0"/>
              <a:buNone/>
              <a:defRPr/>
            </a:pPr>
            <a:endParaRPr lang="en-US" dirty="0"/>
          </a:p>
        </p:txBody>
      </p:sp>
      <p:grpSp>
        <p:nvGrpSpPr>
          <p:cNvPr id="46085" name="Group 8"/>
          <p:cNvGrpSpPr>
            <a:grpSpLocks/>
          </p:cNvGrpSpPr>
          <p:nvPr/>
        </p:nvGrpSpPr>
        <p:grpSpPr bwMode="auto">
          <a:xfrm>
            <a:off x="596900" y="4378325"/>
            <a:ext cx="3643313" cy="1582738"/>
            <a:chOff x="842050" y="4767952"/>
            <a:chExt cx="3644169" cy="1582996"/>
          </a:xfrm>
        </p:grpSpPr>
        <p:sp>
          <p:nvSpPr>
            <p:cNvPr id="10" name="Freeform 2"/>
            <p:cNvSpPr>
              <a:spLocks/>
            </p:cNvSpPr>
            <p:nvPr/>
          </p:nvSpPr>
          <p:spPr bwMode="auto">
            <a:xfrm>
              <a:off x="2591886" y="5436399"/>
              <a:ext cx="1894333" cy="914549"/>
            </a:xfrm>
            <a:custGeom>
              <a:avLst/>
              <a:gdLst>
                <a:gd name="T0" fmla="*/ 1611 w 10001"/>
                <a:gd name="T1" fmla="*/ 374679 h 10125"/>
                <a:gd name="T2" fmla="*/ 287991 w 10001"/>
                <a:gd name="T3" fmla="*/ 147961 h 10125"/>
                <a:gd name="T4" fmla="*/ 1260716 w 10001"/>
                <a:gd name="T5" fmla="*/ 93322 h 10125"/>
                <a:gd name="T6" fmla="*/ 2011909 w 10001"/>
                <a:gd name="T7" fmla="*/ 0 h 10125"/>
                <a:gd name="T8" fmla="*/ 2706712 w 10001"/>
                <a:gd name="T9" fmla="*/ 93600 h 10125"/>
                <a:gd name="T10" fmla="*/ 3255305 w 10001"/>
                <a:gd name="T11" fmla="*/ 46104 h 10125"/>
                <a:gd name="T12" fmla="*/ 4023415 w 10001"/>
                <a:gd name="T13" fmla="*/ 277276 h 10125"/>
                <a:gd name="T14" fmla="*/ 3463544 w 10001"/>
                <a:gd name="T15" fmla="*/ 630526 h 10125"/>
                <a:gd name="T16" fmla="*/ 2817478 w 10001"/>
                <a:gd name="T17" fmla="*/ 864758 h 10125"/>
                <a:gd name="T18" fmla="*/ 2137577 w 10001"/>
                <a:gd name="T19" fmla="*/ 820324 h 10125"/>
                <a:gd name="T20" fmla="*/ 1760571 w 10001"/>
                <a:gd name="T21" fmla="*/ 919490 h 10125"/>
                <a:gd name="T22" fmla="*/ 1264743 w 10001"/>
                <a:gd name="T23" fmla="*/ 929416 h 10125"/>
                <a:gd name="T24" fmla="*/ 877667 w 10001"/>
                <a:gd name="T25" fmla="*/ 732382 h 10125"/>
                <a:gd name="T26" fmla="*/ 478105 w 10001"/>
                <a:gd name="T27" fmla="*/ 695276 h 10125"/>
                <a:gd name="T28" fmla="*/ 1611 w 10001"/>
                <a:gd name="T29" fmla="*/ 374679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CCFF"/>
                </a:gs>
                <a:gs pos="100000">
                  <a:srgbClr val="FFFFFF"/>
                </a:gs>
                <a:gs pos="5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261968" y="5558656"/>
              <a:ext cx="500180" cy="15718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11121" y="5774591"/>
              <a:ext cx="862215" cy="10479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23824" y="5880971"/>
              <a:ext cx="714543" cy="27468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283479" y="5801583"/>
              <a:ext cx="1506892" cy="158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093" name="TextBox 265"/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1</a:t>
              </a:r>
            </a:p>
          </p:txBody>
        </p:sp>
        <p:sp>
          <p:nvSpPr>
            <p:cNvPr id="46094" name="TextBox 281"/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2</a:t>
              </a:r>
            </a:p>
          </p:txBody>
        </p:sp>
        <p:sp>
          <p:nvSpPr>
            <p:cNvPr id="46095" name="TextBox 282"/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3</a:t>
              </a:r>
            </a:p>
          </p:txBody>
        </p:sp>
        <p:grpSp>
          <p:nvGrpSpPr>
            <p:cNvPr id="46096" name="Group 5"/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46109" name="Rectangle 97"/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6110" name="Rectangle 98"/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6111" name="Line 99"/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2" name="Rectangle 104"/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6113" name="Text Box 105"/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200"/>
                  <a:t>0111</a:t>
                </a:r>
              </a:p>
            </p:txBody>
          </p:sp>
          <p:sp>
            <p:nvSpPr>
              <p:cNvPr id="46114" name="Line 119"/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97" name="TextBox 6"/>
            <p:cNvSpPr txBox="1">
              <a:spLocks noChangeArrowheads="1"/>
            </p:cNvSpPr>
            <p:nvPr/>
          </p:nvSpPr>
          <p:spPr bwMode="auto">
            <a:xfrm>
              <a:off x="842050" y="4767952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values in arriving </a:t>
              </a:r>
            </a:p>
            <a:p>
              <a:r>
                <a:rPr lang="en-US" altLang="en-US" sz="1400"/>
                <a:t>packet header</a:t>
              </a:r>
              <a:endParaRPr lang="en-US" altLang="en-US" sz="1800"/>
            </a:p>
          </p:txBody>
        </p:sp>
        <p:grpSp>
          <p:nvGrpSpPr>
            <p:cNvPr id="46098" name="Group 357"/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2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9" name="Straight Connector 28"/>
              <p:cNvCxnSpPr>
                <a:cxnSpLocks noChangeShapeType="1"/>
                <a:endCxn id="24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Straight Connector 29"/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099" name="Freeform 120"/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F64FD0BB-BF15-4CBF-90E2-7CE5C0C3291E}" type="slidenum">
              <a:rPr lang="en-US" altLang="en-US" sz="1200">
                <a:latin typeface="Tahoma" panose="020B0604030504040204" pitchFamily="34" charset="0"/>
              </a:rPr>
              <a:pPr/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608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819150"/>
            <a:ext cx="47275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Freeform 2"/>
          <p:cNvSpPr>
            <a:spLocks/>
          </p:cNvSpPr>
          <p:nvPr/>
        </p:nvSpPr>
        <p:spPr bwMode="auto">
          <a:xfrm>
            <a:off x="2592388" y="5437188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22625" y="558958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11500" y="5775325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5881688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41788" y="6075363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02188" y="5621338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086225" y="5775325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13375" y="5803900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6125" y="5589588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/>
          <p:cNvGrpSpPr>
            <a:grpSpLocks/>
          </p:cNvGrpSpPr>
          <p:nvPr/>
        </p:nvGrpSpPr>
        <p:grpSpPr bwMode="auto">
          <a:xfrm>
            <a:off x="3681413" y="6015038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/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/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/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/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/>
          <p:cNvGrpSpPr>
            <a:grpSpLocks/>
          </p:cNvGrpSpPr>
          <p:nvPr/>
        </p:nvGrpSpPr>
        <p:grpSpPr bwMode="auto">
          <a:xfrm>
            <a:off x="4376738" y="5473700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/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/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/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/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/>
          <p:cNvGrpSpPr>
            <a:grpSpLocks/>
          </p:cNvGrpSpPr>
          <p:nvPr/>
        </p:nvGrpSpPr>
        <p:grpSpPr bwMode="auto">
          <a:xfrm>
            <a:off x="5019675" y="5927725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/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/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/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/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/>
          <p:cNvGrpSpPr>
            <a:grpSpLocks/>
          </p:cNvGrpSpPr>
          <p:nvPr/>
        </p:nvGrpSpPr>
        <p:grpSpPr bwMode="auto">
          <a:xfrm>
            <a:off x="5741988" y="5613400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/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757363" y="2330450"/>
            <a:ext cx="5270500" cy="3805238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/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/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/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/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/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/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/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/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/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/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/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/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/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/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/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sp>
        <p:nvSpPr>
          <p:cNvPr id="47120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65935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dirty="0" smtClean="0">
                <a:solidFill>
                  <a:srgbClr val="000099"/>
                </a:solidFill>
                <a:latin typeface="Gill Sans MT" panose="020B0502020104020203" pitchFamily="34" charset="0"/>
              </a:rPr>
              <a:t>control plane: traditional approach</a:t>
            </a:r>
            <a:endParaRPr lang="en-US" altLang="en-US" sz="3600" dirty="0">
              <a:solidFill>
                <a:srgbClr val="000099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229" name="Group 228"/>
          <p:cNvGrpSpPr>
            <a:grpSpLocks/>
          </p:cNvGrpSpPr>
          <p:nvPr/>
        </p:nvGrpSpPr>
        <p:grpSpPr bwMode="auto">
          <a:xfrm>
            <a:off x="1828800" y="2686050"/>
            <a:ext cx="5111750" cy="879475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/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22" name="TextBox 257"/>
          <p:cNvSpPr txBox="1">
            <a:spLocks noChangeArrowheads="1"/>
          </p:cNvSpPr>
          <p:nvPr/>
        </p:nvSpPr>
        <p:spPr bwMode="auto">
          <a:xfrm>
            <a:off x="635000" y="1154113"/>
            <a:ext cx="81581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Individual routing algorithm components </a:t>
            </a:r>
            <a:r>
              <a:rPr lang="en-US" altLang="en-US" i="1">
                <a:solidFill>
                  <a:srgbClr val="000090"/>
                </a:solidFill>
              </a:rPr>
              <a:t>in each and every router </a:t>
            </a:r>
            <a:r>
              <a:rPr lang="en-US" altLang="en-US"/>
              <a:t>interact in the control plane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557338" y="3074988"/>
            <a:ext cx="6375400" cy="1047750"/>
            <a:chOff x="1557338" y="3074988"/>
            <a:chExt cx="6375400" cy="1047750"/>
          </a:xfrm>
        </p:grpSpPr>
        <p:sp>
          <p:nvSpPr>
            <p:cNvPr id="47178" name="TextBox 232"/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sp>
          <p:nvSpPr>
            <p:cNvPr id="47179" name="TextBox 233"/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1828800" y="3702050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/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2282825" y="2882900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/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/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/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5-</a:t>
            </a:r>
            <a:fld id="{4A335980-91C7-4B31-8F88-1693105B7200}" type="slidenum">
              <a:rPr lang="en-US" altLang="en-US" sz="1200">
                <a:latin typeface="Tahoma" panose="020B0604030504040204" pitchFamily="34" charset="0"/>
              </a:rPr>
              <a:pPr/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712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Control Plane</a:t>
            </a:r>
          </a:p>
        </p:txBody>
      </p:sp>
      <p:cxnSp>
        <p:nvCxnSpPr>
          <p:cNvPr id="227" name="Straight Connector 226"/>
          <p:cNvCxnSpPr/>
          <p:nvPr/>
        </p:nvCxnSpPr>
        <p:spPr>
          <a:xfrm flipH="1">
            <a:off x="1282700" y="5802313"/>
            <a:ext cx="1508125" cy="158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29" name="TextBox 265"/>
          <p:cNvSpPr txBox="1">
            <a:spLocks noChangeArrowheads="1"/>
          </p:cNvSpPr>
          <p:nvPr/>
        </p:nvSpPr>
        <p:spPr bwMode="auto">
          <a:xfrm>
            <a:off x="3198813" y="5473700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/>
          <p:cNvSpPr txBox="1">
            <a:spLocks noChangeArrowheads="1"/>
          </p:cNvSpPr>
          <p:nvPr/>
        </p:nvSpPr>
        <p:spPr bwMode="auto">
          <a:xfrm>
            <a:off x="3373438" y="5761038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47131" name="Group 5"/>
          <p:cNvGrpSpPr>
            <a:grpSpLocks/>
          </p:cNvGrpSpPr>
          <p:nvPr/>
        </p:nvGrpSpPr>
        <p:grpSpPr bwMode="auto">
          <a:xfrm>
            <a:off x="938213" y="5237163"/>
            <a:ext cx="1616075" cy="487362"/>
            <a:chOff x="-4079003" y="2717403"/>
            <a:chExt cx="1616718" cy="488475"/>
          </a:xfrm>
        </p:grpSpPr>
        <p:sp>
          <p:nvSpPr>
            <p:cNvPr id="47145" name="Rectangle 97"/>
            <p:cNvSpPr>
              <a:spLocks noChangeArrowheads="1"/>
            </p:cNvSpPr>
            <p:nvPr/>
          </p:nvSpPr>
          <p:spPr bwMode="auto">
            <a:xfrm>
              <a:off x="-4052413" y="2965119"/>
              <a:ext cx="1290538" cy="2087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/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7" name="Line 99"/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Rectangle 104"/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/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0111</a:t>
              </a:r>
            </a:p>
          </p:txBody>
        </p:sp>
        <p:sp>
          <p:nvSpPr>
            <p:cNvPr id="47150" name="Line 119"/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32" name="Freeform 120"/>
          <p:cNvSpPr>
            <a:spLocks/>
          </p:cNvSpPr>
          <p:nvPr/>
        </p:nvSpPr>
        <p:spPr bwMode="auto">
          <a:xfrm>
            <a:off x="2493963" y="5668963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/>
          <p:cNvGrpSpPr>
            <a:grpSpLocks/>
          </p:cNvGrpSpPr>
          <p:nvPr/>
        </p:nvGrpSpPr>
        <p:grpSpPr bwMode="auto">
          <a:xfrm>
            <a:off x="2714625" y="5659438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/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/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/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/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/>
          <p:cNvSpPr txBox="1">
            <a:spLocks noChangeArrowheads="1"/>
          </p:cNvSpPr>
          <p:nvPr/>
        </p:nvSpPr>
        <p:spPr bwMode="auto">
          <a:xfrm>
            <a:off x="196850" y="4903788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values in arriving </a:t>
            </a:r>
          </a:p>
          <a:p>
            <a:r>
              <a:rPr lang="en-US" altLang="en-US" sz="1400"/>
              <a:t>packet header</a:t>
            </a:r>
            <a:endParaRPr lang="en-US" altLang="en-US" sz="1800"/>
          </a:p>
        </p:txBody>
      </p:sp>
      <p:sp>
        <p:nvSpPr>
          <p:cNvPr id="47135" name="TextBox 282"/>
          <p:cNvSpPr txBox="1">
            <a:spLocks noChangeArrowheads="1"/>
          </p:cNvSpPr>
          <p:nvPr/>
        </p:nvSpPr>
        <p:spPr bwMode="auto">
          <a:xfrm>
            <a:off x="3068638" y="5862638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454150" y="2020888"/>
            <a:ext cx="6027738" cy="1439862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48421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455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56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457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58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59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8460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485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48486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48461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8462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483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48484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48463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464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8465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481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48482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48466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467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479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48480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48468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469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70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71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472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73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474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475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476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8477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478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48422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423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24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425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26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27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8428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453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48454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48429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8430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451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48452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48431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432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8433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449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48450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48434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435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447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48448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48436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437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38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39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440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41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442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443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444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8445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446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</p:grpSp>
      <p:sp>
        <p:nvSpPr>
          <p:cNvPr id="48130" name="Freeform 2"/>
          <p:cNvSpPr>
            <a:spLocks/>
          </p:cNvSpPr>
          <p:nvPr/>
        </p:nvSpPr>
        <p:spPr bwMode="auto">
          <a:xfrm>
            <a:off x="2592388" y="574992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62313" y="5900738"/>
            <a:ext cx="1316037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51188" y="6088063"/>
            <a:ext cx="2259012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63888" y="6192838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81475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41875" y="5934075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125913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53063" y="6116638"/>
            <a:ext cx="588962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95813" y="5900738"/>
            <a:ext cx="814387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>
            <a:grpSpLocks/>
          </p:cNvGrpSpPr>
          <p:nvPr/>
        </p:nvGrpSpPr>
        <p:grpSpPr bwMode="auto">
          <a:xfrm>
            <a:off x="1525588" y="3003550"/>
            <a:ext cx="6978650" cy="1096963"/>
            <a:chOff x="1526216" y="3003498"/>
            <a:chExt cx="6978041" cy="1096962"/>
          </a:xfrm>
        </p:grpSpPr>
        <p:sp>
          <p:nvSpPr>
            <p:cNvPr id="48415" name="TextBox 399"/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sp>
          <p:nvSpPr>
            <p:cNvPr id="48416" name="TextBox 400"/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2436813" y="2735263"/>
            <a:ext cx="4295775" cy="320675"/>
            <a:chOff x="2433511" y="2792111"/>
            <a:chExt cx="4296530" cy="320561"/>
          </a:xfrm>
        </p:grpSpPr>
        <p:grpSp>
          <p:nvGrpSpPr>
            <p:cNvPr id="48390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91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92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93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94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>
            <a:grpSpLocks/>
          </p:cNvGrpSpPr>
          <p:nvPr/>
        </p:nvGrpSpPr>
        <p:grpSpPr bwMode="auto">
          <a:xfrm>
            <a:off x="1855788" y="3709988"/>
            <a:ext cx="5211762" cy="2740025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8277" name="Group 28"/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371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75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11" name="Freeform 510"/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12" name="Freeform 511"/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13" name="Straight Connector 512"/>
                <p:cNvCxnSpPr>
                  <a:cxnSpLocks noChangeShapeType="1"/>
                  <a:endCxn id="508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4" name="Straight Connector 5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278" name="Group 29"/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52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55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45" name="Freeform 544"/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46" name="Freeform 545"/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47" name="Straight Connector 546"/>
                <p:cNvCxnSpPr>
                  <a:cxnSpLocks noChangeShapeType="1"/>
                  <a:endCxn id="542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48" name="Straight Connector 547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279" name="Group 30"/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30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33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75" name="Freeform 574"/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76" name="Freeform 575"/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77" name="Straight Connector 576"/>
                <p:cNvCxnSpPr>
                  <a:cxnSpLocks noChangeShapeType="1"/>
                  <a:endCxn id="572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78" name="Straight Connector 577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280" name="Group 48257"/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08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1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602" name="Freeform 601"/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603" name="Freeform 602"/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604" name="Straight Connector 603"/>
                <p:cNvCxnSpPr>
                  <a:cxnSpLocks noChangeShapeType="1"/>
                  <a:endCxn id="599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05" name="Straight Connector 60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281" name="Group 48258"/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86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89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631" name="Straight Connector 630"/>
                <p:cNvCxnSpPr>
                  <a:cxnSpLocks noChangeShapeType="1"/>
                  <a:endCxn id="626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32" name="Straight Connector 63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2381250" y="2476500"/>
            <a:ext cx="4416425" cy="2314575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43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56028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dirty="0" smtClean="0">
                <a:solidFill>
                  <a:srgbClr val="000099"/>
                </a:solidFill>
                <a:latin typeface="Gill Sans MT" panose="020B0502020104020203" pitchFamily="34" charset="0"/>
              </a:rPr>
              <a:t>control plane: SDN approach</a:t>
            </a:r>
            <a:endParaRPr lang="en-US" altLang="en-US" sz="3600" dirty="0">
              <a:solidFill>
                <a:srgbClr val="000099"/>
              </a:solidFill>
              <a:latin typeface="Gill Sans MT" panose="020B0502020104020203" pitchFamily="34" charset="0"/>
            </a:endParaRPr>
          </a:p>
        </p:txBody>
      </p:sp>
      <p:pic>
        <p:nvPicPr>
          <p:cNvPr id="48144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3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5" name="TextBox 335"/>
          <p:cNvSpPr txBox="1">
            <a:spLocks noChangeArrowheads="1"/>
          </p:cNvSpPr>
          <p:nvPr/>
        </p:nvSpPr>
        <p:spPr bwMode="auto">
          <a:xfrm>
            <a:off x="630238" y="1063625"/>
            <a:ext cx="8456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A distinct (typically remote) </a:t>
            </a:r>
            <a:r>
              <a:rPr lang="en-US" altLang="en-US" dirty="0">
                <a:solidFill>
                  <a:srgbClr val="FF0000"/>
                </a:solidFill>
              </a:rPr>
              <a:t>controller</a:t>
            </a:r>
            <a:r>
              <a:rPr lang="en-US" altLang="en-US" dirty="0"/>
              <a:t> interacts with </a:t>
            </a:r>
            <a:r>
              <a:rPr lang="en-US" altLang="en-US" dirty="0">
                <a:solidFill>
                  <a:srgbClr val="FF0000"/>
                </a:solidFill>
              </a:rPr>
              <a:t>local control agents (CAs)</a:t>
            </a:r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055813" y="4687888"/>
            <a:ext cx="4957762" cy="693737"/>
            <a:chOff x="2055070" y="4690247"/>
            <a:chExt cx="4956877" cy="694339"/>
          </a:xfrm>
        </p:grpSpPr>
        <p:grpSp>
          <p:nvGrpSpPr>
            <p:cNvPr id="48242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3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4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6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147" name="Group 347"/>
          <p:cNvGrpSpPr>
            <a:grpSpLocks/>
          </p:cNvGrpSpPr>
          <p:nvPr/>
        </p:nvGrpSpPr>
        <p:grpSpPr bwMode="auto">
          <a:xfrm>
            <a:off x="5856288" y="5943600"/>
            <a:ext cx="588962" cy="242888"/>
            <a:chOff x="1871277" y="1576300"/>
            <a:chExt cx="1128371" cy="437861"/>
          </a:xfrm>
        </p:grpSpPr>
        <p:sp>
          <p:nvSpPr>
            <p:cNvPr id="363" name="Oval 362"/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8" name="Freeform 367"/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" name="Freeform 368"/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70" name="Straight Connector 369"/>
            <p:cNvCxnSpPr>
              <a:cxnSpLocks noChangeShapeType="1"/>
              <a:endCxn id="365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" name="Straight Connector 370"/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48" name="Group 347"/>
          <p:cNvGrpSpPr>
            <a:grpSpLocks/>
          </p:cNvGrpSpPr>
          <p:nvPr/>
        </p:nvGrpSpPr>
        <p:grpSpPr bwMode="auto">
          <a:xfrm>
            <a:off x="4375150" y="5802313"/>
            <a:ext cx="588963" cy="242887"/>
            <a:chOff x="1871277" y="1576300"/>
            <a:chExt cx="1128371" cy="437861"/>
          </a:xfrm>
        </p:grpSpPr>
        <p:sp>
          <p:nvSpPr>
            <p:cNvPr id="373" name="Oval 372"/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8" name="Freeform 377"/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9" name="Freeform 378"/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80" name="Straight Connector 379"/>
            <p:cNvCxnSpPr>
              <a:cxnSpLocks noChangeShapeType="1"/>
              <a:endCxn id="375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1" name="Straight Connector 380"/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49" name="Group 347"/>
          <p:cNvGrpSpPr>
            <a:grpSpLocks/>
          </p:cNvGrpSpPr>
          <p:nvPr/>
        </p:nvGrpSpPr>
        <p:grpSpPr bwMode="auto">
          <a:xfrm>
            <a:off x="5167313" y="6262688"/>
            <a:ext cx="588962" cy="242887"/>
            <a:chOff x="1871277" y="1576300"/>
            <a:chExt cx="1128371" cy="437861"/>
          </a:xfrm>
        </p:grpSpPr>
        <p:sp>
          <p:nvSpPr>
            <p:cNvPr id="402" name="Oval 401"/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27" name="Freeform 426"/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28" name="Freeform 427"/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429" name="Straight Connector 428"/>
            <p:cNvCxnSpPr>
              <a:cxnSpLocks noChangeShapeType="1"/>
              <a:endCxn id="41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" name="Straight Connector 429"/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50" name="Group 347"/>
          <p:cNvGrpSpPr>
            <a:grpSpLocks/>
          </p:cNvGrpSpPr>
          <p:nvPr/>
        </p:nvGrpSpPr>
        <p:grpSpPr bwMode="auto">
          <a:xfrm>
            <a:off x="3703638" y="6354763"/>
            <a:ext cx="588962" cy="242887"/>
            <a:chOff x="1871277" y="1576300"/>
            <a:chExt cx="1128371" cy="437861"/>
          </a:xfrm>
        </p:grpSpPr>
        <p:sp>
          <p:nvSpPr>
            <p:cNvPr id="432" name="Oval 431"/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7" name="Freeform 436"/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8" name="Freeform 437"/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439" name="Straight Connector 438"/>
            <p:cNvCxnSpPr>
              <a:cxnSpLocks noChangeShapeType="1"/>
              <a:endCxn id="434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439"/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925638" y="2220913"/>
            <a:ext cx="5095875" cy="2832100"/>
            <a:chOff x="1925876" y="2212958"/>
            <a:chExt cx="5095391" cy="2833288"/>
          </a:xfrm>
        </p:grpSpPr>
        <p:grpSp>
          <p:nvGrpSpPr>
            <p:cNvPr id="48178" name="Group 11"/>
            <p:cNvGrpSpPr>
              <a:grpSpLocks/>
            </p:cNvGrpSpPr>
            <p:nvPr/>
          </p:nvGrpSpPr>
          <p:grpSpPr bwMode="auto"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092" y="2011398"/>
                <a:ext cx="3581060" cy="492331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4632" y="2012986"/>
                <a:ext cx="3581060" cy="492331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205" name="TextBox 389"/>
              <p:cNvSpPr txBox="1">
                <a:spLocks noChangeArrowheads="1"/>
              </p:cNvSpPr>
              <p:nvPr/>
            </p:nvSpPr>
            <p:spPr bwMode="auto">
              <a:xfrm>
                <a:off x="3452664" y="2127167"/>
                <a:ext cx="2057700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8179" name="Group 441"/>
            <p:cNvGrpSpPr>
              <a:grpSpLocks/>
            </p:cNvGrpSpPr>
            <p:nvPr/>
          </p:nvGrpSpPr>
          <p:grpSpPr bwMode="auto"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202" name="TextBox 389"/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CA</a:t>
                </a:r>
              </a:p>
            </p:txBody>
          </p:sp>
        </p:grpSp>
        <p:grpSp>
          <p:nvGrpSpPr>
            <p:cNvPr id="48180" name="Group 16"/>
            <p:cNvGrpSpPr>
              <a:grpSpLocks/>
            </p:cNvGrpSpPr>
            <p:nvPr/>
          </p:nvGrpSpPr>
          <p:grpSpPr bwMode="auto"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48196" name="Group 12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8197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en-US" sz="1400">
                    <a:solidFill>
                      <a:schemeClr val="bg1"/>
                    </a:solidFill>
                  </a:rPr>
                  <a:t>CA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181" name="Group 450"/>
            <p:cNvGrpSpPr>
              <a:grpSpLocks/>
            </p:cNvGrpSpPr>
            <p:nvPr/>
          </p:nvGrpSpPr>
          <p:grpSpPr bwMode="auto"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8192" name="Group 451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819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en-US" sz="1400">
                    <a:solidFill>
                      <a:schemeClr val="bg1"/>
                    </a:solidFill>
                  </a:rPr>
                  <a:t>CA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182" name="Group 455"/>
            <p:cNvGrpSpPr>
              <a:grpSpLocks/>
            </p:cNvGrpSpPr>
            <p:nvPr/>
          </p:nvGrpSpPr>
          <p:grpSpPr bwMode="auto"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8188" name="Group 456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818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en-US" sz="1400">
                    <a:solidFill>
                      <a:schemeClr val="bg1"/>
                    </a:solidFill>
                  </a:rPr>
                  <a:t>CA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183" name="Group 460"/>
            <p:cNvGrpSpPr>
              <a:grpSpLocks/>
            </p:cNvGrpSpPr>
            <p:nvPr/>
          </p:nvGrpSpPr>
          <p:grpSpPr bwMode="auto"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8184" name="Group 461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8185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en-US" sz="1400">
                    <a:solidFill>
                      <a:schemeClr val="bg1"/>
                    </a:solidFill>
                  </a:rPr>
                  <a:t>CA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81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5-</a:t>
            </a:r>
            <a:fld id="{0A1CE736-0C3A-422D-9105-6C21F9E38058}" type="slidenum">
              <a:rPr lang="en-US" altLang="en-US" sz="1200">
                <a:latin typeface="Tahoma" panose="020B0604030504040204" pitchFamily="34" charset="0"/>
              </a:rPr>
              <a:pPr/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815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Control Plane</a:t>
            </a:r>
          </a:p>
        </p:txBody>
      </p:sp>
      <p:grpSp>
        <p:nvGrpSpPr>
          <p:cNvPr id="48154" name="Group 1"/>
          <p:cNvGrpSpPr>
            <a:grpSpLocks/>
          </p:cNvGrpSpPr>
          <p:nvPr/>
        </p:nvGrpSpPr>
        <p:grpSpPr bwMode="auto">
          <a:xfrm>
            <a:off x="938213" y="5527675"/>
            <a:ext cx="2698750" cy="903288"/>
            <a:chOff x="938213" y="5237163"/>
            <a:chExt cx="2698750" cy="903287"/>
          </a:xfrm>
        </p:grpSpPr>
        <p:cxnSp>
          <p:nvCxnSpPr>
            <p:cNvPr id="339" name="Straight Connector 338"/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157" name="TextBox 265"/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1</a:t>
              </a:r>
            </a:p>
          </p:txBody>
        </p:sp>
        <p:sp>
          <p:nvSpPr>
            <p:cNvPr id="48158" name="TextBox 281"/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2</a:t>
              </a:r>
            </a:p>
          </p:txBody>
        </p:sp>
        <p:grpSp>
          <p:nvGrpSpPr>
            <p:cNvPr id="48159" name="Group 5"/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48172" name="Rectangle 97"/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173" name="Rectangle 98"/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174" name="Line 99"/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5" name="Rectangle 104"/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8176" name="Text Box 105"/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200"/>
                  <a:t>0111</a:t>
                </a:r>
              </a:p>
            </p:txBody>
          </p:sp>
          <p:sp>
            <p:nvSpPr>
              <p:cNvPr id="48177" name="Line 119"/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160" name="Freeform 120"/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61" name="Group 357"/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352" name="Oval 351"/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4" name="Oval 353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5" name="Freeform 354"/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6" name="Freeform 355"/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41" name="Freeform 440"/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46" name="Freeform 445"/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450" name="Straight Connector 449"/>
              <p:cNvCxnSpPr>
                <a:cxnSpLocks noChangeShapeType="1"/>
                <a:endCxn id="354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8" name="Straight Connector 467"/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8162" name="TextBox 282"/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3</a:t>
              </a:r>
            </a:p>
          </p:txBody>
        </p:sp>
      </p:grpSp>
      <p:sp>
        <p:nvSpPr>
          <p:cNvPr id="48155" name="TextBox 6"/>
          <p:cNvSpPr txBox="1">
            <a:spLocks noChangeArrowheads="1"/>
          </p:cNvSpPr>
          <p:nvPr/>
        </p:nvSpPr>
        <p:spPr bwMode="auto">
          <a:xfrm>
            <a:off x="196850" y="4903788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values in arriving </a:t>
            </a:r>
          </a:p>
          <a:p>
            <a:r>
              <a:rPr lang="en-US" altLang="en-US" sz="1400"/>
              <a:t>packet header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en-US" sz="4000" dirty="0" smtClean="0"/>
              <a:t>Router architecture</a:t>
            </a:r>
            <a:endParaRPr lang="en-US" altLang="en-US" dirty="0" smtClean="0"/>
          </a:p>
        </p:txBody>
      </p:sp>
      <p:grpSp>
        <p:nvGrpSpPr>
          <p:cNvPr id="52226" name="Group 60"/>
          <p:cNvGrpSpPr>
            <a:grpSpLocks/>
          </p:cNvGrpSpPr>
          <p:nvPr/>
        </p:nvGrpSpPr>
        <p:grpSpPr bwMode="auto">
          <a:xfrm>
            <a:off x="2787650" y="3333750"/>
            <a:ext cx="1609725" cy="2343150"/>
            <a:chOff x="2418" y="1882"/>
            <a:chExt cx="1014" cy="1476"/>
          </a:xfrm>
        </p:grpSpPr>
        <p:sp>
          <p:nvSpPr>
            <p:cNvPr id="52278" name="Rectangle 45"/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79" name="Text Box 48"/>
            <p:cNvSpPr txBox="1">
              <a:spLocks noChangeArrowheads="1"/>
            </p:cNvSpPr>
            <p:nvPr/>
          </p:nvSpPr>
          <p:spPr bwMode="auto">
            <a:xfrm>
              <a:off x="2661" y="2418"/>
              <a:ext cx="520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 dirty="0" smtClean="0"/>
                <a:t>switch</a:t>
              </a:r>
              <a:endParaRPr lang="en-US" altLang="en-US" sz="1800" dirty="0"/>
            </a:p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fabric</a:t>
              </a:r>
            </a:p>
          </p:txBody>
        </p:sp>
      </p:grpSp>
      <p:sp>
        <p:nvSpPr>
          <p:cNvPr id="52227" name="Rectangle 46"/>
          <p:cNvSpPr>
            <a:spLocks noChangeArrowheads="1"/>
          </p:cNvSpPr>
          <p:nvPr/>
        </p:nvSpPr>
        <p:spPr bwMode="auto">
          <a:xfrm>
            <a:off x="2805113" y="2371725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2228" name="Text Box 47"/>
          <p:cNvSpPr txBox="1">
            <a:spLocks noChangeArrowheads="1"/>
          </p:cNvSpPr>
          <p:nvPr/>
        </p:nvSpPr>
        <p:spPr bwMode="auto">
          <a:xfrm>
            <a:off x="2982913" y="2413000"/>
            <a:ext cx="11874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/>
              <a:t>routing </a:t>
            </a:r>
          </a:p>
          <a:p>
            <a:pPr algn="ctr">
              <a:lnSpc>
                <a:spcPct val="85000"/>
              </a:lnSpc>
            </a:pPr>
            <a:r>
              <a:rPr lang="en-US" altLang="en-US" sz="1800"/>
              <a:t>processor</a:t>
            </a:r>
          </a:p>
        </p:txBody>
      </p:sp>
      <p:sp>
        <p:nvSpPr>
          <p:cNvPr id="52229" name="Line 50"/>
          <p:cNvSpPr>
            <a:spLocks noChangeShapeType="1"/>
          </p:cNvSpPr>
          <p:nvPr/>
        </p:nvSpPr>
        <p:spPr bwMode="auto">
          <a:xfrm>
            <a:off x="3533775" y="2890838"/>
            <a:ext cx="19050" cy="571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2230" name="Group 17"/>
          <p:cNvGrpSpPr>
            <a:grpSpLocks/>
          </p:cNvGrpSpPr>
          <p:nvPr/>
        </p:nvGrpSpPr>
        <p:grpSpPr bwMode="auto">
          <a:xfrm>
            <a:off x="744538" y="3348038"/>
            <a:ext cx="2033587" cy="566737"/>
            <a:chOff x="930" y="1989"/>
            <a:chExt cx="1482" cy="357"/>
          </a:xfrm>
        </p:grpSpPr>
        <p:sp>
          <p:nvSpPr>
            <p:cNvPr id="52273" name="Rectangle 9"/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74" name="Rectangle 5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75" name="Rectangle 6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76" name="Rectangle 8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77" name="Line 16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231" name="Group 18"/>
          <p:cNvGrpSpPr>
            <a:grpSpLocks/>
          </p:cNvGrpSpPr>
          <p:nvPr/>
        </p:nvGrpSpPr>
        <p:grpSpPr bwMode="auto">
          <a:xfrm>
            <a:off x="733425" y="5086350"/>
            <a:ext cx="2058988" cy="566738"/>
            <a:chOff x="930" y="1989"/>
            <a:chExt cx="1482" cy="357"/>
          </a:xfrm>
        </p:grpSpPr>
        <p:sp>
          <p:nvSpPr>
            <p:cNvPr id="52268" name="Rectangle 19"/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69" name="Rectangle 20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70" name="Rectangle 21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71" name="Rectangle 22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72" name="Line 23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232" name="Group 29"/>
          <p:cNvGrpSpPr>
            <a:grpSpLocks/>
          </p:cNvGrpSpPr>
          <p:nvPr/>
        </p:nvGrpSpPr>
        <p:grpSpPr bwMode="auto">
          <a:xfrm rot="2656396">
            <a:off x="1363663" y="4238625"/>
            <a:ext cx="546100" cy="546100"/>
            <a:chOff x="354" y="2715"/>
            <a:chExt cx="344" cy="344"/>
          </a:xfrm>
        </p:grpSpPr>
        <p:sp>
          <p:nvSpPr>
            <p:cNvPr id="52264" name="Oval 25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65" name="Oval 26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66" name="Oval 27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67" name="Oval 28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52233" name="Text Box 57"/>
          <p:cNvSpPr txBox="1">
            <a:spLocks noChangeArrowheads="1"/>
          </p:cNvSpPr>
          <p:nvPr/>
        </p:nvSpPr>
        <p:spPr bwMode="auto">
          <a:xfrm>
            <a:off x="639763" y="5732463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 smtClean="0"/>
              <a:t>input </a:t>
            </a:r>
            <a:r>
              <a:rPr lang="en-US" altLang="en-US" sz="1800" dirty="0"/>
              <a:t>ports</a:t>
            </a:r>
          </a:p>
        </p:txBody>
      </p:sp>
      <p:grpSp>
        <p:nvGrpSpPr>
          <p:cNvPr id="52234" name="Group 37"/>
          <p:cNvGrpSpPr>
            <a:grpSpLocks/>
          </p:cNvGrpSpPr>
          <p:nvPr/>
        </p:nvGrpSpPr>
        <p:grpSpPr bwMode="auto">
          <a:xfrm>
            <a:off x="4344988" y="3352800"/>
            <a:ext cx="1957387" cy="566738"/>
            <a:chOff x="-51" y="2454"/>
            <a:chExt cx="1482" cy="357"/>
          </a:xfrm>
        </p:grpSpPr>
        <p:grpSp>
          <p:nvGrpSpPr>
            <p:cNvPr id="52258" name="Group 36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52260" name="Rectangle 31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2261" name="Rectangle 32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2262" name="Rectangle 33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2263" name="Rectangle 34"/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235" name="Group 38"/>
          <p:cNvGrpSpPr>
            <a:grpSpLocks/>
          </p:cNvGrpSpPr>
          <p:nvPr/>
        </p:nvGrpSpPr>
        <p:grpSpPr bwMode="auto">
          <a:xfrm>
            <a:off x="4364038" y="5086350"/>
            <a:ext cx="2011362" cy="566738"/>
            <a:chOff x="-51" y="2454"/>
            <a:chExt cx="1482" cy="357"/>
          </a:xfrm>
        </p:grpSpPr>
        <p:grpSp>
          <p:nvGrpSpPr>
            <p:cNvPr id="52252" name="Group 39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52254" name="Rectangle 40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2255" name="Rectangle 41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2256" name="Rectangle 42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2257" name="Rectangle 43"/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52253" name="Line 44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236" name="Group 51"/>
          <p:cNvGrpSpPr>
            <a:grpSpLocks/>
          </p:cNvGrpSpPr>
          <p:nvPr/>
        </p:nvGrpSpPr>
        <p:grpSpPr bwMode="auto">
          <a:xfrm rot="2656396">
            <a:off x="5230813" y="4229100"/>
            <a:ext cx="546100" cy="546100"/>
            <a:chOff x="354" y="2715"/>
            <a:chExt cx="344" cy="344"/>
          </a:xfrm>
        </p:grpSpPr>
        <p:sp>
          <p:nvSpPr>
            <p:cNvPr id="52248" name="Oval 52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49" name="Oval 53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50" name="Oval 54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51" name="Oval 55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52237" name="Text Box 58"/>
          <p:cNvSpPr txBox="1">
            <a:spLocks noChangeArrowheads="1"/>
          </p:cNvSpPr>
          <p:nvPr/>
        </p:nvSpPr>
        <p:spPr bwMode="auto">
          <a:xfrm>
            <a:off x="4664075" y="5773738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 smtClean="0"/>
              <a:t>output </a:t>
            </a:r>
            <a:r>
              <a:rPr lang="en-US" altLang="en-US" sz="1800" dirty="0"/>
              <a:t>ports</a:t>
            </a:r>
          </a:p>
        </p:txBody>
      </p:sp>
      <p:pic>
        <p:nvPicPr>
          <p:cNvPr id="52238" name="Picture 6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842963"/>
            <a:ext cx="63531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733425" y="3143250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40513" y="3179763"/>
            <a:ext cx="21859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600" i="1" dirty="0" smtClean="0">
                <a:solidFill>
                  <a:srgbClr val="CC0000"/>
                </a:solidFill>
              </a:rPr>
              <a:t>data </a:t>
            </a:r>
            <a:r>
              <a:rPr lang="en-US" altLang="en-US" sz="1600" i="1" dirty="0">
                <a:solidFill>
                  <a:srgbClr val="CC0000"/>
                </a:solidFill>
              </a:rPr>
              <a:t>plane </a:t>
            </a:r>
            <a:r>
              <a:rPr lang="en-US" altLang="en-US" sz="1600" dirty="0" smtClean="0"/>
              <a:t>(</a:t>
            </a:r>
            <a:r>
              <a:rPr lang="en-US" altLang="en-US" sz="1600" dirty="0"/>
              <a:t>hardware</a:t>
            </a:r>
            <a:r>
              <a:rPr lang="en-US" altLang="en-US" sz="1600" dirty="0" smtClean="0"/>
              <a:t>)</a:t>
            </a:r>
            <a:endParaRPr lang="en-US" altLang="en-US" sz="1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53125" y="2660912"/>
            <a:ext cx="2879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600" i="1" dirty="0" smtClean="0">
                <a:solidFill>
                  <a:srgbClr val="CC0000"/>
                </a:solidFill>
              </a:rPr>
              <a:t>control </a:t>
            </a:r>
            <a:r>
              <a:rPr lang="en-US" altLang="en-US" sz="1600" i="1" dirty="0">
                <a:solidFill>
                  <a:srgbClr val="CC0000"/>
                </a:solidFill>
              </a:rPr>
              <a:t>plane </a:t>
            </a:r>
            <a:r>
              <a:rPr lang="en-US" altLang="en-US" sz="1600" dirty="0"/>
              <a:t>(software</a:t>
            </a:r>
            <a:r>
              <a:rPr lang="en-US" altLang="en-US" sz="1600" dirty="0" smtClean="0"/>
              <a:t>)</a:t>
            </a:r>
            <a:endParaRPr lang="en-US" altLang="en-US" sz="1600" dirty="0"/>
          </a:p>
        </p:txBody>
      </p:sp>
      <p:sp>
        <p:nvSpPr>
          <p:cNvPr id="52242" name="Freeform 10"/>
          <p:cNvSpPr>
            <a:spLocks/>
          </p:cNvSpPr>
          <p:nvPr/>
        </p:nvSpPr>
        <p:spPr bwMode="auto">
          <a:xfrm>
            <a:off x="2198688" y="2667000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3" name="Freeform 11"/>
          <p:cNvSpPr>
            <a:spLocks/>
          </p:cNvSpPr>
          <p:nvPr/>
        </p:nvSpPr>
        <p:spPr bwMode="auto">
          <a:xfrm>
            <a:off x="-144463" y="647700"/>
            <a:ext cx="8802688" cy="2197100"/>
          </a:xfrm>
          <a:custGeom>
            <a:avLst/>
            <a:gdLst>
              <a:gd name="T0" fmla="*/ 8252106 w 8802811"/>
              <a:gd name="T1" fmla="*/ 0 h 2197979"/>
              <a:gd name="T2" fmla="*/ 8288733 w 8802811"/>
              <a:gd name="T3" fmla="*/ 352707 h 2197979"/>
              <a:gd name="T4" fmla="*/ 8300945 w 8802811"/>
              <a:gd name="T5" fmla="*/ 985142 h 2197979"/>
              <a:gd name="T6" fmla="*/ 8313157 w 8802811"/>
              <a:gd name="T7" fmla="*/ 1204063 h 2197979"/>
              <a:gd name="T8" fmla="*/ 8337573 w 8802811"/>
              <a:gd name="T9" fmla="*/ 1374335 h 2197979"/>
              <a:gd name="T10" fmla="*/ 8313157 w 8802811"/>
              <a:gd name="T11" fmla="*/ 1301360 h 2197979"/>
              <a:gd name="T12" fmla="*/ 8300945 w 8802811"/>
              <a:gd name="T13" fmla="*/ 1216224 h 2197979"/>
              <a:gd name="T14" fmla="*/ 8288733 w 8802811"/>
              <a:gd name="T15" fmla="*/ 1167577 h 2197979"/>
              <a:gd name="T16" fmla="*/ 8252106 w 8802811"/>
              <a:gd name="T17" fmla="*/ 985142 h 2197979"/>
              <a:gd name="T18" fmla="*/ 8239894 w 8802811"/>
              <a:gd name="T19" fmla="*/ 851357 h 2197979"/>
              <a:gd name="T20" fmla="*/ 8215466 w 8802811"/>
              <a:gd name="T21" fmla="*/ 681086 h 2197979"/>
              <a:gd name="T22" fmla="*/ 8203254 w 8802811"/>
              <a:gd name="T23" fmla="*/ 547302 h 2197979"/>
              <a:gd name="T24" fmla="*/ 8178839 w 8802811"/>
              <a:gd name="T25" fmla="*/ 547302 h 2197979"/>
              <a:gd name="T26" fmla="*/ 8178839 w 8802811"/>
              <a:gd name="T27" fmla="*/ 547302 h 2197979"/>
              <a:gd name="T28" fmla="*/ 8410838 w 8802811"/>
              <a:gd name="T29" fmla="*/ 620274 h 2197979"/>
              <a:gd name="T30" fmla="*/ 8471893 w 8802811"/>
              <a:gd name="T31" fmla="*/ 681086 h 2197979"/>
              <a:gd name="T32" fmla="*/ 8557363 w 8802811"/>
              <a:gd name="T33" fmla="*/ 790546 h 2197979"/>
              <a:gd name="T34" fmla="*/ 8581787 w 8802811"/>
              <a:gd name="T35" fmla="*/ 863520 h 2197979"/>
              <a:gd name="T36" fmla="*/ 8618427 w 8802811"/>
              <a:gd name="T37" fmla="*/ 948655 h 2197979"/>
              <a:gd name="T38" fmla="*/ 8691690 w 8802811"/>
              <a:gd name="T39" fmla="*/ 1179738 h 2197979"/>
              <a:gd name="T40" fmla="*/ 8703889 w 8802811"/>
              <a:gd name="T41" fmla="*/ 1252712 h 2197979"/>
              <a:gd name="T42" fmla="*/ 8716105 w 8802811"/>
              <a:gd name="T43" fmla="*/ 1337848 h 2197979"/>
              <a:gd name="T44" fmla="*/ 8740529 w 8802811"/>
              <a:gd name="T45" fmla="*/ 1398658 h 2197979"/>
              <a:gd name="T46" fmla="*/ 8801584 w 8802811"/>
              <a:gd name="T47" fmla="*/ 1398658 h 2197979"/>
              <a:gd name="T48" fmla="*/ 8801584 w 8802811"/>
              <a:gd name="T49" fmla="*/ 1398658 h 2197979"/>
              <a:gd name="T50" fmla="*/ 8789368 w 8802811"/>
              <a:gd name="T51" fmla="*/ 1666229 h 2197979"/>
              <a:gd name="T52" fmla="*/ 8789368 w 8802811"/>
              <a:gd name="T53" fmla="*/ 1666229 h 2197979"/>
              <a:gd name="T54" fmla="*/ 8703889 w 8802811"/>
              <a:gd name="T55" fmla="*/ 1568931 h 2197979"/>
              <a:gd name="T56" fmla="*/ 8642842 w 8802811"/>
              <a:gd name="T57" fmla="*/ 1508118 h 2197979"/>
              <a:gd name="T58" fmla="*/ 8581787 w 8802811"/>
              <a:gd name="T59" fmla="*/ 1410821 h 2197979"/>
              <a:gd name="T60" fmla="*/ 8508524 w 8802811"/>
              <a:gd name="T61" fmla="*/ 1325685 h 2197979"/>
              <a:gd name="T62" fmla="*/ 8435261 w 8802811"/>
              <a:gd name="T63" fmla="*/ 1228387 h 2197979"/>
              <a:gd name="T64" fmla="*/ 8300945 w 8802811"/>
              <a:gd name="T65" fmla="*/ 1033790 h 2197979"/>
              <a:gd name="T66" fmla="*/ 8227678 w 8802811"/>
              <a:gd name="T67" fmla="*/ 912168 h 2197979"/>
              <a:gd name="T68" fmla="*/ 8215466 w 8802811"/>
              <a:gd name="T69" fmla="*/ 875682 h 2197979"/>
              <a:gd name="T70" fmla="*/ 8191051 w 8802811"/>
              <a:gd name="T71" fmla="*/ 839194 h 2197979"/>
              <a:gd name="T72" fmla="*/ 8178839 w 8802811"/>
              <a:gd name="T73" fmla="*/ 790546 h 2197979"/>
              <a:gd name="T74" fmla="*/ 8129991 w 8802811"/>
              <a:gd name="T75" fmla="*/ 717572 h 2197979"/>
              <a:gd name="T76" fmla="*/ 8117788 w 8802811"/>
              <a:gd name="T77" fmla="*/ 705410 h 2197979"/>
              <a:gd name="T78" fmla="*/ 8215466 w 8802811"/>
              <a:gd name="T79" fmla="*/ 778383 h 2197979"/>
              <a:gd name="T80" fmla="*/ 8252106 w 8802811"/>
              <a:gd name="T81" fmla="*/ 814870 h 2197979"/>
              <a:gd name="T82" fmla="*/ 8361996 w 8802811"/>
              <a:gd name="T83" fmla="*/ 912168 h 2197979"/>
              <a:gd name="T84" fmla="*/ 8435261 w 8802811"/>
              <a:gd name="T85" fmla="*/ 1009466 h 2197979"/>
              <a:gd name="T86" fmla="*/ 8471893 w 8802811"/>
              <a:gd name="T87" fmla="*/ 1045954 h 2197979"/>
              <a:gd name="T88" fmla="*/ 8459685 w 8802811"/>
              <a:gd name="T89" fmla="*/ 1033790 h 2197979"/>
              <a:gd name="T90" fmla="*/ 632656 w 8802811"/>
              <a:gd name="T91" fmla="*/ 2152719 h 2197979"/>
              <a:gd name="T92" fmla="*/ 1524038 w 8802811"/>
              <a:gd name="T93" fmla="*/ 2189205 h 2197979"/>
              <a:gd name="T94" fmla="*/ 1035614 w 8802811"/>
              <a:gd name="T95" fmla="*/ 2152719 h 2197979"/>
              <a:gd name="T96" fmla="*/ 547181 w 8802811"/>
              <a:gd name="T97" fmla="*/ 2104070 h 2197979"/>
              <a:gd name="T98" fmla="*/ 70968 w 8802811"/>
              <a:gd name="T99" fmla="*/ 2079746 h 21979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802811"/>
              <a:gd name="T151" fmla="*/ 0 h 2197979"/>
              <a:gd name="T152" fmla="*/ 8802811 w 8802811"/>
              <a:gd name="T153" fmla="*/ 2197979 h 21979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802811" h="2197979">
                <a:moveTo>
                  <a:pt x="8253255" y="0"/>
                </a:moveTo>
                <a:lnTo>
                  <a:pt x="8289892" y="354119"/>
                </a:lnTo>
                <a:cubicBezTo>
                  <a:pt x="8293963" y="565776"/>
                  <a:pt x="8296057" y="777480"/>
                  <a:pt x="8302104" y="989090"/>
                </a:cubicBezTo>
                <a:cubicBezTo>
                  <a:pt x="8304200" y="1062439"/>
                  <a:pt x="8308222" y="1135763"/>
                  <a:pt x="8314317" y="1208888"/>
                </a:cubicBezTo>
                <a:cubicBezTo>
                  <a:pt x="8316142" y="1230787"/>
                  <a:pt x="8344376" y="1368573"/>
                  <a:pt x="8338741" y="1379842"/>
                </a:cubicBezTo>
                <a:cubicBezTo>
                  <a:pt x="8327228" y="1402867"/>
                  <a:pt x="8314317" y="1306576"/>
                  <a:pt x="8314317" y="1306576"/>
                </a:cubicBezTo>
                <a:cubicBezTo>
                  <a:pt x="8310246" y="1278084"/>
                  <a:pt x="8307253" y="1249416"/>
                  <a:pt x="8302104" y="1221099"/>
                </a:cubicBezTo>
                <a:cubicBezTo>
                  <a:pt x="8299101" y="1204587"/>
                  <a:pt x="8292894" y="1188767"/>
                  <a:pt x="8289892" y="1172255"/>
                </a:cubicBezTo>
                <a:cubicBezTo>
                  <a:pt x="8255975" y="985729"/>
                  <a:pt x="8304437" y="1193793"/>
                  <a:pt x="8253255" y="989090"/>
                </a:cubicBezTo>
                <a:cubicBezTo>
                  <a:pt x="8249184" y="944316"/>
                  <a:pt x="8246400" y="899407"/>
                  <a:pt x="8241043" y="854769"/>
                </a:cubicBezTo>
                <a:cubicBezTo>
                  <a:pt x="8234184" y="797616"/>
                  <a:pt x="8221830" y="741142"/>
                  <a:pt x="8216618" y="683815"/>
                </a:cubicBezTo>
                <a:cubicBezTo>
                  <a:pt x="8212547" y="639041"/>
                  <a:pt x="8216237" y="592868"/>
                  <a:pt x="8204406" y="549494"/>
                </a:cubicBezTo>
                <a:cubicBezTo>
                  <a:pt x="8202264" y="541639"/>
                  <a:pt x="8188123" y="549494"/>
                  <a:pt x="8179981" y="549494"/>
                </a:cubicBezTo>
                <a:cubicBezTo>
                  <a:pt x="8254412" y="566668"/>
                  <a:pt x="8345942" y="574712"/>
                  <a:pt x="8412016" y="622760"/>
                </a:cubicBezTo>
                <a:cubicBezTo>
                  <a:pt x="8435295" y="639688"/>
                  <a:pt x="8454344" y="661962"/>
                  <a:pt x="8473077" y="683815"/>
                </a:cubicBezTo>
                <a:cubicBezTo>
                  <a:pt x="8503283" y="719051"/>
                  <a:pt x="8558564" y="793714"/>
                  <a:pt x="8558564" y="793714"/>
                </a:cubicBezTo>
                <a:cubicBezTo>
                  <a:pt x="8566706" y="818136"/>
                  <a:pt x="8573747" y="842953"/>
                  <a:pt x="8582989" y="866980"/>
                </a:cubicBezTo>
                <a:cubicBezTo>
                  <a:pt x="8594118" y="895913"/>
                  <a:pt x="8610878" y="922718"/>
                  <a:pt x="8619626" y="952457"/>
                </a:cubicBezTo>
                <a:cubicBezTo>
                  <a:pt x="8696833" y="1214937"/>
                  <a:pt x="8583806" y="939035"/>
                  <a:pt x="8692900" y="1184466"/>
                </a:cubicBezTo>
                <a:cubicBezTo>
                  <a:pt x="8696971" y="1208888"/>
                  <a:pt x="8701347" y="1233261"/>
                  <a:pt x="8705112" y="1257732"/>
                </a:cubicBezTo>
                <a:cubicBezTo>
                  <a:pt x="8709489" y="1286179"/>
                  <a:pt x="8710343" y="1315287"/>
                  <a:pt x="8717324" y="1343209"/>
                </a:cubicBezTo>
                <a:cubicBezTo>
                  <a:pt x="8722641" y="1364474"/>
                  <a:pt x="8723911" y="1391524"/>
                  <a:pt x="8741749" y="1404264"/>
                </a:cubicBezTo>
                <a:cubicBezTo>
                  <a:pt x="8758312" y="1416094"/>
                  <a:pt x="8782457" y="1404264"/>
                  <a:pt x="8802811" y="1404264"/>
                </a:cubicBezTo>
                <a:lnTo>
                  <a:pt x="8790599" y="1672906"/>
                </a:lnTo>
                <a:cubicBezTo>
                  <a:pt x="8762103" y="1640343"/>
                  <a:pt x="8734463" y="1607012"/>
                  <a:pt x="8705112" y="1575218"/>
                </a:cubicBezTo>
                <a:cubicBezTo>
                  <a:pt x="8685588" y="1554069"/>
                  <a:pt x="8661601" y="1536976"/>
                  <a:pt x="8644050" y="1514163"/>
                </a:cubicBezTo>
                <a:cubicBezTo>
                  <a:pt x="8620635" y="1483727"/>
                  <a:pt x="8605699" y="1447440"/>
                  <a:pt x="8582989" y="1416475"/>
                </a:cubicBezTo>
                <a:cubicBezTo>
                  <a:pt x="8560794" y="1386213"/>
                  <a:pt x="8533160" y="1360302"/>
                  <a:pt x="8509714" y="1330998"/>
                </a:cubicBezTo>
                <a:cubicBezTo>
                  <a:pt x="8484284" y="1299214"/>
                  <a:pt x="8459970" y="1266525"/>
                  <a:pt x="8436440" y="1233310"/>
                </a:cubicBezTo>
                <a:cubicBezTo>
                  <a:pt x="8390753" y="1168818"/>
                  <a:pt x="8331459" y="1111315"/>
                  <a:pt x="8302104" y="1037934"/>
                </a:cubicBezTo>
                <a:cubicBezTo>
                  <a:pt x="8267999" y="952679"/>
                  <a:pt x="8291374" y="993995"/>
                  <a:pt x="8228830" y="915824"/>
                </a:cubicBezTo>
                <a:cubicBezTo>
                  <a:pt x="8224759" y="903613"/>
                  <a:pt x="8222375" y="890703"/>
                  <a:pt x="8216618" y="879191"/>
                </a:cubicBezTo>
                <a:cubicBezTo>
                  <a:pt x="8210054" y="866064"/>
                  <a:pt x="8197975" y="856047"/>
                  <a:pt x="8192193" y="842558"/>
                </a:cubicBezTo>
                <a:cubicBezTo>
                  <a:pt x="8185581" y="827133"/>
                  <a:pt x="8185874" y="809428"/>
                  <a:pt x="8179981" y="793714"/>
                </a:cubicBezTo>
                <a:cubicBezTo>
                  <a:pt x="8162237" y="746401"/>
                  <a:pt x="8160946" y="750260"/>
                  <a:pt x="8131131" y="720448"/>
                </a:cubicBezTo>
                <a:lnTo>
                  <a:pt x="8118919" y="708237"/>
                </a:lnTo>
                <a:cubicBezTo>
                  <a:pt x="8151485" y="732659"/>
                  <a:pt x="8185112" y="755728"/>
                  <a:pt x="8216618" y="781503"/>
                </a:cubicBezTo>
                <a:cubicBezTo>
                  <a:pt x="8229985" y="792438"/>
                  <a:pt x="8240257" y="806764"/>
                  <a:pt x="8253255" y="818136"/>
                </a:cubicBezTo>
                <a:cubicBezTo>
                  <a:pt x="8303675" y="862248"/>
                  <a:pt x="8321173" y="865438"/>
                  <a:pt x="8363166" y="915824"/>
                </a:cubicBezTo>
                <a:cubicBezTo>
                  <a:pt x="8389226" y="947093"/>
                  <a:pt x="8407656" y="984731"/>
                  <a:pt x="8436440" y="1013512"/>
                </a:cubicBezTo>
                <a:lnTo>
                  <a:pt x="8473077" y="1050145"/>
                </a:lnTo>
                <a:lnTo>
                  <a:pt x="8460865" y="1037934"/>
                </a:lnTo>
                <a:lnTo>
                  <a:pt x="632746" y="2161346"/>
                </a:lnTo>
                <a:lnTo>
                  <a:pt x="1524248" y="2197979"/>
                </a:lnTo>
                <a:lnTo>
                  <a:pt x="1035754" y="2161346"/>
                </a:lnTo>
                <a:cubicBezTo>
                  <a:pt x="712856" y="2131451"/>
                  <a:pt x="1008547" y="2123752"/>
                  <a:pt x="547260" y="2112502"/>
                </a:cubicBezTo>
                <a:cubicBezTo>
                  <a:pt x="37453" y="2100069"/>
                  <a:pt x="-102777" y="2174947"/>
                  <a:pt x="70978" y="208808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14" name="Elbow Connector 13"/>
          <p:cNvCxnSpPr>
            <a:cxnSpLocks noChangeShapeType="1"/>
            <a:endCxn id="52271" idx="0"/>
          </p:cNvCxnSpPr>
          <p:nvPr/>
        </p:nvCxnSpPr>
        <p:spPr bwMode="auto">
          <a:xfrm rot="5400000">
            <a:off x="1215231" y="3729832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8D71A7AC-6876-4E9B-8647-FE5CB7F164D8}" type="slidenum">
              <a:rPr lang="en-US" altLang="en-US" sz="1200">
                <a:latin typeface="Tahoma" panose="020B0604030504040204" pitchFamily="34" charset="0"/>
              </a:rPr>
              <a:pPr/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224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14388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0" name="Rectangle 12"/>
          <p:cNvSpPr>
            <a:spLocks noChangeArrowheads="1"/>
          </p:cNvSpPr>
          <p:nvPr/>
        </p:nvSpPr>
        <p:spPr bwMode="auto">
          <a:xfrm>
            <a:off x="1917700" y="1306513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3251" name="Rectangle 13"/>
          <p:cNvSpPr>
            <a:spLocks noChangeArrowheads="1"/>
          </p:cNvSpPr>
          <p:nvPr/>
        </p:nvSpPr>
        <p:spPr bwMode="auto">
          <a:xfrm>
            <a:off x="2073275" y="1820863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line</a:t>
            </a:r>
          </a:p>
          <a:p>
            <a:pPr algn="ctr"/>
            <a:r>
              <a:rPr lang="en-US" altLang="en-US" sz="1800"/>
              <a:t>termination</a:t>
            </a:r>
          </a:p>
        </p:txBody>
      </p:sp>
      <p:sp>
        <p:nvSpPr>
          <p:cNvPr id="53252" name="Rectangle 14"/>
          <p:cNvSpPr>
            <a:spLocks noChangeArrowheads="1"/>
          </p:cNvSpPr>
          <p:nvPr/>
        </p:nvSpPr>
        <p:spPr bwMode="auto">
          <a:xfrm>
            <a:off x="3697288" y="149225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3253" name="Rectangle 15"/>
          <p:cNvSpPr>
            <a:spLocks noChangeArrowheads="1"/>
          </p:cNvSpPr>
          <p:nvPr/>
        </p:nvSpPr>
        <p:spPr bwMode="auto">
          <a:xfrm>
            <a:off x="5048250" y="1443038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3254" name="Line 16"/>
          <p:cNvSpPr>
            <a:spLocks noChangeShapeType="1"/>
          </p:cNvSpPr>
          <p:nvPr/>
        </p:nvSpPr>
        <p:spPr bwMode="auto">
          <a:xfrm>
            <a:off x="1641475" y="2232025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5" name="Line 30"/>
          <p:cNvSpPr>
            <a:spLocks noChangeShapeType="1"/>
          </p:cNvSpPr>
          <p:nvPr/>
        </p:nvSpPr>
        <p:spPr bwMode="auto">
          <a:xfrm>
            <a:off x="3509963" y="2211388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6" name="Line 31"/>
          <p:cNvSpPr>
            <a:spLocks noChangeShapeType="1"/>
          </p:cNvSpPr>
          <p:nvPr/>
        </p:nvSpPr>
        <p:spPr bwMode="auto">
          <a:xfrm>
            <a:off x="4852988" y="216852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7" name="Line 32"/>
          <p:cNvSpPr>
            <a:spLocks noChangeShapeType="1"/>
          </p:cNvSpPr>
          <p:nvPr/>
        </p:nvSpPr>
        <p:spPr bwMode="auto">
          <a:xfrm flipV="1">
            <a:off x="6243638" y="2209800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8" name="Rectangle 33"/>
          <p:cNvSpPr>
            <a:spLocks noChangeArrowheads="1"/>
          </p:cNvSpPr>
          <p:nvPr/>
        </p:nvSpPr>
        <p:spPr bwMode="auto">
          <a:xfrm>
            <a:off x="3730625" y="1801813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80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1800"/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en-US" sz="1800"/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en-US" sz="1800"/>
              <a:t>(receive)</a:t>
            </a:r>
          </a:p>
        </p:txBody>
      </p:sp>
      <p:sp>
        <p:nvSpPr>
          <p:cNvPr id="53259" name="Text Box 35"/>
          <p:cNvSpPr txBox="1">
            <a:spLocks noChangeArrowheads="1"/>
          </p:cNvSpPr>
          <p:nvPr/>
        </p:nvSpPr>
        <p:spPr bwMode="auto">
          <a:xfrm>
            <a:off x="5138653" y="1455738"/>
            <a:ext cx="113364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1800" dirty="0" smtClean="0"/>
          </a:p>
          <a:p>
            <a:pPr algn="ctr"/>
            <a:r>
              <a:rPr lang="en-US" altLang="en-US" sz="1800" dirty="0" smtClean="0"/>
              <a:t>Lookup</a:t>
            </a:r>
            <a:endParaRPr lang="en-US" altLang="en-US" sz="1800" dirty="0"/>
          </a:p>
          <a:p>
            <a:pPr algn="ctr"/>
            <a:endParaRPr lang="en-US" altLang="en-US" sz="1800" dirty="0"/>
          </a:p>
          <a:p>
            <a:pPr algn="ctr"/>
            <a:endParaRPr lang="en-US" altLang="en-US" sz="1800" dirty="0"/>
          </a:p>
          <a:p>
            <a:pPr algn="ctr"/>
            <a:r>
              <a:rPr lang="en-US" altLang="en-US" sz="1800" dirty="0"/>
              <a:t>queueing</a:t>
            </a:r>
          </a:p>
        </p:txBody>
      </p:sp>
      <p:sp>
        <p:nvSpPr>
          <p:cNvPr id="53260" name="Rectangle 3"/>
          <p:cNvSpPr>
            <a:spLocks noGrp="1" noChangeArrowheads="1"/>
          </p:cNvSpPr>
          <p:nvPr>
            <p:ph type="title"/>
          </p:nvPr>
        </p:nvSpPr>
        <p:spPr>
          <a:xfrm>
            <a:off x="422275" y="293688"/>
            <a:ext cx="7772400" cy="609600"/>
          </a:xfrm>
        </p:spPr>
        <p:txBody>
          <a:bodyPr/>
          <a:lstStyle/>
          <a:p>
            <a:r>
              <a:rPr lang="en-US" altLang="en-US" sz="4000" dirty="0" smtClean="0"/>
              <a:t>Input port</a:t>
            </a:r>
            <a:endParaRPr lang="en-US" altLang="en-US" dirty="0" smtClean="0"/>
          </a:p>
        </p:txBody>
      </p:sp>
      <p:sp>
        <p:nvSpPr>
          <p:cNvPr id="5326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94075" y="3840770"/>
            <a:ext cx="5456238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 smtClean="0">
                <a:solidFill>
                  <a:srgbClr val="FF0000"/>
                </a:solidFill>
              </a:rPr>
              <a:t>Lookup</a:t>
            </a:r>
            <a:r>
              <a:rPr lang="en-US" altLang="en-US" sz="2200" dirty="0" smtClean="0"/>
              <a:t>:  forwarding table is consulted to determine which output port the datagram should be forwarded</a:t>
            </a:r>
            <a:endParaRPr lang="en-US" altLang="en-US" sz="2200" i="1" dirty="0" smtClean="0"/>
          </a:p>
          <a:p>
            <a:pPr>
              <a:lnSpc>
                <a:spcPct val="90000"/>
              </a:lnSpc>
            </a:pPr>
            <a:r>
              <a:rPr lang="en-US" altLang="en-US" sz="2200" dirty="0" smtClean="0">
                <a:solidFill>
                  <a:srgbClr val="FF0000"/>
                </a:solidFill>
              </a:rPr>
              <a:t>Queuing</a:t>
            </a:r>
            <a:r>
              <a:rPr lang="en-US" altLang="en-US" sz="2200" dirty="0" smtClean="0"/>
              <a:t> datagrams if necessary</a:t>
            </a:r>
          </a:p>
        </p:txBody>
      </p:sp>
      <p:sp>
        <p:nvSpPr>
          <p:cNvPr id="53262" name="Text Box 5"/>
          <p:cNvSpPr txBox="1">
            <a:spLocks noChangeArrowheads="1"/>
          </p:cNvSpPr>
          <p:nvPr/>
        </p:nvSpPr>
        <p:spPr bwMode="auto">
          <a:xfrm>
            <a:off x="190905" y="3167473"/>
            <a:ext cx="28360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2000" dirty="0">
                <a:solidFill>
                  <a:srgbClr val="000099"/>
                </a:solidFill>
              </a:rPr>
              <a:t>physical </a:t>
            </a:r>
            <a:r>
              <a:rPr lang="en-US" altLang="en-US" sz="2000" dirty="0" smtClean="0">
                <a:solidFill>
                  <a:srgbClr val="000099"/>
                </a:solidFill>
              </a:rPr>
              <a:t>layer functions</a:t>
            </a:r>
            <a:endParaRPr lang="en-US" altLang="en-US" sz="1800" dirty="0"/>
          </a:p>
        </p:txBody>
      </p:sp>
      <p:sp>
        <p:nvSpPr>
          <p:cNvPr id="53263" name="Text Box 6"/>
          <p:cNvSpPr txBox="1">
            <a:spLocks noChangeArrowheads="1"/>
          </p:cNvSpPr>
          <p:nvPr/>
        </p:nvSpPr>
        <p:spPr bwMode="auto">
          <a:xfrm>
            <a:off x="209681" y="4471169"/>
            <a:ext cx="22942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2000" dirty="0" smtClean="0">
                <a:solidFill>
                  <a:srgbClr val="000099"/>
                </a:solidFill>
              </a:rPr>
              <a:t>link layer functions</a:t>
            </a:r>
            <a:endParaRPr lang="en-US" altLang="en-US" sz="1800" dirty="0"/>
          </a:p>
        </p:txBody>
      </p:sp>
      <p:sp>
        <p:nvSpPr>
          <p:cNvPr id="53264" name="Line 45"/>
          <p:cNvSpPr>
            <a:spLocks noChangeShapeType="1"/>
          </p:cNvSpPr>
          <p:nvPr/>
        </p:nvSpPr>
        <p:spPr bwMode="auto">
          <a:xfrm>
            <a:off x="6969125" y="690563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5" name="Rectangle 46"/>
          <p:cNvSpPr>
            <a:spLocks noChangeArrowheads="1"/>
          </p:cNvSpPr>
          <p:nvPr/>
        </p:nvSpPr>
        <p:spPr bwMode="auto">
          <a:xfrm>
            <a:off x="7061200" y="181927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800"/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en-US" sz="1800"/>
              <a:t>fabric</a:t>
            </a:r>
          </a:p>
        </p:txBody>
      </p:sp>
      <p:grpSp>
        <p:nvGrpSpPr>
          <p:cNvPr id="53266" name="Group 56"/>
          <p:cNvGrpSpPr>
            <a:grpSpLocks/>
          </p:cNvGrpSpPr>
          <p:nvPr/>
        </p:nvGrpSpPr>
        <p:grpSpPr bwMode="auto">
          <a:xfrm>
            <a:off x="5175250" y="2062163"/>
            <a:ext cx="993775" cy="468312"/>
            <a:chOff x="310" y="3526"/>
            <a:chExt cx="1040" cy="457"/>
          </a:xfrm>
        </p:grpSpPr>
        <p:sp>
          <p:nvSpPr>
            <p:cNvPr id="53272" name="Rectangle 47"/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273" name="Line 48"/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4" name="Line 49"/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5" name="Line 50"/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6" name="Line 51"/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7" name="Line 52"/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8" name="Line 53"/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9" name="Line 54"/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80" name="Line 55"/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3267" name="Line 58"/>
          <p:cNvSpPr>
            <a:spLocks noChangeShapeType="1"/>
          </p:cNvSpPr>
          <p:nvPr/>
        </p:nvSpPr>
        <p:spPr bwMode="auto">
          <a:xfrm flipV="1">
            <a:off x="2386013" y="2743200"/>
            <a:ext cx="446087" cy="4905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8" name="Line 59"/>
          <p:cNvSpPr>
            <a:spLocks noChangeShapeType="1"/>
          </p:cNvSpPr>
          <p:nvPr/>
        </p:nvSpPr>
        <p:spPr bwMode="auto">
          <a:xfrm flipV="1">
            <a:off x="2405063" y="2940050"/>
            <a:ext cx="1193800" cy="13382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9" name="Line 60"/>
          <p:cNvSpPr>
            <a:spLocks noChangeShapeType="1"/>
          </p:cNvSpPr>
          <p:nvPr/>
        </p:nvSpPr>
        <p:spPr bwMode="auto">
          <a:xfrm flipV="1">
            <a:off x="4910138" y="3070225"/>
            <a:ext cx="669925" cy="790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CA6DC785-F611-4675-A382-7D76CFC9CA60}" type="slidenum">
              <a:rPr lang="en-US" altLang="en-US" sz="1200">
                <a:latin typeface="Tahoma" panose="020B0604030504040204" pitchFamily="34" charset="0"/>
              </a:rPr>
              <a:pPr/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327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7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8001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>
          <a:xfrm>
            <a:off x="441325" y="247650"/>
            <a:ext cx="7772400" cy="685800"/>
          </a:xfrm>
        </p:spPr>
        <p:txBody>
          <a:bodyPr/>
          <a:lstStyle/>
          <a:p>
            <a:r>
              <a:rPr lang="en-US" altLang="en-US" sz="4000" dirty="0" smtClean="0"/>
              <a:t>Switch fabric</a:t>
            </a:r>
            <a:endParaRPr lang="en-US" altLang="en-US" dirty="0" smtClean="0"/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1675" y="1177925"/>
            <a:ext cx="77724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transfer packet 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+mn-cs"/>
              </a:rPr>
              <a:t>from input buffer to appropriate output buffer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+mn-cs"/>
              </a:rPr>
              <a:t>switching rate</a:t>
            </a:r>
            <a:r>
              <a:rPr lang="en-US" dirty="0">
                <a:ea typeface="ＭＳ Ｐゴシック" charset="0"/>
                <a:cs typeface="+mn-cs"/>
              </a:rPr>
              <a:t>: rate at which packets can be transfer from inputs to outputs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+mn-cs"/>
              </a:rPr>
              <a:t>three 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+mn-cs"/>
              </a:rPr>
              <a:t>types </a:t>
            </a:r>
            <a:r>
              <a:rPr lang="en-US" dirty="0">
                <a:ea typeface="ＭＳ Ｐゴシック" charset="0"/>
                <a:cs typeface="+mn-cs"/>
              </a:rPr>
              <a:t>of switching fabrics</a:t>
            </a:r>
          </a:p>
        </p:txBody>
      </p:sp>
      <p:grpSp>
        <p:nvGrpSpPr>
          <p:cNvPr id="58372" name="Group 30"/>
          <p:cNvGrpSpPr>
            <a:grpSpLocks/>
          </p:cNvGrpSpPr>
          <p:nvPr/>
        </p:nvGrpSpPr>
        <p:grpSpPr bwMode="auto">
          <a:xfrm>
            <a:off x="742950" y="4283075"/>
            <a:ext cx="890588" cy="215900"/>
            <a:chOff x="876" y="2800"/>
            <a:chExt cx="642" cy="175"/>
          </a:xfrm>
        </p:grpSpPr>
        <p:sp>
          <p:nvSpPr>
            <p:cNvPr id="58502" name="Rectangle 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503" name="Rectangle 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504" name="Rectangle 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505" name="Rectangle 1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506" name="Line 1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73" name="Group 45"/>
          <p:cNvGrpSpPr>
            <a:grpSpLocks/>
          </p:cNvGrpSpPr>
          <p:nvPr/>
        </p:nvGrpSpPr>
        <p:grpSpPr bwMode="auto">
          <a:xfrm>
            <a:off x="719138" y="4678363"/>
            <a:ext cx="890587" cy="215900"/>
            <a:chOff x="876" y="2800"/>
            <a:chExt cx="642" cy="175"/>
          </a:xfrm>
        </p:grpSpPr>
        <p:sp>
          <p:nvSpPr>
            <p:cNvPr id="58497" name="Rectangle 46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98" name="Rectangle 47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99" name="Rectangle 48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500" name="Rectangle 49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501" name="Line 50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74" name="Group 51"/>
          <p:cNvGrpSpPr>
            <a:grpSpLocks/>
          </p:cNvGrpSpPr>
          <p:nvPr/>
        </p:nvGrpSpPr>
        <p:grpSpPr bwMode="auto">
          <a:xfrm>
            <a:off x="714375" y="5105400"/>
            <a:ext cx="890588" cy="215900"/>
            <a:chOff x="876" y="2800"/>
            <a:chExt cx="642" cy="175"/>
          </a:xfrm>
        </p:grpSpPr>
        <p:sp>
          <p:nvSpPr>
            <p:cNvPr id="58492" name="Rectangle 52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93" name="Rectangle 53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94" name="Rectangle 54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95" name="Rectangle 55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96" name="Line 56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75" name="Rectangle 57"/>
          <p:cNvSpPr>
            <a:spLocks noChangeArrowheads="1"/>
          </p:cNvSpPr>
          <p:nvPr/>
        </p:nvSpPr>
        <p:spPr bwMode="auto">
          <a:xfrm>
            <a:off x="1601788" y="4200525"/>
            <a:ext cx="704850" cy="1176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grpSp>
        <p:nvGrpSpPr>
          <p:cNvPr id="58376" name="Group 64"/>
          <p:cNvGrpSpPr>
            <a:grpSpLocks/>
          </p:cNvGrpSpPr>
          <p:nvPr/>
        </p:nvGrpSpPr>
        <p:grpSpPr bwMode="auto">
          <a:xfrm>
            <a:off x="2311400" y="4281488"/>
            <a:ext cx="890588" cy="215900"/>
            <a:chOff x="455" y="3463"/>
            <a:chExt cx="561" cy="136"/>
          </a:xfrm>
        </p:grpSpPr>
        <p:sp>
          <p:nvSpPr>
            <p:cNvPr id="58487" name="Rectangle 59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88" name="Rectangle 60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89" name="Rectangle 61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90" name="Rectangle 62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91" name="Line 63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77" name="Group 65"/>
          <p:cNvGrpSpPr>
            <a:grpSpLocks/>
          </p:cNvGrpSpPr>
          <p:nvPr/>
        </p:nvGrpSpPr>
        <p:grpSpPr bwMode="auto">
          <a:xfrm>
            <a:off x="2316163" y="4673600"/>
            <a:ext cx="890587" cy="215900"/>
            <a:chOff x="455" y="3463"/>
            <a:chExt cx="561" cy="136"/>
          </a:xfrm>
        </p:grpSpPr>
        <p:sp>
          <p:nvSpPr>
            <p:cNvPr id="58482" name="Rectangle 6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83" name="Rectangle 6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84" name="Rectangle 6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85" name="Rectangle 6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86" name="Line 7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78" name="Group 71"/>
          <p:cNvGrpSpPr>
            <a:grpSpLocks/>
          </p:cNvGrpSpPr>
          <p:nvPr/>
        </p:nvGrpSpPr>
        <p:grpSpPr bwMode="auto">
          <a:xfrm>
            <a:off x="2311400" y="5100638"/>
            <a:ext cx="890588" cy="215900"/>
            <a:chOff x="455" y="3463"/>
            <a:chExt cx="561" cy="136"/>
          </a:xfrm>
        </p:grpSpPr>
        <p:sp>
          <p:nvSpPr>
            <p:cNvPr id="58477" name="Rectangle 7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78" name="Rectangle 7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79" name="Rectangle 7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80" name="Rectangle 7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81" name="Line 7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79" name="Text Box 78"/>
          <p:cNvSpPr txBox="1">
            <a:spLocks noChangeArrowheads="1"/>
          </p:cNvSpPr>
          <p:nvPr/>
        </p:nvSpPr>
        <p:spPr bwMode="auto">
          <a:xfrm>
            <a:off x="1435100" y="5586413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memory</a:t>
            </a:r>
          </a:p>
        </p:txBody>
      </p:sp>
      <p:sp>
        <p:nvSpPr>
          <p:cNvPr id="58380" name="Text Box 79"/>
          <p:cNvSpPr txBox="1">
            <a:spLocks noChangeArrowheads="1"/>
          </p:cNvSpPr>
          <p:nvPr/>
        </p:nvSpPr>
        <p:spPr bwMode="auto">
          <a:xfrm>
            <a:off x="1533525" y="4518025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memory</a:t>
            </a:r>
          </a:p>
        </p:txBody>
      </p:sp>
      <p:grpSp>
        <p:nvGrpSpPr>
          <p:cNvPr id="58381" name="Group 80"/>
          <p:cNvGrpSpPr>
            <a:grpSpLocks/>
          </p:cNvGrpSpPr>
          <p:nvPr/>
        </p:nvGrpSpPr>
        <p:grpSpPr bwMode="auto">
          <a:xfrm>
            <a:off x="3648075" y="4267200"/>
            <a:ext cx="890588" cy="215900"/>
            <a:chOff x="876" y="2800"/>
            <a:chExt cx="642" cy="175"/>
          </a:xfrm>
        </p:grpSpPr>
        <p:sp>
          <p:nvSpPr>
            <p:cNvPr id="58472" name="Rectangle 8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73" name="Rectangle 8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74" name="Rectangle 8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75" name="Rectangle 8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76" name="Line 8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82" name="Group 86"/>
          <p:cNvGrpSpPr>
            <a:grpSpLocks/>
          </p:cNvGrpSpPr>
          <p:nvPr/>
        </p:nvGrpSpPr>
        <p:grpSpPr bwMode="auto">
          <a:xfrm>
            <a:off x="3646488" y="4662488"/>
            <a:ext cx="890587" cy="215900"/>
            <a:chOff x="876" y="2800"/>
            <a:chExt cx="642" cy="175"/>
          </a:xfrm>
        </p:grpSpPr>
        <p:sp>
          <p:nvSpPr>
            <p:cNvPr id="58467" name="Rectangle 8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68" name="Rectangle 8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69" name="Rectangle 8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70" name="Rectangle 9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71" name="Line 9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83" name="Group 92"/>
          <p:cNvGrpSpPr>
            <a:grpSpLocks/>
          </p:cNvGrpSpPr>
          <p:nvPr/>
        </p:nvGrpSpPr>
        <p:grpSpPr bwMode="auto">
          <a:xfrm>
            <a:off x="3641725" y="5089525"/>
            <a:ext cx="890588" cy="215900"/>
            <a:chOff x="876" y="2800"/>
            <a:chExt cx="642" cy="175"/>
          </a:xfrm>
        </p:grpSpPr>
        <p:sp>
          <p:nvSpPr>
            <p:cNvPr id="58462" name="Rectangle 93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63" name="Rectangle 94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64" name="Rectangle 95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65" name="Rectangle 96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66" name="Line 97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4" name="Line 98"/>
          <p:cNvSpPr>
            <a:spLocks noChangeShapeType="1"/>
          </p:cNvSpPr>
          <p:nvPr/>
        </p:nvSpPr>
        <p:spPr bwMode="auto">
          <a:xfrm>
            <a:off x="4549775" y="4270375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8385" name="Group 99"/>
          <p:cNvGrpSpPr>
            <a:grpSpLocks/>
          </p:cNvGrpSpPr>
          <p:nvPr/>
        </p:nvGrpSpPr>
        <p:grpSpPr bwMode="auto">
          <a:xfrm>
            <a:off x="4603750" y="4254500"/>
            <a:ext cx="890588" cy="215900"/>
            <a:chOff x="455" y="3463"/>
            <a:chExt cx="561" cy="136"/>
          </a:xfrm>
        </p:grpSpPr>
        <p:sp>
          <p:nvSpPr>
            <p:cNvPr id="58457" name="Rectangle 10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58" name="Rectangle 10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59" name="Rectangle 10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60" name="Rectangle 10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61" name="Line 10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86" name="Group 105"/>
          <p:cNvGrpSpPr>
            <a:grpSpLocks/>
          </p:cNvGrpSpPr>
          <p:nvPr/>
        </p:nvGrpSpPr>
        <p:grpSpPr bwMode="auto">
          <a:xfrm>
            <a:off x="4608513" y="4646613"/>
            <a:ext cx="890587" cy="215900"/>
            <a:chOff x="455" y="3463"/>
            <a:chExt cx="561" cy="136"/>
          </a:xfrm>
        </p:grpSpPr>
        <p:sp>
          <p:nvSpPr>
            <p:cNvPr id="58452" name="Rectangle 10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53" name="Rectangle 10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54" name="Rectangle 10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55" name="Rectangle 10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56" name="Line 11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87" name="Group 111"/>
          <p:cNvGrpSpPr>
            <a:grpSpLocks/>
          </p:cNvGrpSpPr>
          <p:nvPr/>
        </p:nvGrpSpPr>
        <p:grpSpPr bwMode="auto">
          <a:xfrm>
            <a:off x="4603750" y="5073650"/>
            <a:ext cx="890588" cy="215900"/>
            <a:chOff x="455" y="3463"/>
            <a:chExt cx="561" cy="136"/>
          </a:xfrm>
        </p:grpSpPr>
        <p:sp>
          <p:nvSpPr>
            <p:cNvPr id="58447" name="Rectangle 11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48" name="Rectangle 11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49" name="Rectangle 11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50" name="Rectangle 11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51" name="Line 11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17"/>
          <p:cNvSpPr txBox="1">
            <a:spLocks noChangeArrowheads="1"/>
          </p:cNvSpPr>
          <p:nvPr/>
        </p:nvSpPr>
        <p:spPr bwMode="auto">
          <a:xfrm>
            <a:off x="4286250" y="5583238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bus</a:t>
            </a:r>
          </a:p>
        </p:txBody>
      </p:sp>
      <p:grpSp>
        <p:nvGrpSpPr>
          <p:cNvPr id="58389" name="Group 118"/>
          <p:cNvGrpSpPr>
            <a:grpSpLocks/>
          </p:cNvGrpSpPr>
          <p:nvPr/>
        </p:nvGrpSpPr>
        <p:grpSpPr bwMode="auto">
          <a:xfrm>
            <a:off x="6091238" y="4233863"/>
            <a:ext cx="890587" cy="215900"/>
            <a:chOff x="876" y="2800"/>
            <a:chExt cx="642" cy="175"/>
          </a:xfrm>
        </p:grpSpPr>
        <p:sp>
          <p:nvSpPr>
            <p:cNvPr id="58442" name="Rectangle 11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43" name="Rectangle 12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44" name="Rectangle 12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45" name="Rectangle 12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46" name="Line 12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90" name="Group 124"/>
          <p:cNvGrpSpPr>
            <a:grpSpLocks/>
          </p:cNvGrpSpPr>
          <p:nvPr/>
        </p:nvGrpSpPr>
        <p:grpSpPr bwMode="auto">
          <a:xfrm>
            <a:off x="6067425" y="4629150"/>
            <a:ext cx="890588" cy="215900"/>
            <a:chOff x="876" y="2800"/>
            <a:chExt cx="642" cy="175"/>
          </a:xfrm>
        </p:grpSpPr>
        <p:sp>
          <p:nvSpPr>
            <p:cNvPr id="58437" name="Rectangle 12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38" name="Rectangle 12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39" name="Rectangle 12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40" name="Rectangle 12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41" name="Line 12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91" name="Group 130"/>
          <p:cNvGrpSpPr>
            <a:grpSpLocks/>
          </p:cNvGrpSpPr>
          <p:nvPr/>
        </p:nvGrpSpPr>
        <p:grpSpPr bwMode="auto">
          <a:xfrm>
            <a:off x="6062663" y="5056188"/>
            <a:ext cx="890587" cy="215900"/>
            <a:chOff x="876" y="2800"/>
            <a:chExt cx="642" cy="175"/>
          </a:xfrm>
        </p:grpSpPr>
        <p:sp>
          <p:nvSpPr>
            <p:cNvPr id="58432" name="Rectangle 13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33" name="Rectangle 13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34" name="Rectangle 13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35" name="Rectangle 13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436" name="Line 13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92" name="Group 154"/>
          <p:cNvGrpSpPr>
            <a:grpSpLocks/>
          </p:cNvGrpSpPr>
          <p:nvPr/>
        </p:nvGrpSpPr>
        <p:grpSpPr bwMode="auto">
          <a:xfrm rot="5400000">
            <a:off x="7186613" y="5253038"/>
            <a:ext cx="895350" cy="1035050"/>
            <a:chOff x="2954" y="2776"/>
            <a:chExt cx="564" cy="652"/>
          </a:xfrm>
        </p:grpSpPr>
        <p:grpSp>
          <p:nvGrpSpPr>
            <p:cNvPr id="58414" name="Group 136"/>
            <p:cNvGrpSpPr>
              <a:grpSpLocks/>
            </p:cNvGrpSpPr>
            <p:nvPr/>
          </p:nvGrpSpPr>
          <p:grpSpPr bwMode="auto">
            <a:xfrm>
              <a:off x="2954" y="2776"/>
              <a:ext cx="561" cy="136"/>
              <a:chOff x="455" y="3463"/>
              <a:chExt cx="561" cy="136"/>
            </a:xfrm>
          </p:grpSpPr>
          <p:sp>
            <p:nvSpPr>
              <p:cNvPr id="58427" name="Rectangle 137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8428" name="Rectangle 138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8429" name="Rectangle 139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8430" name="Rectangle 140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8431" name="Line 141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415" name="Group 142"/>
            <p:cNvGrpSpPr>
              <a:grpSpLocks/>
            </p:cNvGrpSpPr>
            <p:nvPr/>
          </p:nvGrpSpPr>
          <p:grpSpPr bwMode="auto">
            <a:xfrm>
              <a:off x="2957" y="3023"/>
              <a:ext cx="561" cy="136"/>
              <a:chOff x="455" y="3463"/>
              <a:chExt cx="561" cy="136"/>
            </a:xfrm>
          </p:grpSpPr>
          <p:sp>
            <p:nvSpPr>
              <p:cNvPr id="58422" name="Rectangle 143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8423" name="Rectangle 144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8424" name="Rectangle 145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8425" name="Rectangle 146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8426" name="Line 147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416" name="Group 148"/>
            <p:cNvGrpSpPr>
              <a:grpSpLocks/>
            </p:cNvGrpSpPr>
            <p:nvPr/>
          </p:nvGrpSpPr>
          <p:grpSpPr bwMode="auto">
            <a:xfrm>
              <a:off x="2954" y="3292"/>
              <a:ext cx="561" cy="136"/>
              <a:chOff x="455" y="3463"/>
              <a:chExt cx="561" cy="136"/>
            </a:xfrm>
          </p:grpSpPr>
          <p:sp>
            <p:nvSpPr>
              <p:cNvPr id="58417" name="Rectangle 149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8418" name="Rectangle 150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8419" name="Rectangle 151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8420" name="Rectangle 152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8421" name="Line 153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8393" name="Line 155"/>
          <p:cNvSpPr>
            <a:spLocks noChangeShapeType="1"/>
          </p:cNvSpPr>
          <p:nvPr/>
        </p:nvSpPr>
        <p:spPr bwMode="auto">
          <a:xfrm>
            <a:off x="6981825" y="4340225"/>
            <a:ext cx="1063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94" name="Line 156"/>
          <p:cNvSpPr>
            <a:spLocks noChangeShapeType="1"/>
          </p:cNvSpPr>
          <p:nvPr/>
        </p:nvSpPr>
        <p:spPr bwMode="auto">
          <a:xfrm flipV="1">
            <a:off x="6943725" y="4727575"/>
            <a:ext cx="111125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95" name="Line 157"/>
          <p:cNvSpPr>
            <a:spLocks noChangeShapeType="1"/>
          </p:cNvSpPr>
          <p:nvPr/>
        </p:nvSpPr>
        <p:spPr bwMode="auto">
          <a:xfrm>
            <a:off x="6943725" y="5159375"/>
            <a:ext cx="1101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96" name="Line 158"/>
          <p:cNvSpPr>
            <a:spLocks noChangeShapeType="1"/>
          </p:cNvSpPr>
          <p:nvPr/>
        </p:nvSpPr>
        <p:spPr bwMode="auto">
          <a:xfrm flipV="1">
            <a:off x="7226300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97" name="Line 159"/>
          <p:cNvSpPr>
            <a:spLocks noChangeShapeType="1"/>
          </p:cNvSpPr>
          <p:nvPr/>
        </p:nvSpPr>
        <p:spPr bwMode="auto">
          <a:xfrm flipV="1">
            <a:off x="7648575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98" name="Line 160"/>
          <p:cNvSpPr>
            <a:spLocks noChangeShapeType="1"/>
          </p:cNvSpPr>
          <p:nvPr/>
        </p:nvSpPr>
        <p:spPr bwMode="auto">
          <a:xfrm flipV="1">
            <a:off x="8045450" y="4330700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99" name="Oval 161"/>
          <p:cNvSpPr>
            <a:spLocks noChangeArrowheads="1"/>
          </p:cNvSpPr>
          <p:nvPr/>
        </p:nvSpPr>
        <p:spPr bwMode="auto">
          <a:xfrm>
            <a:off x="718502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8400" name="Oval 162"/>
          <p:cNvSpPr>
            <a:spLocks noChangeArrowheads="1"/>
          </p:cNvSpPr>
          <p:nvPr/>
        </p:nvSpPr>
        <p:spPr bwMode="auto">
          <a:xfrm>
            <a:off x="718502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8401" name="Oval 163"/>
          <p:cNvSpPr>
            <a:spLocks noChangeArrowheads="1"/>
          </p:cNvSpPr>
          <p:nvPr/>
        </p:nvSpPr>
        <p:spPr bwMode="auto">
          <a:xfrm>
            <a:off x="717867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8402" name="Oval 164"/>
          <p:cNvSpPr>
            <a:spLocks noChangeArrowheads="1"/>
          </p:cNvSpPr>
          <p:nvPr/>
        </p:nvSpPr>
        <p:spPr bwMode="auto">
          <a:xfrm>
            <a:off x="761047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8403" name="Oval 165"/>
          <p:cNvSpPr>
            <a:spLocks noChangeArrowheads="1"/>
          </p:cNvSpPr>
          <p:nvPr/>
        </p:nvSpPr>
        <p:spPr bwMode="auto">
          <a:xfrm>
            <a:off x="761047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8404" name="Oval 166"/>
          <p:cNvSpPr>
            <a:spLocks noChangeArrowheads="1"/>
          </p:cNvSpPr>
          <p:nvPr/>
        </p:nvSpPr>
        <p:spPr bwMode="auto">
          <a:xfrm>
            <a:off x="760412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8405" name="Oval 167"/>
          <p:cNvSpPr>
            <a:spLocks noChangeArrowheads="1"/>
          </p:cNvSpPr>
          <p:nvPr/>
        </p:nvSpPr>
        <p:spPr bwMode="auto">
          <a:xfrm>
            <a:off x="8001000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8406" name="Oval 168"/>
          <p:cNvSpPr>
            <a:spLocks noChangeArrowheads="1"/>
          </p:cNvSpPr>
          <p:nvPr/>
        </p:nvSpPr>
        <p:spPr bwMode="auto">
          <a:xfrm>
            <a:off x="8001000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8407" name="Oval 169"/>
          <p:cNvSpPr>
            <a:spLocks noChangeArrowheads="1"/>
          </p:cNvSpPr>
          <p:nvPr/>
        </p:nvSpPr>
        <p:spPr bwMode="auto">
          <a:xfrm>
            <a:off x="7994650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8408" name="Text Box 170"/>
          <p:cNvSpPr txBox="1">
            <a:spLocks noChangeArrowheads="1"/>
          </p:cNvSpPr>
          <p:nvPr/>
        </p:nvSpPr>
        <p:spPr bwMode="auto">
          <a:xfrm>
            <a:off x="5899150" y="5589588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crossbar</a:t>
            </a:r>
          </a:p>
        </p:txBody>
      </p:sp>
      <p:sp>
        <p:nvSpPr>
          <p:cNvPr id="58409" name="Freeform 171"/>
          <p:cNvSpPr>
            <a:spLocks/>
          </p:cNvSpPr>
          <p:nvPr/>
        </p:nvSpPr>
        <p:spPr bwMode="auto">
          <a:xfrm>
            <a:off x="590550" y="4325938"/>
            <a:ext cx="2798763" cy="412750"/>
          </a:xfrm>
          <a:custGeom>
            <a:avLst/>
            <a:gdLst>
              <a:gd name="T0" fmla="*/ 0 w 1763"/>
              <a:gd name="T1" fmla="*/ 0 h 260"/>
              <a:gd name="T2" fmla="*/ 2147483647 w 1763"/>
              <a:gd name="T3" fmla="*/ 0 h 260"/>
              <a:gd name="T4" fmla="*/ 2147483647 w 1763"/>
              <a:gd name="T5" fmla="*/ 2147483647 h 260"/>
              <a:gd name="T6" fmla="*/ 2147483647 w 1763"/>
              <a:gd name="T7" fmla="*/ 2147483647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260"/>
              <a:gd name="T14" fmla="*/ 1763 w 1763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260">
                <a:moveTo>
                  <a:pt x="0" y="0"/>
                </a:moveTo>
                <a:lnTo>
                  <a:pt x="689" y="0"/>
                </a:lnTo>
                <a:lnTo>
                  <a:pt x="1054" y="260"/>
                </a:lnTo>
                <a:lnTo>
                  <a:pt x="1763" y="2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10" name="Freeform 172"/>
          <p:cNvSpPr>
            <a:spLocks/>
          </p:cNvSpPr>
          <p:nvPr/>
        </p:nvSpPr>
        <p:spPr bwMode="auto">
          <a:xfrm>
            <a:off x="3641725" y="4295775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11" name="Freeform 173"/>
          <p:cNvSpPr>
            <a:spLocks/>
          </p:cNvSpPr>
          <p:nvPr/>
        </p:nvSpPr>
        <p:spPr bwMode="auto">
          <a:xfrm>
            <a:off x="6038850" y="4286250"/>
            <a:ext cx="1543050" cy="2014538"/>
          </a:xfrm>
          <a:custGeom>
            <a:avLst/>
            <a:gdLst>
              <a:gd name="T0" fmla="*/ 0 w 972"/>
              <a:gd name="T1" fmla="*/ 2147483647 h 1266"/>
              <a:gd name="T2" fmla="*/ 2147483647 w 972"/>
              <a:gd name="T3" fmla="*/ 0 h 1266"/>
              <a:gd name="T4" fmla="*/ 2147483647 w 972"/>
              <a:gd name="T5" fmla="*/ 2147483647 h 1266"/>
              <a:gd name="T6" fmla="*/ 0 60000 65536"/>
              <a:gd name="T7" fmla="*/ 0 60000 65536"/>
              <a:gd name="T8" fmla="*/ 0 60000 65536"/>
              <a:gd name="T9" fmla="*/ 0 w 972"/>
              <a:gd name="T10" fmla="*/ 0 h 1266"/>
              <a:gd name="T11" fmla="*/ 972 w 972"/>
              <a:gd name="T12" fmla="*/ 1266 h 1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1266">
                <a:moveTo>
                  <a:pt x="0" y="3"/>
                </a:moveTo>
                <a:lnTo>
                  <a:pt x="969" y="0"/>
                </a:lnTo>
                <a:lnTo>
                  <a:pt x="972" y="126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4-</a:t>
            </a:r>
            <a:fld id="{D5FC794E-37DD-498E-8438-B0C03EB432C1}" type="slidenum">
              <a:rPr lang="en-US" altLang="en-US" sz="1200">
                <a:latin typeface="Tahoma" panose="020B0604030504040204" pitchFamily="34" charset="0"/>
              </a:rPr>
              <a:pPr/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841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17282</TotalTime>
  <Words>2018</Words>
  <Application>Microsoft Office PowerPoint</Application>
  <PresentationFormat>On-screen Show (4:3)</PresentationFormat>
  <Paragraphs>668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ＭＳ Ｐゴシック</vt:lpstr>
      <vt:lpstr>ＭＳ Ｐゴシック</vt:lpstr>
      <vt:lpstr>Arial</vt:lpstr>
      <vt:lpstr>Comic Sans MS</vt:lpstr>
      <vt:lpstr>Gill Sans MT</vt:lpstr>
      <vt:lpstr>Tahoma</vt:lpstr>
      <vt:lpstr>Times New Roman</vt:lpstr>
      <vt:lpstr>Wingdings</vt:lpstr>
      <vt:lpstr>Default Design</vt:lpstr>
      <vt:lpstr>1_Default Design</vt:lpstr>
      <vt:lpstr>2_Default Design</vt:lpstr>
      <vt:lpstr>PowerPoint Presentation</vt:lpstr>
      <vt:lpstr>Network layer</vt:lpstr>
      <vt:lpstr>Forwarding and Routing</vt:lpstr>
      <vt:lpstr>data plane and control plane</vt:lpstr>
      <vt:lpstr>PowerPoint Presentation</vt:lpstr>
      <vt:lpstr>PowerPoint Presentation</vt:lpstr>
      <vt:lpstr>Router architecture</vt:lpstr>
      <vt:lpstr>Input port</vt:lpstr>
      <vt:lpstr>Switch fabric</vt:lpstr>
      <vt:lpstr>Output ports</vt:lpstr>
      <vt:lpstr>IP datagram format</vt:lpstr>
      <vt:lpstr>fragmentation and reassembly</vt:lpstr>
      <vt:lpstr>Fragmentation and reassembly</vt:lpstr>
      <vt:lpstr>IP addressing: introduction</vt:lpstr>
      <vt:lpstr>IP Addressing: Subnet</vt:lpstr>
      <vt:lpstr>IP Addressing: Subnets</vt:lpstr>
      <vt:lpstr>IP addressing: CIDR</vt:lpstr>
      <vt:lpstr>IP addresses: how to get one?</vt:lpstr>
      <vt:lpstr>IP Addressing: DHCP</vt:lpstr>
      <vt:lpstr>DHCP client-server scenario</vt:lpstr>
      <vt:lpstr>DHCP client-server scenario</vt:lpstr>
      <vt:lpstr>IP addresses: how to get one?</vt:lpstr>
      <vt:lpstr>NAT: network address translation</vt:lpstr>
      <vt:lpstr>NAT: network address translation</vt:lpstr>
      <vt:lpstr>NAT: network address translation</vt:lpstr>
      <vt:lpstr>IPv6: motivation</vt:lpstr>
      <vt:lpstr>IPv6 datagram format</vt:lpstr>
      <vt:lpstr>Transition from IPv4 to IPv6</vt:lpstr>
      <vt:lpstr>Tunneling</vt:lpstr>
      <vt:lpstr>Tunneling</vt:lpstr>
      <vt:lpstr>IPv6: current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sultan</cp:lastModifiedBy>
  <cp:revision>533</cp:revision>
  <dcterms:created xsi:type="dcterms:W3CDTF">1999-10-08T19:08:27Z</dcterms:created>
  <dcterms:modified xsi:type="dcterms:W3CDTF">2018-05-31T17:13:28Z</dcterms:modified>
</cp:coreProperties>
</file>