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94" r:id="rId3"/>
    <p:sldId id="277" r:id="rId4"/>
    <p:sldId id="278" r:id="rId5"/>
    <p:sldId id="279" r:id="rId6"/>
    <p:sldId id="280" r:id="rId7"/>
    <p:sldId id="266" r:id="rId8"/>
    <p:sldId id="282" r:id="rId9"/>
    <p:sldId id="283" r:id="rId10"/>
    <p:sldId id="289" r:id="rId11"/>
    <p:sldId id="287" r:id="rId12"/>
    <p:sldId id="290" r:id="rId13"/>
    <p:sldId id="291" r:id="rId14"/>
    <p:sldId id="257" r:id="rId15"/>
    <p:sldId id="284" r:id="rId16"/>
    <p:sldId id="285" r:id="rId17"/>
    <p:sldId id="276" r:id="rId18"/>
    <p:sldId id="259" r:id="rId19"/>
    <p:sldId id="260" r:id="rId20"/>
    <p:sldId id="292" r:id="rId21"/>
    <p:sldId id="262" r:id="rId22"/>
    <p:sldId id="293"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60"/>
  </p:normalViewPr>
  <p:slideViewPr>
    <p:cSldViewPr snapToGrid="0">
      <p:cViewPr varScale="1">
        <p:scale>
          <a:sx n="79" d="100"/>
          <a:sy n="79" d="100"/>
        </p:scale>
        <p:origin x="120"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0968080-3C90-4902-AC02-AFAAB2F885C3}"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DD4D7-D1C6-4089-9893-515EF2C2A487}" type="slidenum">
              <a:rPr lang="en-US" smtClean="0"/>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Tree>
    <p:extLst>
      <p:ext uri="{BB962C8B-B14F-4D97-AF65-F5344CB8AC3E}">
        <p14:creationId xmlns:p14="http://schemas.microsoft.com/office/powerpoint/2010/main" val="28038958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968080-3C90-4902-AC02-AFAAB2F885C3}"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DD4D7-D1C6-4089-9893-515EF2C2A487}" type="slidenum">
              <a:rPr lang="en-US" smtClean="0"/>
              <a:t>‹#›</a:t>
            </a:fld>
            <a:endParaRPr lang="en-US"/>
          </a:p>
        </p:txBody>
      </p:sp>
    </p:spTree>
    <p:extLst>
      <p:ext uri="{BB962C8B-B14F-4D97-AF65-F5344CB8AC3E}">
        <p14:creationId xmlns:p14="http://schemas.microsoft.com/office/powerpoint/2010/main" val="180745355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Vertical Title 1"/>
          <p:cNvSpPr>
            <a:spLocks noGrp="1"/>
          </p:cNvSpPr>
          <p:nvPr>
            <p:ph type="title" orient="vert"/>
          </p:nvPr>
        </p:nvSpPr>
        <p:spPr>
          <a:xfrm>
            <a:off x="9042400" y="274641"/>
            <a:ext cx="2540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968080-3C90-4902-AC02-AFAAB2F885C3}" type="datetimeFigureOut">
              <a:rPr lang="en-US" smtClean="0"/>
              <a:t>10/24/2019</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E92DD4D7-D1C6-4089-9893-515EF2C2A487}" type="slidenum">
              <a:rPr lang="en-US" smtClean="0"/>
              <a:t>‹#›</a:t>
            </a:fld>
            <a:endParaRPr lang="en-US"/>
          </a:p>
        </p:txBody>
      </p:sp>
    </p:spTree>
    <p:extLst>
      <p:ext uri="{BB962C8B-B14F-4D97-AF65-F5344CB8AC3E}">
        <p14:creationId xmlns:p14="http://schemas.microsoft.com/office/powerpoint/2010/main" val="17662706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D0A5BF97-A300-4AA7-BD73-DA86EC220B23}" type="slidenum">
              <a:rPr lang="en-US"/>
              <a:pPr>
                <a:defRPr/>
              </a:pPr>
              <a:t>‹#›</a:t>
            </a:fld>
            <a:endParaRPr lang="en-US"/>
          </a:p>
        </p:txBody>
      </p:sp>
    </p:spTree>
    <p:extLst>
      <p:ext uri="{BB962C8B-B14F-4D97-AF65-F5344CB8AC3E}">
        <p14:creationId xmlns:p14="http://schemas.microsoft.com/office/powerpoint/2010/main" val="327233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968080-3C90-4902-AC02-AFAAB2F885C3}"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DD4D7-D1C6-4089-9893-515EF2C2A487}" type="slidenum">
              <a:rPr lang="en-US" smtClean="0"/>
              <a:t>‹#›</a:t>
            </a:fld>
            <a:endParaRPr lang="en-US"/>
          </a:p>
        </p:txBody>
      </p:sp>
    </p:spTree>
    <p:extLst>
      <p:ext uri="{BB962C8B-B14F-4D97-AF65-F5344CB8AC3E}">
        <p14:creationId xmlns:p14="http://schemas.microsoft.com/office/powerpoint/2010/main" val="339005212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0968080-3C90-4902-AC02-AFAAB2F885C3}"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DD4D7-D1C6-4089-9893-515EF2C2A487}" type="slidenum">
              <a:rPr lang="en-US" smtClean="0"/>
              <a:t>‹#›</a:t>
            </a:fld>
            <a:endParaRPr lang="en-US"/>
          </a:p>
        </p:txBody>
      </p:sp>
    </p:spTree>
    <p:extLst>
      <p:ext uri="{BB962C8B-B14F-4D97-AF65-F5344CB8AC3E}">
        <p14:creationId xmlns:p14="http://schemas.microsoft.com/office/powerpoint/2010/main" val="275350136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968080-3C90-4902-AC02-AFAAB2F885C3}"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DD4D7-D1C6-4089-9893-515EF2C2A487}" type="slidenum">
              <a:rPr lang="en-US" smtClean="0"/>
              <a:t>‹#›</a:t>
            </a:fld>
            <a:endParaRPr lang="en-US"/>
          </a:p>
        </p:txBody>
      </p:sp>
    </p:spTree>
    <p:extLst>
      <p:ext uri="{BB962C8B-B14F-4D97-AF65-F5344CB8AC3E}">
        <p14:creationId xmlns:p14="http://schemas.microsoft.com/office/powerpoint/2010/main" val="165633627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968080-3C90-4902-AC02-AFAAB2F885C3}"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DD4D7-D1C6-4089-9893-515EF2C2A487}" type="slidenum">
              <a:rPr lang="en-US" smtClean="0"/>
              <a:t>‹#›</a:t>
            </a:fld>
            <a:endParaRPr lang="en-US"/>
          </a:p>
        </p:txBody>
      </p:sp>
    </p:spTree>
    <p:extLst>
      <p:ext uri="{BB962C8B-B14F-4D97-AF65-F5344CB8AC3E}">
        <p14:creationId xmlns:p14="http://schemas.microsoft.com/office/powerpoint/2010/main" val="215302639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0968080-3C90-4902-AC02-AFAAB2F885C3}" type="datetimeFigureOut">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DD4D7-D1C6-4089-9893-515EF2C2A487}" type="slidenum">
              <a:rPr lang="en-US" smtClean="0"/>
              <a:t>‹#›</a:t>
            </a:fld>
            <a:endParaRPr lang="en-US"/>
          </a:p>
        </p:txBody>
      </p:sp>
    </p:spTree>
    <p:extLst>
      <p:ext uri="{BB962C8B-B14F-4D97-AF65-F5344CB8AC3E}">
        <p14:creationId xmlns:p14="http://schemas.microsoft.com/office/powerpoint/2010/main" val="236272251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68080-3C90-4902-AC02-AFAAB2F885C3}" type="datetimeFigureOut">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2DD4D7-D1C6-4089-9893-515EF2C2A487}" type="slidenum">
              <a:rPr lang="en-US" smtClean="0"/>
              <a:t>‹#›</a:t>
            </a:fld>
            <a:endParaRPr lang="en-US"/>
          </a:p>
        </p:txBody>
      </p:sp>
    </p:spTree>
    <p:extLst>
      <p:ext uri="{BB962C8B-B14F-4D97-AF65-F5344CB8AC3E}">
        <p14:creationId xmlns:p14="http://schemas.microsoft.com/office/powerpoint/2010/main" val="90080790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968080-3C90-4902-AC02-AFAAB2F885C3}"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DD4D7-D1C6-4089-9893-515EF2C2A487}" type="slidenum">
              <a:rPr lang="en-US" smtClean="0"/>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Tree>
    <p:extLst>
      <p:ext uri="{BB962C8B-B14F-4D97-AF65-F5344CB8AC3E}">
        <p14:creationId xmlns:p14="http://schemas.microsoft.com/office/powerpoint/2010/main" val="20183417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50968080-3C90-4902-AC02-AFAAB2F885C3}" type="datetimeFigureOut">
              <a:rPr lang="en-US" smtClean="0"/>
              <a:t>10/24/2019</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E92DD4D7-D1C6-4089-9893-515EF2C2A487}" type="slidenum">
              <a:rPr lang="en-US" smtClean="0"/>
              <a:t>‹#›</a:t>
            </a:fld>
            <a:endParaRPr lang="en-US"/>
          </a:p>
        </p:txBody>
      </p:sp>
    </p:spTree>
    <p:extLst>
      <p:ext uri="{BB962C8B-B14F-4D97-AF65-F5344CB8AC3E}">
        <p14:creationId xmlns:p14="http://schemas.microsoft.com/office/powerpoint/2010/main" val="7078293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0968080-3C90-4902-AC02-AFAAB2F885C3}" type="datetimeFigureOut">
              <a:rPr lang="en-US" smtClean="0"/>
              <a:t>10/24/2019</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92DD4D7-D1C6-4089-9893-515EF2C2A487}" type="slidenum">
              <a:rPr lang="en-US" smtClean="0"/>
              <a:t>‹#›</a:t>
            </a:fld>
            <a:endParaRPr lang="en-US"/>
          </a:p>
        </p:txBody>
      </p:sp>
    </p:spTree>
    <p:extLst>
      <p:ext uri="{BB962C8B-B14F-4D97-AF65-F5344CB8AC3E}">
        <p14:creationId xmlns:p14="http://schemas.microsoft.com/office/powerpoint/2010/main" val="2780794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timing>
    <p:tnLst>
      <p:par>
        <p:cTn id="1" dur="indefinite" restart="never" nodeType="tmRoot"/>
      </p:par>
    </p:tnLst>
  </p:timing>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Normative Ethics I:</a:t>
            </a:r>
            <a:br>
              <a:rPr lang="en-US" dirty="0" smtClean="0"/>
            </a:br>
            <a:r>
              <a:rPr lang="en-US" dirty="0" smtClean="0"/>
              <a:t>Principle-Based Theories</a:t>
            </a:r>
            <a:endParaRPr lang="en-US" dirty="0"/>
          </a:p>
        </p:txBody>
      </p:sp>
      <p:sp>
        <p:nvSpPr>
          <p:cNvPr id="4" name="Subtitle 3"/>
          <p:cNvSpPr>
            <a:spLocks noGrp="1"/>
          </p:cNvSpPr>
          <p:nvPr>
            <p:ph type="subTitle" idx="1"/>
          </p:nvPr>
        </p:nvSpPr>
        <p:spPr/>
        <p:txBody>
          <a:bodyPr/>
          <a:lstStyle/>
          <a:p>
            <a:r>
              <a:rPr lang="en-US" dirty="0" smtClean="0"/>
              <a:t>Class 13</a:t>
            </a:r>
          </a:p>
          <a:p>
            <a:r>
              <a:rPr lang="en-US" dirty="0" smtClean="0"/>
              <a:t>Philosophy </a:t>
            </a:r>
            <a:r>
              <a:rPr lang="en-US" dirty="0"/>
              <a:t>100</a:t>
            </a:r>
          </a:p>
          <a:p>
            <a:r>
              <a:rPr lang="en-US" dirty="0"/>
              <a:t>Introduction to </a:t>
            </a:r>
            <a:r>
              <a:rPr lang="en-US" dirty="0" smtClean="0"/>
              <a:t>Philosophy</a:t>
            </a:r>
            <a:endParaRPr lang="en-US" dirty="0"/>
          </a:p>
        </p:txBody>
      </p:sp>
    </p:spTree>
    <p:extLst>
      <p:ext uri="{BB962C8B-B14F-4D97-AF65-F5344CB8AC3E}">
        <p14:creationId xmlns:p14="http://schemas.microsoft.com/office/powerpoint/2010/main" val="295369663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Mill’s Act Utilitarianism </a:t>
            </a:r>
            <a:endParaRPr lang="en-US" dirty="0"/>
          </a:p>
        </p:txBody>
      </p:sp>
      <p:sp>
        <p:nvSpPr>
          <p:cNvPr id="3" name="Content Placeholder 2"/>
          <p:cNvSpPr>
            <a:spLocks noGrp="1"/>
          </p:cNvSpPr>
          <p:nvPr>
            <p:ph sz="half" idx="1"/>
          </p:nvPr>
        </p:nvSpPr>
        <p:spPr>
          <a:xfrm>
            <a:off x="609600" y="1693628"/>
            <a:ext cx="5384800" cy="4568952"/>
          </a:xfrm>
        </p:spPr>
        <p:txBody>
          <a:bodyPr>
            <a:normAutofit fontScale="85000" lnSpcReduction="20000"/>
          </a:bodyPr>
          <a:lstStyle/>
          <a:p>
            <a:pPr lvl="0"/>
            <a:r>
              <a:rPr lang="en-US" dirty="0" smtClean="0"/>
              <a:t>The main principle: </a:t>
            </a:r>
          </a:p>
          <a:p>
            <a:pPr>
              <a:spcBef>
                <a:spcPts val="600"/>
              </a:spcBef>
              <a:buNone/>
            </a:pPr>
            <a:r>
              <a:rPr lang="en-US" dirty="0" smtClean="0"/>
              <a:t>	An act morally permissible </a:t>
            </a:r>
            <a:r>
              <a:rPr lang="en-US" dirty="0" err="1" smtClean="0"/>
              <a:t>iff</a:t>
            </a:r>
            <a:r>
              <a:rPr lang="en-US" dirty="0" smtClean="0"/>
              <a:t> </a:t>
            </a:r>
            <a:r>
              <a:rPr lang="en-US" b="1" i="1" dirty="0" smtClean="0"/>
              <a:t>that act </a:t>
            </a:r>
            <a:r>
              <a:rPr lang="en-US" dirty="0" smtClean="0"/>
              <a:t>produces the maximal amount of pleasure and the minimal amount of pain. </a:t>
            </a:r>
            <a:endParaRPr lang="en-US" sz="3200" dirty="0"/>
          </a:p>
        </p:txBody>
      </p:sp>
      <p:sp>
        <p:nvSpPr>
          <p:cNvPr id="4" name="Content Placeholder 3"/>
          <p:cNvSpPr>
            <a:spLocks noGrp="1"/>
          </p:cNvSpPr>
          <p:nvPr>
            <p:ph sz="half" idx="2"/>
          </p:nvPr>
        </p:nvSpPr>
        <p:spPr>
          <a:xfrm>
            <a:off x="609600" y="3419060"/>
            <a:ext cx="6244424" cy="3312381"/>
          </a:xfrm>
        </p:spPr>
        <p:txBody>
          <a:bodyPr>
            <a:normAutofit fontScale="85000" lnSpcReduction="20000"/>
          </a:bodyPr>
          <a:lstStyle/>
          <a:p>
            <a:pPr>
              <a:spcAft>
                <a:spcPts val="600"/>
              </a:spcAft>
            </a:pPr>
            <a:r>
              <a:rPr lang="en-US" dirty="0" smtClean="0"/>
              <a:t>Clarifications:</a:t>
            </a:r>
          </a:p>
          <a:p>
            <a:pPr lvl="1"/>
            <a:r>
              <a:rPr lang="en-US" dirty="0" smtClean="0"/>
              <a:t>The principle is to extend to the total pleasure and pain of everyone, not just within oneself. </a:t>
            </a:r>
            <a:endParaRPr lang="en-US" sz="2800" dirty="0"/>
          </a:p>
          <a:p>
            <a:pPr lvl="1"/>
            <a:r>
              <a:rPr lang="en-US" dirty="0" smtClean="0"/>
              <a:t>Pleasure: this is meant to be higher pleasures, not simply hedonistic one's (better to be Socrates than a pig). </a:t>
            </a:r>
            <a:endParaRPr lang="en-US" sz="2800" dirty="0"/>
          </a:p>
          <a:p>
            <a:pPr lvl="1"/>
            <a:r>
              <a:rPr lang="en-US" dirty="0" smtClean="0"/>
              <a:t>The motive behind an act has no bearing on the act's moral standing. The consequence is all that matters. If an act that maximizes the total pleasure is done for the reward money, so what? It's the outcome that matters, not the motivation. </a:t>
            </a:r>
            <a:endParaRPr lang="en-US" sz="2800" dirty="0"/>
          </a:p>
          <a:p>
            <a:endParaRPr lang="en-US" dirty="0"/>
          </a:p>
        </p:txBody>
      </p:sp>
      <p:pic>
        <p:nvPicPr>
          <p:cNvPr id="6" name="Picture 5"/>
          <p:cNvPicPr>
            <a:picLocks noChangeAspect="1"/>
          </p:cNvPicPr>
          <p:nvPr/>
        </p:nvPicPr>
        <p:blipFill>
          <a:blip r:embed="rId2"/>
          <a:stretch>
            <a:fillRect/>
          </a:stretch>
        </p:blipFill>
        <p:spPr>
          <a:xfrm>
            <a:off x="7887501" y="1828800"/>
            <a:ext cx="3029640" cy="4043294"/>
          </a:xfrm>
          <a:prstGeom prst="rect">
            <a:avLst/>
          </a:prstGeom>
        </p:spPr>
      </p:pic>
    </p:spTree>
    <p:extLst>
      <p:ext uri="{BB962C8B-B14F-4D97-AF65-F5344CB8AC3E}">
        <p14:creationId xmlns:p14="http://schemas.microsoft.com/office/powerpoint/2010/main" val="1336885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Utilitarianism</a:t>
            </a:r>
            <a:endParaRPr lang="en-US" dirty="0"/>
          </a:p>
        </p:txBody>
      </p:sp>
      <p:sp>
        <p:nvSpPr>
          <p:cNvPr id="6" name="Content Placeholder 5"/>
          <p:cNvSpPr>
            <a:spLocks noGrp="1"/>
          </p:cNvSpPr>
          <p:nvPr>
            <p:ph idx="1"/>
          </p:nvPr>
        </p:nvSpPr>
        <p:spPr/>
        <p:txBody>
          <a:bodyPr>
            <a:normAutofit/>
          </a:bodyPr>
          <a:lstStyle/>
          <a:p>
            <a:pPr marL="118872" indent="0">
              <a:buNone/>
            </a:pPr>
            <a:r>
              <a:rPr lang="en-US" dirty="0" smtClean="0"/>
              <a:t>Serious problems for this view: </a:t>
            </a:r>
          </a:p>
          <a:p>
            <a:pPr>
              <a:spcBef>
                <a:spcPts val="600"/>
              </a:spcBef>
            </a:pPr>
            <a:r>
              <a:rPr lang="en-US" sz="2800" dirty="0" smtClean="0"/>
              <a:t>Integrity Objection: </a:t>
            </a:r>
          </a:p>
          <a:p>
            <a:pPr lvl="1"/>
            <a:r>
              <a:rPr lang="en-US" sz="2400" dirty="0" smtClean="0"/>
              <a:t>Sacrifice an innocent individual to provide organs for three people. </a:t>
            </a:r>
          </a:p>
          <a:p>
            <a:pPr lvl="1"/>
            <a:r>
              <a:rPr lang="en-US" sz="2400" dirty="0" smtClean="0"/>
              <a:t>Not pay your neighbor’s kid for mowing your lawn because the money would increase utility elsewhere. </a:t>
            </a:r>
          </a:p>
          <a:p>
            <a:pPr>
              <a:spcBef>
                <a:spcPts val="1200"/>
              </a:spcBef>
            </a:pPr>
            <a:r>
              <a:rPr lang="en-US" sz="2800" dirty="0" smtClean="0"/>
              <a:t>Absurd-Implications Objection: </a:t>
            </a:r>
          </a:p>
          <a:p>
            <a:pPr lvl="1"/>
            <a:r>
              <a:rPr lang="en-US" sz="2400" dirty="0" smtClean="0"/>
              <a:t>Opposite acts can be equally moral simply because of outcome. </a:t>
            </a:r>
          </a:p>
          <a:p>
            <a:pPr>
              <a:spcBef>
                <a:spcPts val="1200"/>
              </a:spcBef>
            </a:pPr>
            <a:r>
              <a:rPr lang="en-US" sz="2800" dirty="0"/>
              <a:t>Justice </a:t>
            </a:r>
            <a:r>
              <a:rPr lang="en-US" sz="2800" dirty="0" smtClean="0"/>
              <a:t>Objection: </a:t>
            </a:r>
          </a:p>
          <a:p>
            <a:pPr lvl="1"/>
            <a:r>
              <a:rPr lang="en-US" sz="2400" dirty="0" smtClean="0"/>
              <a:t>Wrongful conviction to prevent riots. </a:t>
            </a:r>
            <a:endParaRPr lang="en-US" sz="2200" dirty="0"/>
          </a:p>
        </p:txBody>
      </p:sp>
    </p:spTree>
    <p:extLst>
      <p:ext uri="{BB962C8B-B14F-4D97-AF65-F5344CB8AC3E}">
        <p14:creationId xmlns:p14="http://schemas.microsoft.com/office/powerpoint/2010/main" val="2301721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Utilitarianism</a:t>
            </a:r>
            <a:endParaRPr lang="en-US" dirty="0"/>
          </a:p>
        </p:txBody>
      </p:sp>
      <p:sp>
        <p:nvSpPr>
          <p:cNvPr id="8" name="Content Placeholder 7"/>
          <p:cNvSpPr>
            <a:spLocks noGrp="1"/>
          </p:cNvSpPr>
          <p:nvPr>
            <p:ph sz="half" idx="1"/>
          </p:nvPr>
        </p:nvSpPr>
        <p:spPr/>
        <p:txBody>
          <a:bodyPr>
            <a:normAutofit fontScale="92500" lnSpcReduction="10000"/>
          </a:bodyPr>
          <a:lstStyle/>
          <a:p>
            <a:pPr>
              <a:spcBef>
                <a:spcPts val="1200"/>
              </a:spcBef>
            </a:pPr>
            <a:r>
              <a:rPr lang="en-US" dirty="0" smtClean="0"/>
              <a:t>An </a:t>
            </a:r>
            <a:r>
              <a:rPr lang="en-US" b="1" dirty="0" smtClean="0"/>
              <a:t>act</a:t>
            </a:r>
            <a:r>
              <a:rPr lang="en-US" dirty="0" smtClean="0"/>
              <a:t> is right </a:t>
            </a:r>
            <a:r>
              <a:rPr lang="en-US" dirty="0" err="1" smtClean="0"/>
              <a:t>iff</a:t>
            </a:r>
            <a:r>
              <a:rPr lang="en-US" dirty="0" smtClean="0"/>
              <a:t> it is required by </a:t>
            </a:r>
            <a:r>
              <a:rPr lang="en-US" b="1" i="1" dirty="0" smtClean="0"/>
              <a:t>a rule </a:t>
            </a:r>
            <a:r>
              <a:rPr lang="en-US" dirty="0" smtClean="0"/>
              <a:t>that is a member of </a:t>
            </a:r>
            <a:r>
              <a:rPr lang="en-US" b="1" dirty="0" smtClean="0"/>
              <a:t>a set of rules</a:t>
            </a:r>
            <a:r>
              <a:rPr lang="en-US" dirty="0" smtClean="0"/>
              <a:t> whose acceptance would lead to greater utility than any available alternative. </a:t>
            </a:r>
          </a:p>
          <a:p>
            <a:pPr>
              <a:spcBef>
                <a:spcPts val="1200"/>
              </a:spcBef>
            </a:pPr>
            <a:r>
              <a:rPr lang="en-US" dirty="0"/>
              <a:t>A</a:t>
            </a:r>
            <a:r>
              <a:rPr lang="en-US" dirty="0" smtClean="0"/>
              <a:t>ttractiveness </a:t>
            </a:r>
            <a:r>
              <a:rPr lang="en-US" dirty="0"/>
              <a:t>of this theory : </a:t>
            </a:r>
          </a:p>
          <a:p>
            <a:pPr lvl="1"/>
            <a:r>
              <a:rPr lang="en-US" dirty="0"/>
              <a:t>It is a single principle with an answer for every situation. </a:t>
            </a:r>
          </a:p>
          <a:p>
            <a:pPr lvl="1"/>
            <a:r>
              <a:rPr lang="en-US" dirty="0"/>
              <a:t>It purportedly captures the substance of morality—offers a broad outline for choosing principles but itself doesn’t stipulate any. </a:t>
            </a:r>
            <a:endParaRPr lang="en-US" sz="2200" dirty="0"/>
          </a:p>
          <a:p>
            <a:pPr marL="118872" indent="0">
              <a:buNone/>
            </a:pPr>
            <a:endParaRPr lang="en-US" sz="2600" dirty="0" smtClean="0"/>
          </a:p>
        </p:txBody>
      </p:sp>
      <p:pic>
        <p:nvPicPr>
          <p:cNvPr id="5"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8750" y="2337594"/>
            <a:ext cx="4762500" cy="3495675"/>
          </a:xfrm>
        </p:spPr>
      </p:pic>
    </p:spTree>
    <p:extLst>
      <p:ext uri="{BB962C8B-B14F-4D97-AF65-F5344CB8AC3E}">
        <p14:creationId xmlns:p14="http://schemas.microsoft.com/office/powerpoint/2010/main" val="3083753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Utilitarianism Response to Challenges</a:t>
            </a:r>
            <a:endParaRPr lang="en-US" dirty="0"/>
          </a:p>
        </p:txBody>
      </p:sp>
      <p:sp>
        <p:nvSpPr>
          <p:cNvPr id="6" name="Content Placeholder 5"/>
          <p:cNvSpPr>
            <a:spLocks noGrp="1"/>
          </p:cNvSpPr>
          <p:nvPr>
            <p:ph idx="1"/>
          </p:nvPr>
        </p:nvSpPr>
        <p:spPr/>
        <p:txBody>
          <a:bodyPr>
            <a:normAutofit fontScale="85000" lnSpcReduction="10000"/>
          </a:bodyPr>
          <a:lstStyle/>
          <a:p>
            <a:pPr marL="118872" indent="0">
              <a:buNone/>
            </a:pPr>
            <a:r>
              <a:rPr lang="en-US" dirty="0" smtClean="0"/>
              <a:t>Serious problems for this view: </a:t>
            </a:r>
          </a:p>
          <a:p>
            <a:pPr>
              <a:spcBef>
                <a:spcPts val="600"/>
              </a:spcBef>
            </a:pPr>
            <a:r>
              <a:rPr lang="en-US" sz="2800" dirty="0" smtClean="0"/>
              <a:t>Integrity Objection: </a:t>
            </a:r>
          </a:p>
          <a:p>
            <a:pPr lvl="1"/>
            <a:r>
              <a:rPr lang="en-US" sz="2400" dirty="0" smtClean="0"/>
              <a:t>Rules preventing us from breaking contracts and sacrificing innocent individuals seems like it would increase over-all utility.</a:t>
            </a:r>
          </a:p>
          <a:p>
            <a:pPr>
              <a:spcBef>
                <a:spcPts val="1200"/>
              </a:spcBef>
            </a:pPr>
            <a:r>
              <a:rPr lang="en-US" sz="2800" dirty="0" smtClean="0"/>
              <a:t>Absurd-Implications Objection: </a:t>
            </a:r>
          </a:p>
          <a:p>
            <a:pPr lvl="1">
              <a:spcBef>
                <a:spcPts val="1200"/>
              </a:spcBef>
            </a:pPr>
            <a:r>
              <a:rPr lang="en-US" sz="2400" dirty="0" smtClean="0"/>
              <a:t>It’s the outcome that matters, not the action that brought it about. </a:t>
            </a:r>
          </a:p>
          <a:p>
            <a:pPr>
              <a:spcBef>
                <a:spcPts val="1200"/>
              </a:spcBef>
            </a:pPr>
            <a:r>
              <a:rPr lang="en-US" sz="2800" dirty="0" smtClean="0"/>
              <a:t>Justice Objection: </a:t>
            </a:r>
          </a:p>
          <a:p>
            <a:pPr lvl="1"/>
            <a:r>
              <a:rPr lang="en-US" sz="2400" dirty="0"/>
              <a:t>Justice is not absolute. </a:t>
            </a:r>
            <a:endParaRPr lang="en-US" sz="2400" dirty="0" smtClean="0"/>
          </a:p>
          <a:p>
            <a:pPr lvl="1"/>
            <a:r>
              <a:rPr lang="en-US" sz="2400" dirty="0" smtClean="0"/>
              <a:t>Sometimes </a:t>
            </a:r>
            <a:r>
              <a:rPr lang="en-US" sz="2400" dirty="0"/>
              <a:t>things like mercy and benevolence and the good of the whole society can supersede justice. </a:t>
            </a:r>
            <a:endParaRPr lang="en-US" sz="2400" dirty="0" smtClean="0"/>
          </a:p>
          <a:p>
            <a:pPr lvl="1"/>
            <a:r>
              <a:rPr lang="en-US" sz="2400" dirty="0" smtClean="0"/>
              <a:t>Or perhaps </a:t>
            </a:r>
            <a:r>
              <a:rPr lang="en-US" sz="2400" dirty="0"/>
              <a:t>having human rights which cannot be violated is a result of utility outcomes. So one’s rights are by rule something that shouldn’t be forsaken, although they are not </a:t>
            </a:r>
            <a:r>
              <a:rPr lang="en-US" sz="2400" dirty="0" smtClean="0"/>
              <a:t>absolute.</a:t>
            </a:r>
            <a:endParaRPr lang="en-US" sz="2200" dirty="0"/>
          </a:p>
        </p:txBody>
      </p:sp>
    </p:spTree>
    <p:extLst>
      <p:ext uri="{BB962C8B-B14F-4D97-AF65-F5344CB8AC3E}">
        <p14:creationId xmlns:p14="http://schemas.microsoft.com/office/powerpoint/2010/main" val="2063643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Deontology</a:t>
            </a:r>
            <a:endParaRPr lang="en-US" dirty="0"/>
          </a:p>
        </p:txBody>
      </p:sp>
      <p:sp>
        <p:nvSpPr>
          <p:cNvPr id="6" name="Text Placeholder 5"/>
          <p:cNvSpPr>
            <a:spLocks noGrp="1"/>
          </p:cNvSpPr>
          <p:nvPr>
            <p:ph type="body" idx="1"/>
          </p:nvPr>
        </p:nvSpPr>
        <p:spPr/>
        <p:txBody>
          <a:bodyPr/>
          <a:lstStyle/>
          <a:p>
            <a:r>
              <a:rPr lang="en-US" dirty="0" smtClean="0"/>
              <a:t>According to Kant</a:t>
            </a:r>
            <a:endParaRPr lang="en-US" dirty="0"/>
          </a:p>
        </p:txBody>
      </p:sp>
      <p:pic>
        <p:nvPicPr>
          <p:cNvPr id="8" name="Picture 7" descr="kantquote1.png"/>
          <p:cNvPicPr>
            <a:picLocks noChangeAspect="1"/>
          </p:cNvPicPr>
          <p:nvPr/>
        </p:nvPicPr>
        <p:blipFill>
          <a:blip r:embed="rId2" cstate="print"/>
          <a:stretch>
            <a:fillRect/>
          </a:stretch>
        </p:blipFill>
        <p:spPr>
          <a:xfrm>
            <a:off x="2552700" y="3276600"/>
            <a:ext cx="7429500" cy="2971800"/>
          </a:xfrm>
          <a:prstGeom prst="rect">
            <a:avLst/>
          </a:prstGeom>
        </p:spPr>
      </p:pic>
    </p:spTree>
    <p:extLst>
      <p:ext uri="{BB962C8B-B14F-4D97-AF65-F5344CB8AC3E}">
        <p14:creationId xmlns:p14="http://schemas.microsoft.com/office/powerpoint/2010/main" val="282642424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Deontology/Duty-based Ethics</a:t>
            </a:r>
            <a:endParaRPr lang="en-US" dirty="0"/>
          </a:p>
        </p:txBody>
      </p:sp>
      <p:sp>
        <p:nvSpPr>
          <p:cNvPr id="3" name="Content Placeholder 2"/>
          <p:cNvSpPr>
            <a:spLocks noGrp="1"/>
          </p:cNvSpPr>
          <p:nvPr>
            <p:ph sz="half" idx="1"/>
          </p:nvPr>
        </p:nvSpPr>
        <p:spPr/>
        <p:txBody>
          <a:bodyPr/>
          <a:lstStyle/>
          <a:p>
            <a:r>
              <a:rPr lang="en-US" b="1" dirty="0"/>
              <a:t>Deontology</a:t>
            </a:r>
            <a:r>
              <a:rPr lang="en-US" dirty="0"/>
              <a:t> (or Deontological Ethics) focuses on the rightness or wrongness of actions themselves, as opposed to the rightness or wrongness of the consequences of those actions or to the character and habits of the actor</a:t>
            </a:r>
            <a:r>
              <a:rPr lang="en-US" dirty="0" smtClean="0"/>
              <a:t>.</a:t>
            </a:r>
            <a:endParaRPr lang="en-US" dirty="0"/>
          </a:p>
        </p:txBody>
      </p:sp>
      <p:pic>
        <p:nvPicPr>
          <p:cNvPr id="5" name="Content Placeholder 4" descr="deon.jpg"/>
          <p:cNvPicPr>
            <a:picLocks noGrp="1" noChangeAspect="1"/>
          </p:cNvPicPr>
          <p:nvPr>
            <p:ph sz="half" idx="2"/>
          </p:nvPr>
        </p:nvPicPr>
        <p:blipFill>
          <a:blip r:embed="rId2" cstate="print"/>
          <a:stretch>
            <a:fillRect/>
          </a:stretch>
        </p:blipFill>
        <p:spPr>
          <a:xfrm>
            <a:off x="6706262" y="1773238"/>
            <a:ext cx="4367476" cy="4624387"/>
          </a:xfrm>
        </p:spPr>
      </p:pic>
    </p:spTree>
    <p:extLst>
      <p:ext uri="{BB962C8B-B14F-4D97-AF65-F5344CB8AC3E}">
        <p14:creationId xmlns:p14="http://schemas.microsoft.com/office/powerpoint/2010/main" val="8574536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Deontology</a:t>
            </a:r>
            <a:endParaRPr lang="en-US" dirty="0"/>
          </a:p>
        </p:txBody>
      </p:sp>
      <p:sp>
        <p:nvSpPr>
          <p:cNvPr id="7" name="Content Placeholder 6"/>
          <p:cNvSpPr>
            <a:spLocks noGrp="1"/>
          </p:cNvSpPr>
          <p:nvPr>
            <p:ph idx="1"/>
          </p:nvPr>
        </p:nvSpPr>
        <p:spPr>
          <a:xfrm>
            <a:off x="609600" y="1775192"/>
            <a:ext cx="10972800" cy="4840293"/>
          </a:xfrm>
        </p:spPr>
        <p:txBody>
          <a:bodyPr>
            <a:normAutofit/>
          </a:bodyPr>
          <a:lstStyle/>
          <a:p>
            <a:r>
              <a:rPr lang="en-US" dirty="0" smtClean="0"/>
              <a:t>To a Deontologist, whether a situation is good or bad depends on whether the action that brought it about was right or wrong. What makes a choice "right" is its conformity with a moral norm: Right takes priority over Good. </a:t>
            </a:r>
          </a:p>
          <a:p>
            <a:pPr lvl="1">
              <a:spcBef>
                <a:spcPts val="1200"/>
              </a:spcBef>
            </a:pPr>
            <a:r>
              <a:rPr lang="en-US" dirty="0" smtClean="0"/>
              <a:t>For example, if someone proposed to kill everyone currently living on land that could not support agriculture in order to bring about a world without starvation, a Deontologist would argue that this world without starvation was a bad state of affairs because of the way in which it was brought about.</a:t>
            </a:r>
            <a:endParaRPr lang="en-US" dirty="0"/>
          </a:p>
        </p:txBody>
      </p:sp>
    </p:spTree>
    <p:extLst>
      <p:ext uri="{BB962C8B-B14F-4D97-AF65-F5344CB8AC3E}">
        <p14:creationId xmlns:p14="http://schemas.microsoft.com/office/powerpoint/2010/main" val="296472326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256032"/>
            <a:ext cx="10363200" cy="1143000"/>
          </a:xfrm>
        </p:spPr>
        <p:txBody>
          <a:bodyPr/>
          <a:lstStyle/>
          <a:p>
            <a:pPr eaLnBrk="1" hangingPunct="1"/>
            <a:r>
              <a:rPr lang="en-US" dirty="0" smtClean="0"/>
              <a:t>Kantian Ethics</a:t>
            </a:r>
          </a:p>
        </p:txBody>
      </p:sp>
      <p:sp>
        <p:nvSpPr>
          <p:cNvPr id="9219" name="Rectangle 3"/>
          <p:cNvSpPr>
            <a:spLocks noGrp="1" noChangeArrowheads="1"/>
          </p:cNvSpPr>
          <p:nvPr>
            <p:ph type="body" sz="half" idx="1"/>
          </p:nvPr>
        </p:nvSpPr>
        <p:spPr>
          <a:xfrm>
            <a:off x="914400" y="1981200"/>
            <a:ext cx="6477000" cy="4114800"/>
          </a:xfrm>
        </p:spPr>
        <p:txBody>
          <a:bodyPr>
            <a:normAutofit/>
          </a:bodyPr>
          <a:lstStyle/>
          <a:p>
            <a:pPr>
              <a:buNone/>
            </a:pPr>
            <a:r>
              <a:rPr lang="en-US" sz="2800" dirty="0" smtClean="0">
                <a:latin typeface="Times New Roman" charset="0"/>
              </a:rPr>
              <a:t>Kant claims that there is a supreme principle of morality, the </a:t>
            </a:r>
            <a:r>
              <a:rPr lang="en-US" sz="2800" i="1" dirty="0" smtClean="0">
                <a:latin typeface="Times New Roman" charset="0"/>
              </a:rPr>
              <a:t>categorical imperative</a:t>
            </a:r>
            <a:r>
              <a:rPr lang="en-US" sz="2800" dirty="0" smtClean="0">
                <a:latin typeface="Times New Roman" charset="0"/>
              </a:rPr>
              <a:t>: </a:t>
            </a:r>
          </a:p>
          <a:p>
            <a:pPr>
              <a:buNone/>
            </a:pPr>
            <a:r>
              <a:rPr lang="en-US" sz="2800" dirty="0" smtClean="0">
                <a:latin typeface="Times New Roman" panose="02020603050405020304" pitchFamily="18" charset="0"/>
                <a:cs typeface="Times New Roman" panose="02020603050405020304" pitchFamily="18" charset="0"/>
              </a:rPr>
              <a:t>An act A is morally permissible </a:t>
            </a:r>
            <a:r>
              <a:rPr lang="en-US" sz="2800" dirty="0" err="1" smtClean="0">
                <a:latin typeface="Times New Roman" panose="02020603050405020304" pitchFamily="18" charset="0"/>
                <a:cs typeface="Times New Roman" panose="02020603050405020304" pitchFamily="18" charset="0"/>
              </a:rPr>
              <a:t>iff</a:t>
            </a:r>
            <a:r>
              <a:rPr lang="en-US" sz="2800" dirty="0" smtClean="0">
                <a:latin typeface="Times New Roman" panose="02020603050405020304" pitchFamily="18" charset="0"/>
                <a:cs typeface="Times New Roman" panose="02020603050405020304" pitchFamily="18" charset="0"/>
              </a:rPr>
              <a:t> </a:t>
            </a:r>
          </a:p>
          <a:p>
            <a:pPr marL="925830" lvl="1" indent="-514350">
              <a:buFont typeface="+mj-lt"/>
              <a:buAutoNum type="arabicPeriod"/>
            </a:pPr>
            <a:r>
              <a:rPr lang="en-US" sz="2400" dirty="0" smtClean="0">
                <a:latin typeface="Times New Roman" panose="02020603050405020304" pitchFamily="18" charset="0"/>
                <a:cs typeface="Times New Roman" panose="02020603050405020304" pitchFamily="18" charset="0"/>
              </a:rPr>
              <a:t>A could be willed to be universal and </a:t>
            </a:r>
          </a:p>
          <a:p>
            <a:pPr marL="925830" lvl="1" indent="-514350">
              <a:buFont typeface="+mj-lt"/>
              <a:buAutoNum type="arabicPeriod"/>
            </a:pPr>
            <a:r>
              <a:rPr lang="en-US" sz="2400" dirty="0" smtClean="0">
                <a:latin typeface="Times New Roman" panose="02020603050405020304" pitchFamily="18" charset="0"/>
                <a:cs typeface="Times New Roman" panose="02020603050405020304" pitchFamily="18" charset="0"/>
              </a:rPr>
              <a:t>A does not use people as mere means but as ends in themselves.</a:t>
            </a:r>
            <a:endParaRPr lang="en-US" sz="2400" dirty="0">
              <a:latin typeface="Times New Roman" panose="02020603050405020304" pitchFamily="18" charset="0"/>
              <a:cs typeface="Times New Roman" panose="02020603050405020304" pitchFamily="18" charset="0"/>
            </a:endParaRPr>
          </a:p>
        </p:txBody>
      </p:sp>
      <p:pic>
        <p:nvPicPr>
          <p:cNvPr id="9220" name="Picture 5"/>
          <p:cNvPicPr>
            <a:picLocks noGrp="1" noChangeAspect="1" noChangeArrowheads="1"/>
          </p:cNvPicPr>
          <p:nvPr>
            <p:ph sz="half" idx="2"/>
          </p:nvPr>
        </p:nvPicPr>
        <p:blipFill>
          <a:blip r:embed="rId2"/>
          <a:srcRect/>
          <a:stretch>
            <a:fillRect/>
          </a:stretch>
        </p:blipFill>
        <p:spPr>
          <a:xfrm>
            <a:off x="8232648" y="2115312"/>
            <a:ext cx="3044952" cy="3842918"/>
          </a:xfrm>
          <a:noFill/>
        </p:spPr>
      </p:pic>
    </p:spTree>
    <p:extLst>
      <p:ext uri="{BB962C8B-B14F-4D97-AF65-F5344CB8AC3E}">
        <p14:creationId xmlns:p14="http://schemas.microsoft.com/office/powerpoint/2010/main" val="1966396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First Maxim: </a:t>
            </a:r>
            <a:br>
              <a:rPr lang="en-US" smtClean="0"/>
            </a:br>
            <a:r>
              <a:rPr lang="en-US" smtClean="0"/>
              <a:t>An act must be universalizable.</a:t>
            </a:r>
            <a:endParaRPr lang="en-US" dirty="0"/>
          </a:p>
        </p:txBody>
      </p:sp>
      <p:sp>
        <p:nvSpPr>
          <p:cNvPr id="5" name="Content Placeholder 4"/>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 way we test if an act is categorical is if it can be willed to be universal without contradiction. </a:t>
            </a:r>
          </a:p>
          <a:p>
            <a:pPr marL="118872" indent="0">
              <a:buNone/>
            </a:pP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By contradiction, we mean that if willed to be a universal the act would undermine the very notion used in the action.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005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Second Maxim:</a:t>
            </a:r>
            <a:br>
              <a:rPr lang="en-US" dirty="0" smtClean="0"/>
            </a:br>
            <a:r>
              <a:rPr lang="en-US" dirty="0" smtClean="0"/>
              <a:t>Treat people as ends not means</a:t>
            </a:r>
            <a:endParaRPr lang="en-US" dirty="0"/>
          </a:p>
        </p:txBody>
      </p:sp>
      <p:sp>
        <p:nvSpPr>
          <p:cNvPr id="8" name="Content Placeholder 7"/>
          <p:cNvSpPr>
            <a:spLocks noGrp="1"/>
          </p:cNvSpPr>
          <p:nvPr>
            <p:ph sz="half" idx="1"/>
          </p:nvPr>
        </p:nvSpPr>
        <p:spPr/>
        <p:txBody>
          <a:bodyPr anchor="ctr">
            <a:normAutofit/>
          </a:bodyPr>
          <a:lstStyle/>
          <a:p>
            <a:r>
              <a:rPr lang="en-US" dirty="0" smtClean="0">
                <a:latin typeface="Times New Roman" panose="02020603050405020304" pitchFamily="18" charset="0"/>
                <a:cs typeface="Times New Roman" panose="02020603050405020304" pitchFamily="18" charset="0"/>
              </a:rPr>
              <a:t>We should never exploit, manipulate, or use others as a means for our own ends, </a:t>
            </a:r>
            <a:r>
              <a:rPr lang="en-US" i="1" dirty="0" smtClean="0">
                <a:latin typeface="Times New Roman" panose="02020603050405020304" pitchFamily="18" charset="0"/>
                <a:cs typeface="Times New Roman" panose="02020603050405020304" pitchFamily="18" charset="0"/>
              </a:rPr>
              <a:t>with no mutual benefit</a:t>
            </a:r>
            <a:r>
              <a:rPr lang="en-US" dirty="0" smtClean="0">
                <a:latin typeface="Times New Roman" panose="02020603050405020304" pitchFamily="18" charset="0"/>
                <a:cs typeface="Times New Roman" panose="02020603050405020304" pitchFamily="18" charset="0"/>
              </a:rPr>
              <a:t>. </a:t>
            </a:r>
          </a:p>
        </p:txBody>
      </p:sp>
      <p:pic>
        <p:nvPicPr>
          <p:cNvPr id="10" name="Content Placeholder 9" descr="ToUsePeople.jpg"/>
          <p:cNvPicPr>
            <a:picLocks noGrp="1" noChangeAspect="1"/>
          </p:cNvPicPr>
          <p:nvPr>
            <p:ph sz="half" idx="2"/>
          </p:nvPr>
        </p:nvPicPr>
        <p:blipFill>
          <a:blip r:embed="rId2" cstate="print"/>
          <a:stretch>
            <a:fillRect/>
          </a:stretch>
        </p:blipFill>
        <p:spPr>
          <a:xfrm>
            <a:off x="6197600" y="2739231"/>
            <a:ext cx="5384800" cy="2692400"/>
          </a:xfrm>
        </p:spPr>
      </p:pic>
    </p:spTree>
    <p:extLst>
      <p:ext uri="{BB962C8B-B14F-4D97-AF65-F5344CB8AC3E}">
        <p14:creationId xmlns:p14="http://schemas.microsoft.com/office/powerpoint/2010/main" val="31240712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Theory</a:t>
            </a:r>
            <a:endParaRPr lang="en-US" dirty="0"/>
          </a:p>
        </p:txBody>
      </p:sp>
      <p:sp>
        <p:nvSpPr>
          <p:cNvPr id="4" name="Text Placeholder 3"/>
          <p:cNvSpPr>
            <a:spLocks noGrp="1"/>
          </p:cNvSpPr>
          <p:nvPr>
            <p:ph type="body" idx="1"/>
          </p:nvPr>
        </p:nvSpPr>
        <p:spPr/>
        <p:txBody>
          <a:bodyPr/>
          <a:lstStyle/>
          <a:p>
            <a:r>
              <a:rPr lang="en-US" dirty="0" smtClean="0"/>
              <a:t>Ethics</a:t>
            </a:r>
            <a:endParaRPr lang="en-US" dirty="0"/>
          </a:p>
        </p:txBody>
      </p:sp>
      <p:sp>
        <p:nvSpPr>
          <p:cNvPr id="5" name="Content Placeholder 4"/>
          <p:cNvSpPr>
            <a:spLocks noGrp="1"/>
          </p:cNvSpPr>
          <p:nvPr>
            <p:ph sz="half" idx="2"/>
          </p:nvPr>
        </p:nvSpPr>
        <p:spPr/>
        <p:txBody>
          <a:bodyPr>
            <a:normAutofit lnSpcReduction="10000"/>
          </a:bodyPr>
          <a:lstStyle/>
          <a:p>
            <a:pPr lvl="0"/>
            <a:r>
              <a:rPr lang="en-US" dirty="0" smtClean="0"/>
              <a:t>Normative: How do we decide on which action is morally correct? </a:t>
            </a:r>
            <a:endParaRPr lang="en-US" sz="2800" dirty="0"/>
          </a:p>
          <a:p>
            <a:pPr lvl="1"/>
            <a:r>
              <a:rPr lang="en-US" dirty="0" smtClean="0"/>
              <a:t>Is there a moral principle that should guide all action? How should we make moral decisions? </a:t>
            </a:r>
            <a:endParaRPr lang="en-US" sz="2400" dirty="0"/>
          </a:p>
          <a:p>
            <a:pPr lvl="0"/>
            <a:r>
              <a:rPr lang="en-US" dirty="0" smtClean="0"/>
              <a:t>Practical: What are the main moral factors in a given domain? </a:t>
            </a:r>
            <a:endParaRPr lang="en-US" sz="2800" dirty="0"/>
          </a:p>
          <a:p>
            <a:pPr lvl="0"/>
            <a:r>
              <a:rPr lang="en-US" dirty="0" smtClean="0"/>
              <a:t>Meta: What do ontological and epistemic considerations bear on moral claims?</a:t>
            </a:r>
            <a:endParaRPr lang="en-US" sz="2800" dirty="0" smtClean="0"/>
          </a:p>
          <a:p>
            <a:pPr lvl="0"/>
            <a:r>
              <a:rPr lang="en-US" dirty="0" smtClean="0"/>
              <a:t>We will be focusing on the first two.</a:t>
            </a:r>
            <a:endParaRPr lang="en-US" dirty="0"/>
          </a:p>
        </p:txBody>
      </p:sp>
      <p:sp>
        <p:nvSpPr>
          <p:cNvPr id="6" name="Text Placeholder 5"/>
          <p:cNvSpPr>
            <a:spLocks noGrp="1"/>
          </p:cNvSpPr>
          <p:nvPr>
            <p:ph type="body" sz="quarter" idx="3"/>
          </p:nvPr>
        </p:nvSpPr>
        <p:spPr/>
        <p:txBody>
          <a:bodyPr>
            <a:normAutofit/>
          </a:bodyPr>
          <a:lstStyle/>
          <a:p>
            <a:r>
              <a:rPr lang="en-US" dirty="0" smtClean="0"/>
              <a:t>Social-political thought</a:t>
            </a:r>
            <a:endParaRPr lang="en-US" dirty="0"/>
          </a:p>
        </p:txBody>
      </p:sp>
      <p:sp>
        <p:nvSpPr>
          <p:cNvPr id="7" name="Content Placeholder 6"/>
          <p:cNvSpPr>
            <a:spLocks noGrp="1"/>
          </p:cNvSpPr>
          <p:nvPr>
            <p:ph sz="quarter" idx="4"/>
          </p:nvPr>
        </p:nvSpPr>
        <p:spPr/>
        <p:txBody>
          <a:bodyPr/>
          <a:lstStyle/>
          <a:p>
            <a:r>
              <a:rPr lang="en-US" dirty="0" smtClean="0"/>
              <a:t>What is the best political system? </a:t>
            </a:r>
          </a:p>
          <a:p>
            <a:r>
              <a:rPr lang="en-US" dirty="0" smtClean="0"/>
              <a:t>What is justice? </a:t>
            </a:r>
          </a:p>
          <a:p>
            <a:r>
              <a:rPr lang="en-US" dirty="0" smtClean="0"/>
              <a:t>What legitimizes political authority? </a:t>
            </a:r>
          </a:p>
          <a:p>
            <a:r>
              <a:rPr lang="en-US" dirty="0" smtClean="0"/>
              <a:t>What are our obligations as citizens? </a:t>
            </a:r>
          </a:p>
          <a:p>
            <a:r>
              <a:rPr lang="en-US" dirty="0" smtClean="0"/>
              <a:t>How do freedom and equality relate?</a:t>
            </a:r>
          </a:p>
          <a:p>
            <a:r>
              <a:rPr lang="en-US" dirty="0" smtClean="0"/>
              <a:t>When is a war just? </a:t>
            </a:r>
            <a:endParaRPr lang="en-US" dirty="0"/>
          </a:p>
        </p:txBody>
      </p:sp>
    </p:spTree>
    <p:extLst>
      <p:ext uri="{BB962C8B-B14F-4D97-AF65-F5344CB8AC3E}">
        <p14:creationId xmlns:p14="http://schemas.microsoft.com/office/powerpoint/2010/main" val="3800291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500"/>
                                        <p:tgtEl>
                                          <p:spTgt spid="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down)">
                                      <p:cBhvr>
                                        <p:cTn id="16" dur="500"/>
                                        <p:tgtEl>
                                          <p:spTgt spid="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wipe(down)">
                                      <p:cBhvr>
                                        <p:cTn id="19" dur="500"/>
                                        <p:tgtEl>
                                          <p:spTgt spid="7">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wipe(down)">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CA" dirty="0"/>
          </a:p>
        </p:txBody>
      </p:sp>
      <p:sp>
        <p:nvSpPr>
          <p:cNvPr id="6" name="Content Placeholder 5"/>
          <p:cNvSpPr>
            <a:spLocks noGrp="1"/>
          </p:cNvSpPr>
          <p:nvPr>
            <p:ph idx="1"/>
          </p:nvPr>
        </p:nvSpPr>
        <p:spPr/>
        <p:txBody>
          <a:bodyPr/>
          <a:lstStyle/>
          <a:p>
            <a:r>
              <a:rPr lang="en-US" dirty="0" smtClean="0"/>
              <a:t>Suppose I ‘borrow’ five dollars from you without ever intending to pay it back—I’m going to give it to the homeless person who needs it more than both of us, but I don’t have the money to give myself. </a:t>
            </a:r>
            <a:endParaRPr lang="en-CA" dirty="0"/>
          </a:p>
        </p:txBody>
      </p:sp>
    </p:spTree>
    <p:extLst>
      <p:ext uri="{BB962C8B-B14F-4D97-AF65-F5344CB8AC3E}">
        <p14:creationId xmlns:p14="http://schemas.microsoft.com/office/powerpoint/2010/main" val="140278167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Employing the Maxims</a:t>
            </a:r>
            <a:endParaRPr lang="en-US" dirty="0"/>
          </a:p>
        </p:txBody>
      </p:sp>
      <p:sp>
        <p:nvSpPr>
          <p:cNvPr id="2" name="Text Placeholder 1"/>
          <p:cNvSpPr>
            <a:spLocks noGrp="1"/>
          </p:cNvSpPr>
          <p:nvPr>
            <p:ph type="body" idx="1"/>
          </p:nvPr>
        </p:nvSpPr>
        <p:spPr/>
        <p:txBody>
          <a:bodyPr/>
          <a:lstStyle/>
          <a:p>
            <a:r>
              <a:rPr lang="en-US" dirty="0" smtClean="0"/>
              <a:t>Universalizability</a:t>
            </a:r>
            <a:endParaRPr lang="en-CA" dirty="0"/>
          </a:p>
        </p:txBody>
      </p:sp>
      <p:sp>
        <p:nvSpPr>
          <p:cNvPr id="6" name="Content Placeholder 5"/>
          <p:cNvSpPr>
            <a:spLocks noGrp="1"/>
          </p:cNvSpPr>
          <p:nvPr>
            <p:ph sz="half" idx="2"/>
          </p:nvPr>
        </p:nvSpPr>
        <p:spPr/>
        <p:txBody>
          <a:bodyPr>
            <a:normAutofit/>
          </a:bodyPr>
          <a:lstStyle/>
          <a:p>
            <a:r>
              <a:rPr lang="en-US" dirty="0" smtClean="0"/>
              <a:t>Maxim: When I am short of money and need it, I can borrow some without intending to pay it back, even if I say that I will pay it back. </a:t>
            </a:r>
          </a:p>
          <a:p>
            <a:pPr>
              <a:spcBef>
                <a:spcPts val="1200"/>
              </a:spcBef>
            </a:pPr>
            <a:r>
              <a:rPr lang="en-US" dirty="0" smtClean="0"/>
              <a:t>This is contradictory because the act of promising would be thereby null of meaning if there were times when keeping one's promise was negotiable. </a:t>
            </a:r>
          </a:p>
        </p:txBody>
      </p:sp>
      <p:sp>
        <p:nvSpPr>
          <p:cNvPr id="3" name="Text Placeholder 2"/>
          <p:cNvSpPr>
            <a:spLocks noGrp="1"/>
          </p:cNvSpPr>
          <p:nvPr>
            <p:ph type="body" sz="quarter" idx="3"/>
          </p:nvPr>
        </p:nvSpPr>
        <p:spPr/>
        <p:txBody>
          <a:bodyPr/>
          <a:lstStyle/>
          <a:p>
            <a:r>
              <a:rPr lang="en-US" dirty="0" smtClean="0"/>
              <a:t>Means-Ends</a:t>
            </a:r>
            <a:endParaRPr lang="en-CA" dirty="0"/>
          </a:p>
        </p:txBody>
      </p:sp>
      <p:sp>
        <p:nvSpPr>
          <p:cNvPr id="4" name="Content Placeholder 3"/>
          <p:cNvSpPr>
            <a:spLocks noGrp="1"/>
          </p:cNvSpPr>
          <p:nvPr>
            <p:ph sz="quarter" idx="4"/>
          </p:nvPr>
        </p:nvSpPr>
        <p:spPr/>
        <p:txBody>
          <a:bodyPr/>
          <a:lstStyle/>
          <a:p>
            <a:r>
              <a:rPr lang="en-US" dirty="0"/>
              <a:t>Lying is </a:t>
            </a:r>
            <a:r>
              <a:rPr lang="en-US" dirty="0" smtClean="0"/>
              <a:t>using </a:t>
            </a:r>
            <a:r>
              <a:rPr lang="en-US" dirty="0"/>
              <a:t>someone as a means and not an end in themselves because lying is a way to get the person to do something for my ends. </a:t>
            </a:r>
          </a:p>
          <a:p>
            <a:endParaRPr lang="en-CA" dirty="0"/>
          </a:p>
        </p:txBody>
      </p:sp>
    </p:spTree>
    <p:extLst>
      <p:ext uri="{BB962C8B-B14F-4D97-AF65-F5344CB8AC3E}">
        <p14:creationId xmlns:p14="http://schemas.microsoft.com/office/powerpoint/2010/main" val="2855427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Challenging Example</a:t>
            </a:r>
            <a:endParaRPr lang="en-CA" dirty="0"/>
          </a:p>
        </p:txBody>
      </p:sp>
      <p:sp>
        <p:nvSpPr>
          <p:cNvPr id="8" name="Content Placeholder 7"/>
          <p:cNvSpPr>
            <a:spLocks noGrp="1"/>
          </p:cNvSpPr>
          <p:nvPr>
            <p:ph sz="half" idx="1"/>
          </p:nvPr>
        </p:nvSpPr>
        <p:spPr/>
        <p:txBody>
          <a:bodyPr/>
          <a:lstStyle/>
          <a:p>
            <a:r>
              <a:rPr lang="en-US" dirty="0" smtClean="0"/>
              <a:t>An axe murder comes to the door and asks if your home. I tell him no, because I know he will kill you otherwise. </a:t>
            </a:r>
          </a:p>
          <a:p>
            <a:r>
              <a:rPr lang="en-US" dirty="0" smtClean="0"/>
              <a:t>Given the categorical imperative, this is immoral.  </a:t>
            </a:r>
            <a:endParaRPr lang="en-CA" dirty="0"/>
          </a:p>
        </p:txBody>
      </p:sp>
      <p:pic>
        <p:nvPicPr>
          <p:cNvPr id="10" name="Content Placeholder 10" descr="scumbag-kant.jpg"/>
          <p:cNvPicPr>
            <a:picLocks noGrp="1" noChangeAspect="1"/>
          </p:cNvPicPr>
          <p:nvPr>
            <p:ph sz="half" idx="2"/>
          </p:nvPr>
        </p:nvPicPr>
        <p:blipFill>
          <a:blip r:embed="rId2" cstate="print"/>
          <a:stretch>
            <a:fillRect/>
          </a:stretch>
        </p:blipFill>
        <p:spPr>
          <a:xfrm>
            <a:off x="7404100" y="2116931"/>
            <a:ext cx="2971800" cy="3937000"/>
          </a:xfrm>
        </p:spPr>
      </p:pic>
    </p:spTree>
    <p:extLst>
      <p:ext uri="{BB962C8B-B14F-4D97-AF65-F5344CB8AC3E}">
        <p14:creationId xmlns:p14="http://schemas.microsoft.com/office/powerpoint/2010/main" val="270978408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Broader Question</a:t>
            </a:r>
            <a:endParaRPr lang="en-US" dirty="0"/>
          </a:p>
        </p:txBody>
      </p:sp>
      <p:sp>
        <p:nvSpPr>
          <p:cNvPr id="8" name="Content Placeholder 7"/>
          <p:cNvSpPr>
            <a:spLocks noGrp="1"/>
          </p:cNvSpPr>
          <p:nvPr>
            <p:ph idx="1"/>
          </p:nvPr>
        </p:nvSpPr>
        <p:spPr/>
        <p:txBody>
          <a:bodyPr>
            <a:normAutofit/>
          </a:bodyPr>
          <a:lstStyle/>
          <a:p>
            <a:pPr>
              <a:spcAft>
                <a:spcPts val="1200"/>
              </a:spcAft>
            </a:pPr>
            <a:r>
              <a:rPr lang="en-US" dirty="0" smtClean="0"/>
              <a:t>What’s the difference between Rule UTL and a deontological ethic? </a:t>
            </a:r>
          </a:p>
          <a:p>
            <a:pPr lvl="1">
              <a:spcAft>
                <a:spcPts val="1200"/>
              </a:spcAft>
            </a:pPr>
            <a:r>
              <a:rPr lang="en-US" dirty="0" smtClean="0"/>
              <a:t>The primary difference between deontology and utilitarianism, two competing systems of ethics, is that the former system is concerned with whether an act is intrinsically right or wrong, while the latter system believes that only the consequences of an act are important.</a:t>
            </a:r>
          </a:p>
          <a:p>
            <a:pPr lvl="1">
              <a:spcAft>
                <a:spcPts val="1200"/>
              </a:spcAft>
            </a:pPr>
            <a:r>
              <a:rPr lang="en-US" dirty="0" smtClean="0"/>
              <a:t>Deontology deals with intentions and motives; rule UTL deals with rules that promote the best outcomes regardless of motive.</a:t>
            </a:r>
            <a:endParaRPr lang="en-US" dirty="0"/>
          </a:p>
        </p:txBody>
      </p:sp>
    </p:spTree>
    <p:extLst>
      <p:ext uri="{BB962C8B-B14F-4D97-AF65-F5344CB8AC3E}">
        <p14:creationId xmlns:p14="http://schemas.microsoft.com/office/powerpoint/2010/main" val="752318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arn(inVertic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eace-be-with-You-300x219.jpg"/>
          <p:cNvPicPr>
            <a:picLocks noChangeAspect="1"/>
          </p:cNvPicPr>
          <p:nvPr/>
        </p:nvPicPr>
        <p:blipFill>
          <a:blip r:embed="rId2" cstate="print"/>
          <a:stretch>
            <a:fillRect/>
          </a:stretch>
        </p:blipFill>
        <p:spPr>
          <a:xfrm>
            <a:off x="1524000" y="0"/>
            <a:ext cx="9144000" cy="6675120"/>
          </a:xfrm>
          <a:prstGeom prst="rect">
            <a:avLst/>
          </a:prstGeom>
        </p:spPr>
      </p:pic>
    </p:spTree>
    <p:extLst>
      <p:ext uri="{BB962C8B-B14F-4D97-AF65-F5344CB8AC3E}">
        <p14:creationId xmlns:p14="http://schemas.microsoft.com/office/powerpoint/2010/main" val="30682688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Normative Ethical Theories</a:t>
            </a:r>
            <a:endParaRPr lang="en-US" dirty="0"/>
          </a:p>
        </p:txBody>
      </p:sp>
      <p:sp>
        <p:nvSpPr>
          <p:cNvPr id="5" name="Text Placeholder 4"/>
          <p:cNvSpPr>
            <a:spLocks noGrp="1"/>
          </p:cNvSpPr>
          <p:nvPr>
            <p:ph type="body" idx="1"/>
          </p:nvPr>
        </p:nvSpPr>
        <p:spPr/>
        <p:txBody>
          <a:bodyPr/>
          <a:lstStyle/>
          <a:p>
            <a:r>
              <a:rPr lang="en-US" dirty="0" smtClean="0"/>
              <a:t>What ought I do? </a:t>
            </a:r>
            <a:endParaRPr lang="en-US" dirty="0"/>
          </a:p>
        </p:txBody>
      </p:sp>
      <p:pic>
        <p:nvPicPr>
          <p:cNvPr id="6" name="Picture 5" descr="ne.jpg"/>
          <p:cNvPicPr>
            <a:picLocks noChangeAspect="1"/>
          </p:cNvPicPr>
          <p:nvPr/>
        </p:nvPicPr>
        <p:blipFill>
          <a:blip r:embed="rId2" cstate="print"/>
          <a:stretch>
            <a:fillRect/>
          </a:stretch>
        </p:blipFill>
        <p:spPr>
          <a:xfrm>
            <a:off x="2895600" y="2819400"/>
            <a:ext cx="6400800" cy="3829050"/>
          </a:xfrm>
          <a:prstGeom prst="rect">
            <a:avLst/>
          </a:prstGeom>
        </p:spPr>
      </p:pic>
    </p:spTree>
    <p:extLst>
      <p:ext uri="{BB962C8B-B14F-4D97-AF65-F5344CB8AC3E}">
        <p14:creationId xmlns:p14="http://schemas.microsoft.com/office/powerpoint/2010/main" val="226649465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Warm Up</a:t>
            </a:r>
            <a:endParaRPr lang="en-US" dirty="0"/>
          </a:p>
        </p:txBody>
      </p:sp>
      <p:sp>
        <p:nvSpPr>
          <p:cNvPr id="8" name="Content Placeholder 7"/>
          <p:cNvSpPr>
            <a:spLocks noGrp="1"/>
          </p:cNvSpPr>
          <p:nvPr>
            <p:ph sz="half" idx="1"/>
          </p:nvPr>
        </p:nvSpPr>
        <p:spPr>
          <a:xfrm>
            <a:off x="609600" y="1773936"/>
            <a:ext cx="5638800" cy="4623816"/>
          </a:xfrm>
        </p:spPr>
        <p:txBody>
          <a:bodyPr>
            <a:normAutofit fontScale="92500" lnSpcReduction="10000"/>
          </a:bodyPr>
          <a:lstStyle/>
          <a:p>
            <a:r>
              <a:rPr lang="en-US" dirty="0" smtClean="0"/>
              <a:t>You are walking by a pool and see this child drowning. Are morally obliged to save him?</a:t>
            </a:r>
          </a:p>
          <a:p>
            <a:endParaRPr lang="en-US" dirty="0" smtClean="0"/>
          </a:p>
          <a:p>
            <a:endParaRPr lang="en-US" dirty="0" smtClean="0"/>
          </a:p>
          <a:p>
            <a:endParaRPr lang="en-US" dirty="0" smtClean="0"/>
          </a:p>
          <a:p>
            <a:endParaRPr lang="en-US" dirty="0" smtClean="0"/>
          </a:p>
          <a:p>
            <a:r>
              <a:rPr lang="en-US" dirty="0" smtClean="0"/>
              <a:t>Suppose that you have a psychic experiences as you are about to save him and discover that he is actually this guy! Are you morally obliged to save him? </a:t>
            </a:r>
            <a:endParaRPr lang="en-US" dirty="0"/>
          </a:p>
        </p:txBody>
      </p:sp>
      <p:pic>
        <p:nvPicPr>
          <p:cNvPr id="15" name="Content Placeholder 14" descr="hitler baby.jpg"/>
          <p:cNvPicPr>
            <a:picLocks noGrp="1" noChangeAspect="1"/>
          </p:cNvPicPr>
          <p:nvPr>
            <p:ph sz="half" idx="2"/>
          </p:nvPr>
        </p:nvPicPr>
        <p:blipFill>
          <a:blip r:embed="rId2" cstate="print"/>
          <a:stretch>
            <a:fillRect/>
          </a:stretch>
        </p:blipFill>
        <p:spPr>
          <a:xfrm>
            <a:off x="7162799" y="1773936"/>
            <a:ext cx="3209925" cy="1959864"/>
          </a:xfrm>
        </p:spPr>
      </p:pic>
      <p:pic>
        <p:nvPicPr>
          <p:cNvPr id="14" name="Picture 13" descr="hitlerkid-702268.jpg"/>
          <p:cNvPicPr>
            <a:picLocks noChangeAspect="1"/>
          </p:cNvPicPr>
          <p:nvPr/>
        </p:nvPicPr>
        <p:blipFill>
          <a:blip r:embed="rId3" cstate="print"/>
          <a:stretch>
            <a:fillRect/>
          </a:stretch>
        </p:blipFill>
        <p:spPr>
          <a:xfrm>
            <a:off x="7162800" y="4093739"/>
            <a:ext cx="3209925" cy="2304013"/>
          </a:xfrm>
          <a:prstGeom prst="rect">
            <a:avLst/>
          </a:prstGeom>
        </p:spPr>
      </p:pic>
    </p:spTree>
    <p:extLst>
      <p:ext uri="{BB962C8B-B14F-4D97-AF65-F5344CB8AC3E}">
        <p14:creationId xmlns:p14="http://schemas.microsoft.com/office/powerpoint/2010/main" val="1290705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 calcmode="lin" valueType="num">
                                      <p:cBhvr additive="base">
                                        <p:cTn id="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Normative Questions</a:t>
            </a:r>
            <a:endParaRPr lang="en-US" dirty="0"/>
          </a:p>
        </p:txBody>
      </p:sp>
      <p:sp>
        <p:nvSpPr>
          <p:cNvPr id="5" name="Content Placeholder 4"/>
          <p:cNvSpPr>
            <a:spLocks noGrp="1"/>
          </p:cNvSpPr>
          <p:nvPr>
            <p:ph idx="1"/>
          </p:nvPr>
        </p:nvSpPr>
        <p:spPr/>
        <p:txBody>
          <a:bodyPr>
            <a:normAutofit fontScale="70000" lnSpcReduction="20000"/>
          </a:bodyPr>
          <a:lstStyle/>
          <a:p>
            <a:pPr marL="91440" indent="0" algn="ctr">
              <a:buNone/>
            </a:pPr>
            <a:r>
              <a:rPr lang="en-US" sz="6000" b="1" dirty="0"/>
              <a:t>Is the rightness or wrongness of an action contingent on the outcome of that action?</a:t>
            </a:r>
          </a:p>
          <a:p>
            <a:pPr marL="91440" indent="0" algn="ctr">
              <a:buNone/>
            </a:pPr>
            <a:endParaRPr lang="en-US" sz="6000" b="1" dirty="0"/>
          </a:p>
          <a:p>
            <a:pPr marL="91440" indent="0" algn="ctr">
              <a:spcBef>
                <a:spcPts val="600"/>
              </a:spcBef>
              <a:buNone/>
            </a:pPr>
            <a:r>
              <a:rPr lang="en-US" sz="6000" b="1" dirty="0"/>
              <a:t>Is one’s intention in an act more important than the outcome that act produced</a:t>
            </a:r>
            <a:r>
              <a:rPr lang="en-US" sz="6000" b="1" dirty="0" smtClean="0"/>
              <a:t>?</a:t>
            </a:r>
          </a:p>
          <a:p>
            <a:pPr marL="91440" indent="0" algn="ctr">
              <a:spcBef>
                <a:spcPts val="600"/>
              </a:spcBef>
              <a:buNone/>
            </a:pPr>
            <a:endParaRPr lang="en-US" sz="6000" b="1" dirty="0" smtClean="0"/>
          </a:p>
          <a:p>
            <a:pPr marL="91440" indent="0" algn="ctr">
              <a:buNone/>
            </a:pPr>
            <a:r>
              <a:rPr lang="en-US" sz="6000" b="1" dirty="0" smtClean="0"/>
              <a:t>What characteristics insure that someone is a moral person? </a:t>
            </a:r>
            <a:endParaRPr lang="en-US" sz="6000" b="1" dirty="0"/>
          </a:p>
          <a:p>
            <a:pPr marL="91440" indent="0" algn="ctr">
              <a:buNone/>
            </a:pPr>
            <a:endParaRPr lang="en-US" sz="6000" b="1" dirty="0"/>
          </a:p>
        </p:txBody>
      </p:sp>
    </p:spTree>
    <p:extLst>
      <p:ext uri="{BB962C8B-B14F-4D97-AF65-F5344CB8AC3E}">
        <p14:creationId xmlns:p14="http://schemas.microsoft.com/office/powerpoint/2010/main" val="3988057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 calcmode="lin" valueType="num">
                                      <p:cBhvr additive="base">
                                        <p:cTn id="1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NE Views</a:t>
            </a:r>
            <a:endParaRPr lang="en-US" dirty="0"/>
          </a:p>
        </p:txBody>
      </p:sp>
      <p:sp>
        <p:nvSpPr>
          <p:cNvPr id="6" name="Content Placeholder 5"/>
          <p:cNvSpPr>
            <a:spLocks noGrp="1"/>
          </p:cNvSpPr>
          <p:nvPr>
            <p:ph idx="1"/>
          </p:nvPr>
        </p:nvSpPr>
        <p:spPr/>
        <p:txBody>
          <a:bodyPr>
            <a:normAutofit lnSpcReduction="10000"/>
          </a:bodyPr>
          <a:lstStyle/>
          <a:p>
            <a:pPr marL="118872" indent="0">
              <a:buNone/>
            </a:pPr>
            <a:r>
              <a:rPr lang="en-US" b="1" dirty="0"/>
              <a:t>Principle based</a:t>
            </a:r>
          </a:p>
          <a:p>
            <a:r>
              <a:rPr lang="en-US" dirty="0"/>
              <a:t>Using an overarching principle to guide one’s moral reasoning in particular instances. </a:t>
            </a:r>
          </a:p>
          <a:p>
            <a:pPr lvl="1"/>
            <a:r>
              <a:rPr lang="en-US" dirty="0"/>
              <a:t>Deontology</a:t>
            </a:r>
          </a:p>
          <a:p>
            <a:pPr lvl="1"/>
            <a:r>
              <a:rPr lang="en-US" dirty="0"/>
              <a:t>Consequentialism</a:t>
            </a:r>
          </a:p>
          <a:p>
            <a:pPr marL="118872" indent="0">
              <a:spcBef>
                <a:spcPts val="1200"/>
              </a:spcBef>
              <a:buNone/>
            </a:pPr>
            <a:r>
              <a:rPr lang="en-US" b="1" dirty="0" smtClean="0"/>
              <a:t>Character </a:t>
            </a:r>
            <a:r>
              <a:rPr lang="en-US" b="1" dirty="0"/>
              <a:t>based</a:t>
            </a:r>
          </a:p>
          <a:p>
            <a:r>
              <a:rPr lang="en-US" dirty="0" smtClean="0"/>
              <a:t>Making the right decision, at the right time, for the right reasons, because of you’re the right kind of person.</a:t>
            </a:r>
          </a:p>
          <a:p>
            <a:pPr lvl="1"/>
            <a:r>
              <a:rPr lang="en-US" dirty="0" smtClean="0"/>
              <a:t>Virtue Ethics</a:t>
            </a:r>
          </a:p>
        </p:txBody>
      </p:sp>
    </p:spTree>
    <p:extLst>
      <p:ext uri="{BB962C8B-B14F-4D97-AF65-F5344CB8AC3E}">
        <p14:creationId xmlns:p14="http://schemas.microsoft.com/office/powerpoint/2010/main" val="276098673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Consequentialism</a:t>
            </a:r>
            <a:endParaRPr lang="en-US" dirty="0"/>
          </a:p>
        </p:txBody>
      </p:sp>
      <p:sp>
        <p:nvSpPr>
          <p:cNvPr id="7" name="Text Placeholder 6"/>
          <p:cNvSpPr>
            <a:spLocks noGrp="1"/>
          </p:cNvSpPr>
          <p:nvPr>
            <p:ph type="body" idx="1"/>
          </p:nvPr>
        </p:nvSpPr>
        <p:spPr/>
        <p:txBody>
          <a:bodyPr>
            <a:normAutofit/>
          </a:bodyPr>
          <a:lstStyle/>
          <a:p>
            <a:r>
              <a:rPr lang="en-US" sz="4000" dirty="0" smtClean="0"/>
              <a:t>The Ends Justify the Means</a:t>
            </a:r>
            <a:endParaRPr lang="en-US" sz="4000" dirty="0"/>
          </a:p>
        </p:txBody>
      </p:sp>
      <p:pic>
        <p:nvPicPr>
          <p:cNvPr id="9" name="Picture 8" descr="ddp.jpg"/>
          <p:cNvPicPr>
            <a:picLocks noChangeAspect="1"/>
          </p:cNvPicPr>
          <p:nvPr/>
        </p:nvPicPr>
        <p:blipFill>
          <a:blip r:embed="rId2" cstate="print"/>
          <a:stretch>
            <a:fillRect/>
          </a:stretch>
        </p:blipFill>
        <p:spPr>
          <a:xfrm>
            <a:off x="2590800" y="2895600"/>
            <a:ext cx="7086600" cy="3726180"/>
          </a:xfrm>
          <a:prstGeom prst="rect">
            <a:avLst/>
          </a:prstGeom>
        </p:spPr>
      </p:pic>
    </p:spTree>
    <p:extLst>
      <p:ext uri="{BB962C8B-B14F-4D97-AF65-F5344CB8AC3E}">
        <p14:creationId xmlns:p14="http://schemas.microsoft.com/office/powerpoint/2010/main" val="390980658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Consequentialist/Results-based Ethics</a:t>
            </a:r>
            <a:endParaRPr lang="en-US" dirty="0"/>
          </a:p>
        </p:txBody>
      </p:sp>
      <p:sp>
        <p:nvSpPr>
          <p:cNvPr id="3" name="Content Placeholder 2"/>
          <p:cNvSpPr>
            <a:spLocks noGrp="1"/>
          </p:cNvSpPr>
          <p:nvPr>
            <p:ph sz="half" idx="1"/>
          </p:nvPr>
        </p:nvSpPr>
        <p:spPr/>
        <p:txBody>
          <a:bodyPr>
            <a:normAutofit fontScale="92500" lnSpcReduction="10000"/>
          </a:bodyPr>
          <a:lstStyle/>
          <a:p>
            <a:pPr>
              <a:spcAft>
                <a:spcPts val="600"/>
              </a:spcAft>
            </a:pPr>
            <a:r>
              <a:rPr lang="en-US" b="1" dirty="0"/>
              <a:t>Consequentialism</a:t>
            </a:r>
            <a:r>
              <a:rPr lang="en-US" dirty="0"/>
              <a:t> argues that the morality of an action is contingent on the action's </a:t>
            </a:r>
            <a:r>
              <a:rPr lang="en-US" i="1" dirty="0"/>
              <a:t>outcome</a:t>
            </a:r>
            <a:r>
              <a:rPr lang="en-US" dirty="0"/>
              <a:t> or </a:t>
            </a:r>
            <a:r>
              <a:rPr lang="en-US" i="1" dirty="0"/>
              <a:t>consequence</a:t>
            </a:r>
            <a:r>
              <a:rPr lang="en-US" dirty="0"/>
              <a:t>. </a:t>
            </a:r>
            <a:endParaRPr lang="en-US" dirty="0" smtClean="0"/>
          </a:p>
          <a:p>
            <a:pPr marL="118872" indent="0">
              <a:spcAft>
                <a:spcPts val="600"/>
              </a:spcAft>
              <a:buNone/>
            </a:pPr>
            <a:endParaRPr lang="en-US" dirty="0"/>
          </a:p>
          <a:p>
            <a:pPr>
              <a:spcAft>
                <a:spcPts val="600"/>
              </a:spcAft>
            </a:pPr>
            <a:r>
              <a:rPr lang="en-US" dirty="0" smtClean="0"/>
              <a:t>A </a:t>
            </a:r>
            <a:r>
              <a:rPr lang="en-US" b="1" dirty="0"/>
              <a:t>morally right</a:t>
            </a:r>
            <a:r>
              <a:rPr lang="en-US" dirty="0"/>
              <a:t> action is one that produces a </a:t>
            </a:r>
            <a:r>
              <a:rPr lang="en-US" b="1" dirty="0"/>
              <a:t>good outcome</a:t>
            </a:r>
            <a:r>
              <a:rPr lang="en-US" dirty="0"/>
              <a:t> or result, and the consequences of an action or rule generally outweigh all other considerations (i.e. the ends justify the means</a:t>
            </a:r>
            <a:r>
              <a:rPr lang="en-US" dirty="0" smtClean="0"/>
              <a:t>).</a:t>
            </a:r>
            <a:endParaRPr lang="en-US" dirty="0"/>
          </a:p>
        </p:txBody>
      </p:sp>
      <p:pic>
        <p:nvPicPr>
          <p:cNvPr id="5" name="Content Placeholder 4" descr="bal.png"/>
          <p:cNvPicPr>
            <a:picLocks noGrp="1" noChangeAspect="1"/>
          </p:cNvPicPr>
          <p:nvPr>
            <p:ph sz="half" idx="2"/>
          </p:nvPr>
        </p:nvPicPr>
        <p:blipFill>
          <a:blip r:embed="rId2" cstate="print"/>
          <a:stretch>
            <a:fillRect/>
          </a:stretch>
        </p:blipFill>
        <p:spPr>
          <a:xfrm>
            <a:off x="6197600" y="2349298"/>
            <a:ext cx="5384800" cy="3472267"/>
          </a:xfrm>
        </p:spPr>
      </p:pic>
    </p:spTree>
    <p:extLst>
      <p:ext uri="{BB962C8B-B14F-4D97-AF65-F5344CB8AC3E}">
        <p14:creationId xmlns:p14="http://schemas.microsoft.com/office/powerpoint/2010/main" val="428041298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Consequentialism</a:t>
            </a:r>
            <a:endParaRPr lang="en-US" dirty="0"/>
          </a:p>
        </p:txBody>
      </p:sp>
      <p:sp>
        <p:nvSpPr>
          <p:cNvPr id="3" name="Content Placeholder 2"/>
          <p:cNvSpPr>
            <a:spLocks noGrp="1"/>
          </p:cNvSpPr>
          <p:nvPr>
            <p:ph sz="half" idx="1"/>
          </p:nvPr>
        </p:nvSpPr>
        <p:spPr/>
        <p:txBody>
          <a:bodyPr>
            <a:normAutofit/>
          </a:bodyPr>
          <a:lstStyle/>
          <a:p>
            <a:pPr>
              <a:spcAft>
                <a:spcPts val="600"/>
              </a:spcAft>
            </a:pPr>
            <a:r>
              <a:rPr lang="en-US" dirty="0" smtClean="0"/>
              <a:t>Consequentialist theories must consider questions like </a:t>
            </a:r>
          </a:p>
          <a:p>
            <a:pPr lvl="1">
              <a:spcAft>
                <a:spcPts val="600"/>
              </a:spcAft>
            </a:pPr>
            <a:r>
              <a:rPr lang="en-US" dirty="0" smtClean="0"/>
              <a:t>"What sort of consequences count as </a:t>
            </a:r>
            <a:r>
              <a:rPr lang="en-US" i="1" dirty="0" smtClean="0"/>
              <a:t>good</a:t>
            </a:r>
            <a:r>
              <a:rPr lang="en-US" b="1" dirty="0" smtClean="0"/>
              <a:t> </a:t>
            </a:r>
            <a:r>
              <a:rPr lang="en-US" dirty="0" smtClean="0"/>
              <a:t>consequences?“</a:t>
            </a:r>
          </a:p>
          <a:p>
            <a:pPr lvl="1">
              <a:spcAft>
                <a:spcPts val="600"/>
              </a:spcAft>
            </a:pPr>
            <a:r>
              <a:rPr lang="en-US" dirty="0" smtClean="0"/>
              <a:t>"Who is the primary beneficiary of moral action?“</a:t>
            </a:r>
          </a:p>
          <a:p>
            <a:pPr lvl="1">
              <a:spcAft>
                <a:spcPts val="600"/>
              </a:spcAft>
            </a:pPr>
            <a:r>
              <a:rPr lang="en-US" dirty="0" smtClean="0"/>
              <a:t>"How are the consequences judged and who judges them?"</a:t>
            </a:r>
          </a:p>
          <a:p>
            <a:pPr>
              <a:spcAft>
                <a:spcPts val="600"/>
              </a:spcAft>
            </a:pPr>
            <a:endParaRPr lang="en-US" dirty="0"/>
          </a:p>
        </p:txBody>
      </p:sp>
      <p:sp>
        <p:nvSpPr>
          <p:cNvPr id="4" name="Content Placeholder 3"/>
          <p:cNvSpPr>
            <a:spLocks noGrp="1"/>
          </p:cNvSpPr>
          <p:nvPr>
            <p:ph sz="half" idx="2"/>
          </p:nvPr>
        </p:nvSpPr>
        <p:spPr/>
        <p:txBody>
          <a:bodyPr>
            <a:normAutofit/>
          </a:bodyPr>
          <a:lstStyle/>
          <a:p>
            <a:pPr>
              <a:buNone/>
            </a:pPr>
            <a:r>
              <a:rPr lang="en-US" sz="2400" dirty="0"/>
              <a:t>Types of Consequentialism: </a:t>
            </a:r>
          </a:p>
          <a:p>
            <a:pPr>
              <a:spcBef>
                <a:spcPts val="1200"/>
              </a:spcBef>
            </a:pPr>
            <a:r>
              <a:rPr lang="en-US" dirty="0" smtClean="0"/>
              <a:t>Utilitarianism</a:t>
            </a:r>
          </a:p>
          <a:p>
            <a:pPr>
              <a:spcBef>
                <a:spcPts val="1200"/>
              </a:spcBef>
            </a:pPr>
            <a:r>
              <a:rPr lang="en-US" dirty="0" smtClean="0"/>
              <a:t>Hedonism</a:t>
            </a:r>
          </a:p>
          <a:p>
            <a:pPr>
              <a:spcBef>
                <a:spcPts val="1200"/>
              </a:spcBef>
            </a:pPr>
            <a:r>
              <a:rPr lang="en-US" dirty="0" smtClean="0"/>
              <a:t>Egoism</a:t>
            </a:r>
          </a:p>
          <a:p>
            <a:pPr>
              <a:spcBef>
                <a:spcPts val="1200"/>
              </a:spcBef>
            </a:pPr>
            <a:r>
              <a:rPr lang="en-US" dirty="0" smtClean="0"/>
              <a:t>Asceticism</a:t>
            </a:r>
          </a:p>
          <a:p>
            <a:pPr>
              <a:spcBef>
                <a:spcPts val="1200"/>
              </a:spcBef>
            </a:pPr>
            <a:r>
              <a:rPr lang="en-US" dirty="0" smtClean="0"/>
              <a:t>Altruism</a:t>
            </a:r>
          </a:p>
          <a:p>
            <a:pPr>
              <a:spcBef>
                <a:spcPts val="1200"/>
              </a:spcBef>
            </a:pPr>
            <a:r>
              <a:rPr lang="en-US" dirty="0" smtClean="0"/>
              <a:t>Rule Consequentialism</a:t>
            </a:r>
          </a:p>
          <a:p>
            <a:pPr>
              <a:spcBef>
                <a:spcPts val="1200"/>
              </a:spcBef>
            </a:pPr>
            <a:r>
              <a:rPr lang="en-US" dirty="0" smtClean="0"/>
              <a:t>Negative Consequentialism</a:t>
            </a:r>
          </a:p>
        </p:txBody>
      </p:sp>
    </p:spTree>
    <p:extLst>
      <p:ext uri="{BB962C8B-B14F-4D97-AF65-F5344CB8AC3E}">
        <p14:creationId xmlns:p14="http://schemas.microsoft.com/office/powerpoint/2010/main" val="1355471877"/>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1242</Words>
  <Application>Microsoft Office PowerPoint</Application>
  <PresentationFormat>Widescreen</PresentationFormat>
  <Paragraphs>124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Corbel</vt:lpstr>
      <vt:lpstr>Times New Roman</vt:lpstr>
      <vt:lpstr>Wingdings</vt:lpstr>
      <vt:lpstr>Wingdings 2</vt:lpstr>
      <vt:lpstr>Wingdings 3</vt:lpstr>
      <vt:lpstr>Module</vt:lpstr>
      <vt:lpstr>Normative Ethics I: Principle-Based Theories</vt:lpstr>
      <vt:lpstr>Value Theory</vt:lpstr>
      <vt:lpstr>Normative Ethical Theories</vt:lpstr>
      <vt:lpstr>Warm Up</vt:lpstr>
      <vt:lpstr>Normative Questions</vt:lpstr>
      <vt:lpstr>General NE Views</vt:lpstr>
      <vt:lpstr>Consequentialism</vt:lpstr>
      <vt:lpstr>Consequentialist/Results-based Ethics</vt:lpstr>
      <vt:lpstr>Consequentialism</vt:lpstr>
      <vt:lpstr>Mill’s Act Utilitarianism </vt:lpstr>
      <vt:lpstr>Act Utilitarianism</vt:lpstr>
      <vt:lpstr>Rule Utilitarianism</vt:lpstr>
      <vt:lpstr>Rule Utilitarianism Response to Challenges</vt:lpstr>
      <vt:lpstr>Deontology</vt:lpstr>
      <vt:lpstr>Deontology/Duty-based Ethics</vt:lpstr>
      <vt:lpstr>Deontology</vt:lpstr>
      <vt:lpstr>Kantian Ethics</vt:lpstr>
      <vt:lpstr>First Maxim:  An act must be universalizable.</vt:lpstr>
      <vt:lpstr>Second Maxim: Treat people as ends not means</vt:lpstr>
      <vt:lpstr>Example</vt:lpstr>
      <vt:lpstr>Employing the Maxims</vt:lpstr>
      <vt:lpstr>Challenging Example</vt:lpstr>
      <vt:lpstr>Broader Question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Normative Ethics: Principle-Based Theories</dc:title>
  <dc:creator>Dustin Olson</dc:creator>
  <cp:lastModifiedBy>Dustin Olson</cp:lastModifiedBy>
  <cp:revision>24</cp:revision>
  <dcterms:created xsi:type="dcterms:W3CDTF">2018-07-31T13:11:38Z</dcterms:created>
  <dcterms:modified xsi:type="dcterms:W3CDTF">2019-10-24T19:50:51Z</dcterms:modified>
</cp:coreProperties>
</file>