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61" r:id="rId4"/>
    <p:sldId id="258" r:id="rId5"/>
    <p:sldId id="296" r:id="rId6"/>
    <p:sldId id="294" r:id="rId7"/>
    <p:sldId id="295" r:id="rId8"/>
    <p:sldId id="275" r:id="rId9"/>
    <p:sldId id="276" r:id="rId10"/>
    <p:sldId id="277" r:id="rId11"/>
    <p:sldId id="278" r:id="rId12"/>
    <p:sldId id="279" r:id="rId13"/>
    <p:sldId id="290" r:id="rId14"/>
    <p:sldId id="291" r:id="rId15"/>
    <p:sldId id="280" r:id="rId16"/>
    <p:sldId id="292" r:id="rId17"/>
    <p:sldId id="289" r:id="rId18"/>
    <p:sldId id="283" r:id="rId19"/>
    <p:sldId id="29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36" autoAdjust="0"/>
    <p:restoredTop sz="94660"/>
  </p:normalViewPr>
  <p:slideViewPr>
    <p:cSldViewPr>
      <p:cViewPr varScale="1">
        <p:scale>
          <a:sx n="75" d="100"/>
          <a:sy n="75" d="100"/>
        </p:scale>
        <p:origin x="90" y="93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sz="1800"/>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627B05BE-30D7-4990-9B72-D3D4F38F3779}"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4002E-A981-499B-BFA4-32C3D55E733C}" type="slidenum">
              <a:rPr lang="en-US" smtClean="0"/>
              <a:pPr/>
              <a:t>‹#›</a:t>
            </a:fld>
            <a:endParaRPr lang="en-US"/>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7B05BE-30D7-4990-9B72-D3D4F38F3779}"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4002E-A981-499B-BFA4-32C3D55E733C}" type="slidenum">
              <a:rPr lang="en-US" smtClean="0"/>
              <a:pPr/>
              <a:t>‹#›</a:t>
            </a:fld>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sz="1800"/>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sz="1800"/>
          </a:p>
        </p:txBody>
      </p:sp>
      <p:sp>
        <p:nvSpPr>
          <p:cNvPr id="2" name="Vertical Title 1"/>
          <p:cNvSpPr>
            <a:spLocks noGrp="1"/>
          </p:cNvSpPr>
          <p:nvPr>
            <p:ph type="title" orient="vert"/>
          </p:nvPr>
        </p:nvSpPr>
        <p:spPr>
          <a:xfrm>
            <a:off x="9042400" y="274641"/>
            <a:ext cx="2540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04801"/>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7B05BE-30D7-4990-9B72-D3D4F38F3779}" type="datetimeFigureOut">
              <a:rPr lang="en-US" smtClean="0"/>
              <a:pPr/>
              <a:t>10/24/2019</a:t>
            </a:fld>
            <a:endParaRPr lang="en-US"/>
          </a:p>
        </p:txBody>
      </p:sp>
      <p:sp>
        <p:nvSpPr>
          <p:cNvPr id="5" name="Footer Placeholder 4"/>
          <p:cNvSpPr>
            <a:spLocks noGrp="1"/>
          </p:cNvSpPr>
          <p:nvPr>
            <p:ph type="ftr" sz="quarter" idx="11"/>
          </p:nvPr>
        </p:nvSpPr>
        <p:spPr>
          <a:xfrm>
            <a:off x="3520796" y="6377460"/>
            <a:ext cx="5115205" cy="365125"/>
          </a:xfrm>
        </p:spPr>
        <p:txBody>
          <a:bodyPr/>
          <a:lstStyle/>
          <a:p>
            <a:endParaRPr lang="en-US"/>
          </a:p>
        </p:txBody>
      </p:sp>
      <p:sp>
        <p:nvSpPr>
          <p:cNvPr id="6" name="Slide Number Placeholder 5"/>
          <p:cNvSpPr>
            <a:spLocks noGrp="1"/>
          </p:cNvSpPr>
          <p:nvPr>
            <p:ph type="sldNum" sz="quarter" idx="12"/>
          </p:nvPr>
        </p:nvSpPr>
        <p:spPr/>
        <p:txBody>
          <a:bodyPr/>
          <a:lstStyle/>
          <a:p>
            <a:fld id="{F1E4002E-A981-499B-BFA4-32C3D55E733C}" type="slidenum">
              <a:rPr lang="en-US" smtClean="0"/>
              <a:pPr/>
              <a:t>‹#›</a:t>
            </a:fld>
            <a:endParaRPr lang="en-US"/>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solidFill>
                  <a:prstClr val="black">
                    <a:lumMod val="95000"/>
                    <a:lumOff val="5000"/>
                  </a:prstClr>
                </a:solidFill>
              </a:rPr>
              <a:pPr/>
              <a:t>10/24/2019</a:t>
            </a:fld>
            <a:endParaRPr lang="en-US" dirty="0">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black">
                    <a:lumMod val="95000"/>
                    <a:lumOff val="5000"/>
                  </a:prstClr>
                </a:solidFill>
              </a:rPr>
              <a:pPr/>
              <a:t>‹#›</a:t>
            </a:fld>
            <a:endParaRPr lang="en-US" dirty="0">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057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solidFill>
                  <a:prstClr val="black">
                    <a:lumMod val="95000"/>
                    <a:lumOff val="5000"/>
                  </a:prstClr>
                </a:solidFill>
              </a:rPr>
              <a:pPr/>
              <a:t>10/24/2019</a:t>
            </a:fld>
            <a:endParaRPr lang="en-US" dirty="0">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black">
                    <a:lumMod val="95000"/>
                    <a:lumOff val="5000"/>
                  </a:prstClr>
                </a:solidFill>
              </a:rPr>
              <a:pPr/>
              <a:t>‹#›</a:t>
            </a:fld>
            <a:endParaRPr lang="en-US" dirty="0">
              <a:solidFill>
                <a:prstClr val="black">
                  <a:lumMod val="95000"/>
                  <a:lumOff val="5000"/>
                </a:prstClr>
              </a:solidFill>
            </a:endParaRPr>
          </a:p>
        </p:txBody>
      </p:sp>
    </p:spTree>
    <p:extLst>
      <p:ext uri="{BB962C8B-B14F-4D97-AF65-F5344CB8AC3E}">
        <p14:creationId xmlns:p14="http://schemas.microsoft.com/office/powerpoint/2010/main" val="2151640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solidFill>
                  <a:prstClr val="black">
                    <a:lumMod val="95000"/>
                    <a:lumOff val="5000"/>
                  </a:prstClr>
                </a:solidFill>
              </a:rPr>
              <a:pPr/>
              <a:t>10/24/2019</a:t>
            </a:fld>
            <a:endParaRPr lang="en-US" dirty="0">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black">
                    <a:lumMod val="95000"/>
                    <a:lumOff val="5000"/>
                  </a:prstClr>
                </a:solidFill>
              </a:rPr>
              <a:pPr/>
              <a:t>‹#›</a:t>
            </a:fld>
            <a:endParaRPr lang="en-US" dirty="0">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383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solidFill>
                  <a:prstClr val="black">
                    <a:lumMod val="95000"/>
                    <a:lumOff val="5000"/>
                  </a:prstClr>
                </a:solidFill>
              </a:rPr>
              <a:pPr/>
              <a:t>10/24/2019</a:t>
            </a:fld>
            <a:endParaRPr lang="en-US" dirty="0">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prstClr val="black">
                    <a:lumMod val="95000"/>
                    <a:lumOff val="5000"/>
                  </a:prstClr>
                </a:solidFill>
              </a:rPr>
              <a:pPr/>
              <a:t>‹#›</a:t>
            </a:fld>
            <a:endParaRPr lang="en-US" dirty="0">
              <a:solidFill>
                <a:prstClr val="black">
                  <a:lumMod val="95000"/>
                  <a:lumOff val="5000"/>
                </a:prstClr>
              </a:solidFill>
            </a:endParaRPr>
          </a:p>
        </p:txBody>
      </p:sp>
    </p:spTree>
    <p:extLst>
      <p:ext uri="{BB962C8B-B14F-4D97-AF65-F5344CB8AC3E}">
        <p14:creationId xmlns:p14="http://schemas.microsoft.com/office/powerpoint/2010/main" val="3980542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solidFill>
                  <a:prstClr val="black">
                    <a:lumMod val="95000"/>
                    <a:lumOff val="5000"/>
                  </a:prstClr>
                </a:solidFill>
              </a:rPr>
              <a:pPr/>
              <a:t>10/24/2019</a:t>
            </a:fld>
            <a:endParaRPr lang="en-US" dirty="0">
              <a:solidFill>
                <a:prstClr val="black">
                  <a:lumMod val="95000"/>
                  <a:lumOff val="5000"/>
                </a:prstClr>
              </a:solidFill>
            </a:endParaRPr>
          </a:p>
        </p:txBody>
      </p:sp>
      <p:sp>
        <p:nvSpPr>
          <p:cNvPr id="8" name="Footer Placeholder 7"/>
          <p:cNvSpPr>
            <a:spLocks noGrp="1"/>
          </p:cNvSpPr>
          <p:nvPr>
            <p:ph type="ftr" sz="quarter" idx="11"/>
          </p:nvPr>
        </p:nvSpPr>
        <p:spPr/>
        <p:txBody>
          <a:bodyPr/>
          <a:lstStyle/>
          <a:p>
            <a:endParaRPr lang="en-US" dirty="0">
              <a:solidFill>
                <a:prstClr val="black">
                  <a:lumMod val="95000"/>
                  <a:lumOff val="5000"/>
                </a:prst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dirty="0">
                <a:solidFill>
                  <a:prstClr val="black">
                    <a:lumMod val="95000"/>
                    <a:lumOff val="5000"/>
                  </a:prstClr>
                </a:solidFill>
              </a:rPr>
              <a:pPr/>
              <a:t>‹#›</a:t>
            </a:fld>
            <a:endParaRPr lang="en-US" dirty="0">
              <a:solidFill>
                <a:prstClr val="black">
                  <a:lumMod val="95000"/>
                  <a:lumOff val="5000"/>
                </a:prstClr>
              </a:solidFill>
            </a:endParaRPr>
          </a:p>
        </p:txBody>
      </p:sp>
    </p:spTree>
    <p:extLst>
      <p:ext uri="{BB962C8B-B14F-4D97-AF65-F5344CB8AC3E}">
        <p14:creationId xmlns:p14="http://schemas.microsoft.com/office/powerpoint/2010/main" val="372771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solidFill>
                  <a:prstClr val="black">
                    <a:lumMod val="95000"/>
                    <a:lumOff val="5000"/>
                  </a:prstClr>
                </a:solidFill>
              </a:rPr>
              <a:pPr/>
              <a:t>10/24/2019</a:t>
            </a:fld>
            <a:endParaRPr lang="en-US" dirty="0">
              <a:solidFill>
                <a:prstClr val="black">
                  <a:lumMod val="95000"/>
                  <a:lumOff val="5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95000"/>
                  <a:lumOff val="5000"/>
                </a:prstClr>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dirty="0">
                <a:solidFill>
                  <a:prstClr val="black">
                    <a:lumMod val="95000"/>
                    <a:lumOff val="5000"/>
                  </a:prstClr>
                </a:solidFill>
              </a:rPr>
              <a:pPr/>
              <a:t>‹#›</a:t>
            </a:fld>
            <a:endParaRPr lang="en-US" dirty="0">
              <a:solidFill>
                <a:prstClr val="black">
                  <a:lumMod val="95000"/>
                  <a:lumOff val="5000"/>
                </a:prstClr>
              </a:solidFill>
            </a:endParaRPr>
          </a:p>
        </p:txBody>
      </p:sp>
    </p:spTree>
    <p:extLst>
      <p:ext uri="{BB962C8B-B14F-4D97-AF65-F5344CB8AC3E}">
        <p14:creationId xmlns:p14="http://schemas.microsoft.com/office/powerpoint/2010/main" val="22066283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solidFill>
                  <a:prstClr val="black">
                    <a:lumMod val="95000"/>
                    <a:lumOff val="5000"/>
                  </a:prstClr>
                </a:solidFill>
              </a:rPr>
              <a:pPr/>
              <a:t>10/24/2019</a:t>
            </a:fld>
            <a:endParaRPr lang="en-US" dirty="0">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n-US" dirty="0">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dirty="0">
                <a:solidFill>
                  <a:prstClr val="black">
                    <a:lumMod val="95000"/>
                    <a:lumOff val="5000"/>
                  </a:prstClr>
                </a:solidFill>
              </a:rPr>
              <a:pPr/>
              <a:t>‹#›</a:t>
            </a:fld>
            <a:endParaRPr lang="en-US" dirty="0">
              <a:solidFill>
                <a:prstClr val="black">
                  <a:lumMod val="95000"/>
                  <a:lumOff val="5000"/>
                </a:prstClr>
              </a:solidFill>
            </a:endParaRPr>
          </a:p>
        </p:txBody>
      </p:sp>
    </p:spTree>
    <p:extLst>
      <p:ext uri="{BB962C8B-B14F-4D97-AF65-F5344CB8AC3E}">
        <p14:creationId xmlns:p14="http://schemas.microsoft.com/office/powerpoint/2010/main" val="37134525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solidFill>
                  <a:prstClr val="black">
                    <a:lumMod val="95000"/>
                    <a:lumOff val="5000"/>
                  </a:prstClr>
                </a:solidFill>
              </a:rPr>
              <a:pPr/>
              <a:t>10/24/2019</a:t>
            </a:fld>
            <a:endParaRPr lang="en-US" dirty="0">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prstClr val="black">
                    <a:lumMod val="95000"/>
                    <a:lumOff val="5000"/>
                  </a:prstClr>
                </a:solidFill>
              </a:rPr>
              <a:pPr/>
              <a:t>‹#›</a:t>
            </a:fld>
            <a:endParaRPr lang="en-US" dirty="0">
              <a:solidFill>
                <a:prstClr val="black">
                  <a:lumMod val="95000"/>
                  <a:lumOff val="5000"/>
                </a:prstClr>
              </a:solidFill>
            </a:endParaRPr>
          </a:p>
        </p:txBody>
      </p:sp>
    </p:spTree>
    <p:extLst>
      <p:ext uri="{BB962C8B-B14F-4D97-AF65-F5344CB8AC3E}">
        <p14:creationId xmlns:p14="http://schemas.microsoft.com/office/powerpoint/2010/main" val="180158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7B05BE-30D7-4990-9B72-D3D4F38F3779}"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4002E-A981-499B-BFA4-32C3D55E733C}" type="slidenum">
              <a:rPr lang="en-US" smtClean="0"/>
              <a:pPr/>
              <a:t>‹#›</a:t>
            </a:fld>
            <a:endParaRPr lang="en-US"/>
          </a:p>
        </p:txBody>
      </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solidFill>
                  <a:prstClr val="black">
                    <a:lumMod val="95000"/>
                    <a:lumOff val="5000"/>
                  </a:prstClr>
                </a:solidFill>
              </a:rPr>
              <a:pPr/>
              <a:t>10/24/2019</a:t>
            </a:fld>
            <a:endParaRPr lang="en-US" dirty="0">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867E5644-1E61-4311-A31E-84CB9C7AA8A9}" type="slidenum">
              <a:rPr lang="en-US" dirty="0">
                <a:solidFill>
                  <a:prstClr val="black">
                    <a:lumMod val="95000"/>
                    <a:lumOff val="5000"/>
                  </a:prstClr>
                </a:solidFill>
              </a:rPr>
              <a:pPr/>
              <a:t>‹#›</a:t>
            </a:fld>
            <a:endParaRPr lang="en-US" dirty="0">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9180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solidFill>
                  <a:prstClr val="black">
                    <a:lumMod val="95000"/>
                    <a:lumOff val="5000"/>
                  </a:prstClr>
                </a:solidFill>
              </a:rPr>
              <a:pPr/>
              <a:t>10/24/2019</a:t>
            </a:fld>
            <a:endParaRPr lang="en-US" dirty="0">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black">
                    <a:lumMod val="95000"/>
                    <a:lumOff val="5000"/>
                  </a:prstClr>
                </a:solidFill>
              </a:rPr>
              <a:pPr/>
              <a:t>‹#›</a:t>
            </a:fld>
            <a:endParaRPr lang="en-US" dirty="0">
              <a:solidFill>
                <a:prstClr val="black">
                  <a:lumMod val="95000"/>
                  <a:lumOff val="5000"/>
                </a:prstClr>
              </a:solidFill>
            </a:endParaRPr>
          </a:p>
        </p:txBody>
      </p:sp>
    </p:spTree>
    <p:extLst>
      <p:ext uri="{BB962C8B-B14F-4D97-AF65-F5344CB8AC3E}">
        <p14:creationId xmlns:p14="http://schemas.microsoft.com/office/powerpoint/2010/main" val="5573190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solidFill>
                  <a:prstClr val="black">
                    <a:lumMod val="95000"/>
                    <a:lumOff val="5000"/>
                  </a:prstClr>
                </a:solidFill>
              </a:rPr>
              <a:pPr/>
              <a:t>10/24/2019</a:t>
            </a:fld>
            <a:endParaRPr lang="en-US" dirty="0">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black">
                    <a:lumMod val="95000"/>
                    <a:lumOff val="5000"/>
                  </a:prstClr>
                </a:solidFill>
              </a:rPr>
              <a:pPr/>
              <a:t>‹#›</a:t>
            </a:fld>
            <a:endParaRPr lang="en-US" dirty="0">
              <a:solidFill>
                <a:prstClr val="black">
                  <a:lumMod val="95000"/>
                  <a:lumOff val="5000"/>
                </a:prstClr>
              </a:solidFill>
            </a:endParaRP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64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sz="1800"/>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sz="1800"/>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27B05BE-30D7-4990-9B72-D3D4F38F3779}"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4002E-A981-499B-BFA4-32C3D55E733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27B05BE-30D7-4990-9B72-D3D4F38F3779}" type="datetimeFigureOut">
              <a:rPr lang="en-US" smtClean="0"/>
              <a:pPr/>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4002E-A981-499B-BFA4-32C3D55E733C}" type="slidenum">
              <a:rPr lang="en-US" smtClean="0"/>
              <a:pPr/>
              <a:t>‹#›</a:t>
            </a:fld>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27B05BE-30D7-4990-9B72-D3D4F38F3779}" type="datetimeFigureOut">
              <a:rPr lang="en-US" smtClean="0"/>
              <a:pPr/>
              <a:t>10/24/2019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E4002E-A981-499B-BFA4-32C3D55E733C}" type="slidenum">
              <a:rPr lang="en-US" smtClean="0"/>
              <a:pPr/>
              <a:t>‹#›</a:t>
            </a:fld>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27B05BE-30D7-4990-9B72-D3D4F38F3779}" type="datetimeFigureOut">
              <a:rPr lang="en-US" smtClean="0"/>
              <a:pPr/>
              <a:t>10/24/2019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E4002E-A981-499B-BFA4-32C3D55E733C}" type="slidenum">
              <a:rPr lang="en-US" smtClean="0"/>
              <a:pPr/>
              <a:t>‹#›</a:t>
            </a:fld>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B05BE-30D7-4990-9B72-D3D4F38F3779}" type="datetimeFigureOut">
              <a:rPr lang="en-US" smtClean="0"/>
              <a:pPr/>
              <a:t>10/24/2019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E4002E-A981-499B-BFA4-32C3D55E733C}" type="slidenum">
              <a:rPr lang="en-US" smtClean="0"/>
              <a:pPr/>
              <a:t>‹#›</a:t>
            </a:fld>
            <a:endParaRPr lang="en-US"/>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27B05BE-30D7-4990-9B72-D3D4F38F3779}" type="datetimeFigureOut">
              <a:rPr lang="en-US" smtClean="0"/>
              <a:pPr/>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4002E-A981-499B-BFA4-32C3D55E733C}" type="slidenum">
              <a:rPr lang="en-US" smtClean="0"/>
              <a:pPr/>
              <a:t>‹#›</a:t>
            </a:fld>
            <a:endParaRPr lang="en-US"/>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sz="1800"/>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sz="1800"/>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627B05BE-30D7-4990-9B72-D3D4F38F3779}" type="datetimeFigureOut">
              <a:rPr lang="en-US" smtClean="0"/>
              <a:pPr/>
              <a:t>10/24/2019</a:t>
            </a:fld>
            <a:endParaRPr lang="en-US"/>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sz="1800"/>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sz="1800"/>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11119104" y="1170432"/>
            <a:ext cx="978485" cy="201168"/>
          </a:xfrm>
        </p:spPr>
        <p:txBody>
          <a:bodyPr/>
          <a:lstStyle/>
          <a:p>
            <a:fld id="{F1E4002E-A981-499B-BFA4-32C3D55E733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sz="1800"/>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sz="1800"/>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27B05BE-30D7-4990-9B72-D3D4F38F3779}" type="datetimeFigureOut">
              <a:rPr lang="en-US" smtClean="0"/>
              <a:pPr/>
              <a:t>10/24/2019</a:t>
            </a:fld>
            <a:endParaRPr lang="en-US"/>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1E4002E-A981-499B-BFA4-32C3D55E73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defTabSz="457200"/>
            <a:fld id="{90298CD5-6C1E-4009-B41F-6DF62E31D3BE}" type="datetimeFigureOut">
              <a:rPr lang="en-US" dirty="0">
                <a:solidFill>
                  <a:prstClr val="black">
                    <a:lumMod val="95000"/>
                    <a:lumOff val="5000"/>
                  </a:prstClr>
                </a:solidFill>
              </a:rPr>
              <a:pPr defTabSz="457200"/>
              <a:t>10/24/2019</a:t>
            </a:fld>
            <a:endParaRPr lang="en-US" dirty="0">
              <a:solidFill>
                <a:prstClr val="black">
                  <a:lumMod val="95000"/>
                  <a:lumOff val="5000"/>
                </a:prstClr>
              </a:solidFill>
            </a:endParaRP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defTabSz="457200"/>
            <a:endParaRPr lang="en-US" dirty="0">
              <a:solidFill>
                <a:prstClr val="black">
                  <a:lumMod val="95000"/>
                  <a:lumOff val="5000"/>
                </a:prstClr>
              </a:solidFill>
            </a:endParaRP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defTabSz="457200"/>
            <a:fld id="{4FAB73BC-B049-4115-A692-8D63A059BFB8}" type="slidenum">
              <a:rPr lang="en-US" dirty="0">
                <a:solidFill>
                  <a:prstClr val="black">
                    <a:lumMod val="95000"/>
                    <a:lumOff val="5000"/>
                  </a:prstClr>
                </a:solidFill>
              </a:rPr>
              <a:pPr defTabSz="457200"/>
              <a:t>‹#›</a:t>
            </a:fld>
            <a:endParaRPr lang="en-US" dirty="0">
              <a:solidFill>
                <a:prstClr val="black">
                  <a:lumMod val="95000"/>
                  <a:lumOff val="5000"/>
                </a:prstClr>
              </a:solidFill>
            </a:endParaRP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0775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8077200" cy="1905000"/>
          </a:xfrm>
        </p:spPr>
        <p:txBody>
          <a:bodyPr>
            <a:normAutofit fontScale="90000"/>
          </a:bodyPr>
          <a:lstStyle/>
          <a:p>
            <a:r>
              <a:rPr lang="en-US" dirty="0" smtClean="0"/>
              <a:t>Normative Ethics II: </a:t>
            </a:r>
            <a:br>
              <a:rPr lang="en-US" dirty="0" smtClean="0"/>
            </a:br>
            <a:r>
              <a:rPr lang="en-US" dirty="0" smtClean="0"/>
              <a:t>Challenges to Principle-Based Ethics</a:t>
            </a:r>
            <a:endParaRPr lang="en-US" dirty="0"/>
          </a:p>
        </p:txBody>
      </p:sp>
      <p:sp>
        <p:nvSpPr>
          <p:cNvPr id="3" name="Subtitle 2"/>
          <p:cNvSpPr>
            <a:spLocks noGrp="1"/>
          </p:cNvSpPr>
          <p:nvPr>
            <p:ph type="subTitle" idx="1"/>
          </p:nvPr>
        </p:nvSpPr>
        <p:spPr>
          <a:xfrm>
            <a:off x="2209800" y="1828800"/>
            <a:ext cx="8077200" cy="1295400"/>
          </a:xfrm>
        </p:spPr>
        <p:txBody>
          <a:bodyPr/>
          <a:lstStyle/>
          <a:p>
            <a:r>
              <a:rPr lang="en-US" dirty="0"/>
              <a:t>Class 14</a:t>
            </a:r>
          </a:p>
          <a:p>
            <a:r>
              <a:rPr lang="en-US" dirty="0"/>
              <a:t>Philosophy 100</a:t>
            </a:r>
          </a:p>
          <a:p>
            <a:r>
              <a:rPr lang="en-US"/>
              <a:t>Introduction to Philosophy</a:t>
            </a:r>
            <a:endParaRPr lang="en-US"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Trolley Problem</a:t>
            </a:r>
            <a:endParaRPr lang="en-US" dirty="0"/>
          </a:p>
        </p:txBody>
      </p:sp>
      <p:sp>
        <p:nvSpPr>
          <p:cNvPr id="3" name="Content Placeholder 2"/>
          <p:cNvSpPr>
            <a:spLocks noGrp="1"/>
          </p:cNvSpPr>
          <p:nvPr>
            <p:ph sz="half" idx="1"/>
          </p:nvPr>
        </p:nvSpPr>
        <p:spPr>
          <a:xfrm>
            <a:off x="609600" y="1773936"/>
            <a:ext cx="5715000" cy="4623816"/>
          </a:xfrm>
        </p:spPr>
        <p:txBody>
          <a:bodyPr>
            <a:normAutofit fontScale="70000" lnSpcReduction="20000"/>
          </a:bodyPr>
          <a:lstStyle/>
          <a:p>
            <a:pPr marL="118872" indent="0">
              <a:spcBef>
                <a:spcPts val="600"/>
              </a:spcBef>
              <a:spcAft>
                <a:spcPts val="1200"/>
              </a:spcAft>
              <a:buNone/>
            </a:pPr>
            <a:r>
              <a:rPr lang="en-US" dirty="0" smtClean="0"/>
              <a:t>There is a runaway trolley barreling down the railway tracks. Ahead, on the tracks, there are five people tied up and unable to move. The trolley is headed straight for them. You are standing some distance off in the train yard, next to a lever. If you pull this lever, the trolley will switch to a different set of tracks. However, you notice that there is one person on the side track. </a:t>
            </a:r>
          </a:p>
          <a:p>
            <a:pPr>
              <a:spcBef>
                <a:spcPts val="600"/>
              </a:spcBef>
              <a:spcAft>
                <a:spcPts val="1200"/>
              </a:spcAft>
            </a:pPr>
            <a:r>
              <a:rPr lang="en-US" dirty="0" smtClean="0"/>
              <a:t>You have two options:</a:t>
            </a:r>
          </a:p>
          <a:p>
            <a:pPr lvl="1">
              <a:spcBef>
                <a:spcPts val="600"/>
              </a:spcBef>
              <a:spcAft>
                <a:spcPts val="1200"/>
              </a:spcAft>
            </a:pPr>
            <a:r>
              <a:rPr lang="en-US" dirty="0" smtClean="0"/>
              <a:t>Do nothing, and the trolley kills the five people on the main track.</a:t>
            </a:r>
          </a:p>
          <a:p>
            <a:pPr lvl="1">
              <a:spcBef>
                <a:spcPts val="600"/>
              </a:spcBef>
              <a:spcAft>
                <a:spcPts val="1200"/>
              </a:spcAft>
            </a:pPr>
            <a:r>
              <a:rPr lang="en-US" dirty="0" smtClean="0"/>
              <a:t>Pull the lever, diverting the trolley onto the side track where it will kill one person.</a:t>
            </a:r>
          </a:p>
          <a:p>
            <a:pPr>
              <a:spcBef>
                <a:spcPts val="600"/>
              </a:spcBef>
              <a:spcAft>
                <a:spcPts val="1200"/>
              </a:spcAft>
            </a:pPr>
            <a:r>
              <a:rPr lang="en-US" dirty="0" smtClean="0"/>
              <a:t>Which is the most ethical choice?</a:t>
            </a:r>
          </a:p>
        </p:txBody>
      </p:sp>
      <p:pic>
        <p:nvPicPr>
          <p:cNvPr id="5" name="Content Placeholder 4" descr="Trolley_problem.png"/>
          <p:cNvPicPr>
            <a:picLocks noGrp="1" noChangeAspect="1"/>
          </p:cNvPicPr>
          <p:nvPr>
            <p:ph sz="half" idx="2"/>
          </p:nvPr>
        </p:nvPicPr>
        <p:blipFill>
          <a:blip r:embed="rId2" cstate="print"/>
          <a:stretch>
            <a:fillRect/>
          </a:stretch>
        </p:blipFill>
        <p:spPr>
          <a:xfrm>
            <a:off x="7086600" y="2066544"/>
            <a:ext cx="4059238" cy="4038599"/>
          </a:xfrm>
        </p:spPr>
      </p:pic>
    </p:spTree>
    <p:extLst>
      <p:ext uri="{BB962C8B-B14F-4D97-AF65-F5344CB8AC3E}">
        <p14:creationId xmlns:p14="http://schemas.microsoft.com/office/powerpoint/2010/main" val="2994801498"/>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_trolley_problem.svg.png"/>
          <p:cNvPicPr>
            <a:picLocks noGrp="1" noChangeAspect="1"/>
          </p:cNvPicPr>
          <p:nvPr>
            <p:ph idx="1"/>
          </p:nvPr>
        </p:nvPicPr>
        <p:blipFill>
          <a:blip r:embed="rId2" cstate="print"/>
          <a:stretch>
            <a:fillRect/>
          </a:stretch>
        </p:blipFill>
        <p:spPr>
          <a:xfrm>
            <a:off x="1743457" y="1371600"/>
            <a:ext cx="8314943" cy="4658232"/>
          </a:xfrm>
        </p:spPr>
      </p:pic>
      <p:sp>
        <p:nvSpPr>
          <p:cNvPr id="2" name="Title 1"/>
          <p:cNvSpPr>
            <a:spLocks noGrp="1"/>
          </p:cNvSpPr>
          <p:nvPr>
            <p:ph type="title"/>
          </p:nvPr>
        </p:nvSpPr>
        <p:spPr/>
        <p:txBody>
          <a:bodyPr>
            <a:normAutofit/>
          </a:bodyPr>
          <a:lstStyle/>
          <a:p>
            <a:r>
              <a:rPr lang="en-US" dirty="0" smtClean="0"/>
              <a:t>Variations on the Trolley Problem</a:t>
            </a:r>
            <a:endParaRPr lang="en-US" dirty="0"/>
          </a:p>
        </p:txBody>
      </p:sp>
      <p:sp>
        <p:nvSpPr>
          <p:cNvPr id="3" name="TextBox 2"/>
          <p:cNvSpPr txBox="1"/>
          <p:nvPr/>
        </p:nvSpPr>
        <p:spPr>
          <a:xfrm>
            <a:off x="8318500" y="1852104"/>
            <a:ext cx="1676400" cy="3733800"/>
          </a:xfrm>
          <a:prstGeom prst="rect">
            <a:avLst/>
          </a:prstGeom>
          <a:solidFill>
            <a:schemeClr val="bg1"/>
          </a:solidFill>
        </p:spPr>
        <p:txBody>
          <a:bodyPr wrap="square" rtlCol="0">
            <a:spAutoFit/>
          </a:bodyPr>
          <a:lstStyle/>
          <a:p>
            <a:endParaRPr lang="en-CA" dirty="0"/>
          </a:p>
        </p:txBody>
      </p:sp>
    </p:spTree>
    <p:extLst>
      <p:ext uri="{BB962C8B-B14F-4D97-AF65-F5344CB8AC3E}">
        <p14:creationId xmlns:p14="http://schemas.microsoft.com/office/powerpoint/2010/main" val="286077069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Transplant Problem</a:t>
            </a:r>
            <a:endParaRPr lang="en-CA" dirty="0"/>
          </a:p>
        </p:txBody>
      </p:sp>
      <p:sp>
        <p:nvSpPr>
          <p:cNvPr id="3" name="Content Placeholder 2"/>
          <p:cNvSpPr>
            <a:spLocks noGrp="1"/>
          </p:cNvSpPr>
          <p:nvPr>
            <p:ph sz="half" idx="1"/>
          </p:nvPr>
        </p:nvSpPr>
        <p:spPr>
          <a:xfrm>
            <a:off x="381000" y="1752600"/>
            <a:ext cx="6096000" cy="4855464"/>
          </a:xfrm>
        </p:spPr>
        <p:txBody>
          <a:bodyPr>
            <a:normAutofit fontScale="70000" lnSpcReduction="20000"/>
          </a:bodyPr>
          <a:lstStyle/>
          <a:p>
            <a:pPr marL="118872" indent="0">
              <a:buNone/>
            </a:pPr>
            <a:r>
              <a:rPr lang="en-US" dirty="0" smtClean="0"/>
              <a:t>Imagine you’re a great </a:t>
            </a:r>
            <a:r>
              <a:rPr lang="en-US" dirty="0"/>
              <a:t>surgeon. Among other things you do, you transplant organs, and you are such a great surgeon that the </a:t>
            </a:r>
            <a:r>
              <a:rPr lang="en-US" dirty="0" smtClean="0"/>
              <a:t>organs </a:t>
            </a:r>
            <a:r>
              <a:rPr lang="en-US" dirty="0"/>
              <a:t>you transplant always take. At the moment you have five patients who need organs. Two need one lung each, two need a kidney each, and the fifth needs a heart. If they do not get those organs today, they will all die; if you find organs for them today, you can transplant the organs and they will all live. </a:t>
            </a:r>
            <a:r>
              <a:rPr lang="en-US" dirty="0" smtClean="0"/>
              <a:t>A </a:t>
            </a:r>
            <a:r>
              <a:rPr lang="en-US" dirty="0"/>
              <a:t>young man who has just come into your clinic for his yearly check-up has exactly the right blood-type, and is in excellent health. Lo, you have a possible donor. All you need do is cut him up and distribute his parts among the five who need them. You ask, but he says, "Sorry. I deeply sympathize, but no." </a:t>
            </a:r>
            <a:endParaRPr lang="en-US" dirty="0" smtClean="0"/>
          </a:p>
          <a:p>
            <a:pPr marL="118872" indent="0">
              <a:buNone/>
            </a:pPr>
            <a:endParaRPr lang="en-US" dirty="0"/>
          </a:p>
          <a:p>
            <a:pPr marL="118872" indent="0">
              <a:buNone/>
            </a:pPr>
            <a:r>
              <a:rPr lang="en-US" dirty="0" smtClean="0"/>
              <a:t>Would </a:t>
            </a:r>
            <a:r>
              <a:rPr lang="en-US" dirty="0"/>
              <a:t>it be morally permissible for you to operate anyway?</a:t>
            </a:r>
            <a:endParaRPr lang="en-CA"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62800" y="2438400"/>
            <a:ext cx="4465819" cy="2971800"/>
          </a:xfrm>
        </p:spPr>
      </p:pic>
    </p:spTree>
    <p:extLst>
      <p:ext uri="{BB962C8B-B14F-4D97-AF65-F5344CB8AC3E}">
        <p14:creationId xmlns:p14="http://schemas.microsoft.com/office/powerpoint/2010/main" val="3973305453"/>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Trolley versus Transplant</a:t>
            </a:r>
            <a:endParaRPr lang="en-CA" dirty="0"/>
          </a:p>
        </p:txBody>
      </p:sp>
      <p:sp>
        <p:nvSpPr>
          <p:cNvPr id="5" name="Content Placeholder 4"/>
          <p:cNvSpPr>
            <a:spLocks noGrp="1"/>
          </p:cNvSpPr>
          <p:nvPr>
            <p:ph idx="1"/>
          </p:nvPr>
        </p:nvSpPr>
        <p:spPr/>
        <p:txBody>
          <a:bodyPr/>
          <a:lstStyle/>
          <a:p>
            <a:r>
              <a:rPr lang="en-US" dirty="0" smtClean="0"/>
              <a:t>What is the morally relevant difference between the Trolley Problem and the Transplant Problem? </a:t>
            </a:r>
          </a:p>
          <a:p>
            <a:endParaRPr lang="en-US" dirty="0"/>
          </a:p>
          <a:p>
            <a:r>
              <a:rPr lang="en-US" dirty="0" smtClean="0"/>
              <a:t>Is there a moral difference between killing and letting die?</a:t>
            </a:r>
          </a:p>
          <a:p>
            <a:pPr lvl="1"/>
            <a:r>
              <a:rPr lang="en-US" dirty="0" smtClean="0"/>
              <a:t>Do rights trump utilities?</a:t>
            </a:r>
          </a:p>
          <a:p>
            <a:pPr lvl="1"/>
            <a:r>
              <a:rPr lang="en-US" dirty="0" smtClean="0"/>
              <a:t>What about the right to life for the innocent track worker? </a:t>
            </a:r>
            <a:endParaRPr lang="en-CA" dirty="0"/>
          </a:p>
        </p:txBody>
      </p:sp>
    </p:spTree>
    <p:extLst>
      <p:ext uri="{BB962C8B-B14F-4D97-AF65-F5344CB8AC3E}">
        <p14:creationId xmlns:p14="http://schemas.microsoft.com/office/powerpoint/2010/main" val="387207514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arn(inVertical)">
                                      <p:cBhvr>
                                        <p:cTn id="7" dur="500"/>
                                        <p:tgtEl>
                                          <p:spTgt spid="5">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arn(inVertical)">
                                      <p:cBhvr>
                                        <p:cTn id="10" dur="500"/>
                                        <p:tgtEl>
                                          <p:spTgt spid="5">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barn(inVertical)">
                                      <p:cBhvr>
                                        <p:cTn id="1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Supreme Moral Principles</a:t>
            </a:r>
            <a:endParaRPr lang="en-US" dirty="0"/>
          </a:p>
        </p:txBody>
      </p:sp>
      <p:sp>
        <p:nvSpPr>
          <p:cNvPr id="3" name="Content Placeholder 2"/>
          <p:cNvSpPr>
            <a:spLocks noGrp="1"/>
          </p:cNvSpPr>
          <p:nvPr>
            <p:ph idx="1"/>
          </p:nvPr>
        </p:nvSpPr>
        <p:spPr/>
        <p:txBody>
          <a:bodyPr>
            <a:normAutofit lnSpcReduction="10000"/>
          </a:bodyPr>
          <a:lstStyle/>
          <a:p>
            <a:r>
              <a:rPr lang="en-US" dirty="0" smtClean="0"/>
              <a:t>Golden Rule:</a:t>
            </a:r>
          </a:p>
          <a:p>
            <a:pPr lvl="1"/>
            <a:r>
              <a:rPr lang="en-US" dirty="0" smtClean="0"/>
              <a:t>Positive: Do unto others as you would have them do unto you.</a:t>
            </a:r>
          </a:p>
          <a:p>
            <a:pPr lvl="1"/>
            <a:r>
              <a:rPr lang="en-US" dirty="0" smtClean="0"/>
              <a:t>Negative: Don’t do to others what you wouldn’t want done to yourself.</a:t>
            </a:r>
          </a:p>
          <a:p>
            <a:pPr>
              <a:spcBef>
                <a:spcPts val="600"/>
              </a:spcBef>
            </a:pPr>
            <a:r>
              <a:rPr lang="en-US" dirty="0" smtClean="0"/>
              <a:t>Kant: </a:t>
            </a:r>
          </a:p>
          <a:p>
            <a:pPr lvl="1"/>
            <a:r>
              <a:rPr lang="en-US" dirty="0" smtClean="0"/>
              <a:t>Act upon those principles that can be universalized without contradiction; treat people as ends in themselves. </a:t>
            </a:r>
          </a:p>
          <a:p>
            <a:r>
              <a:rPr lang="en-US" dirty="0" smtClean="0"/>
              <a:t>Mill: </a:t>
            </a:r>
          </a:p>
          <a:p>
            <a:pPr lvl="1"/>
            <a:r>
              <a:rPr lang="en-US" dirty="0" smtClean="0"/>
              <a:t>The right act will bring about the greatest pleasure for the greatest number of people.  </a:t>
            </a:r>
            <a:endParaRPr lang="en-US" dirty="0"/>
          </a:p>
        </p:txBody>
      </p:sp>
    </p:spTree>
    <p:extLst>
      <p:ext uri="{BB962C8B-B14F-4D97-AF65-F5344CB8AC3E}">
        <p14:creationId xmlns:p14="http://schemas.microsoft.com/office/powerpoint/2010/main" val="1882785258"/>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we apply such principles to both Trolley and Transplant Problems? </a:t>
            </a:r>
            <a:endParaRPr lang="en-CA" dirty="0"/>
          </a:p>
        </p:txBody>
      </p:sp>
      <p:sp>
        <p:nvSpPr>
          <p:cNvPr id="3" name="Content Placeholder 2"/>
          <p:cNvSpPr>
            <a:spLocks noGrp="1"/>
          </p:cNvSpPr>
          <p:nvPr>
            <p:ph sz="half" idx="1"/>
          </p:nvPr>
        </p:nvSpPr>
        <p:spPr/>
        <p:txBody>
          <a:bodyPr/>
          <a:lstStyle/>
          <a:p>
            <a:r>
              <a:rPr lang="en-US" dirty="0" smtClean="0"/>
              <a:t>Golden Rule </a:t>
            </a:r>
          </a:p>
          <a:p>
            <a:pPr lvl="1"/>
            <a:r>
              <a:rPr lang="en-US" dirty="0" smtClean="0"/>
              <a:t>??</a:t>
            </a:r>
          </a:p>
          <a:p>
            <a:r>
              <a:rPr lang="en-US" dirty="0" smtClean="0"/>
              <a:t>Kant:</a:t>
            </a:r>
          </a:p>
          <a:p>
            <a:pPr lvl="1"/>
            <a:r>
              <a:rPr lang="en-US" dirty="0" smtClean="0"/>
              <a:t>Don’t flip the switch. </a:t>
            </a:r>
          </a:p>
          <a:p>
            <a:r>
              <a:rPr lang="en-US" dirty="0" smtClean="0"/>
              <a:t>Mill:</a:t>
            </a:r>
          </a:p>
          <a:p>
            <a:pPr lvl="1"/>
            <a:r>
              <a:rPr lang="en-US" dirty="0" smtClean="0"/>
              <a:t>Flip the switch—all things being equal. </a:t>
            </a:r>
            <a:endParaRPr lang="en-CA"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77806" y="1773238"/>
            <a:ext cx="4624387" cy="4624387"/>
          </a:xfrm>
        </p:spPr>
      </p:pic>
    </p:spTree>
    <p:extLst>
      <p:ext uri="{BB962C8B-B14F-4D97-AF65-F5344CB8AC3E}">
        <p14:creationId xmlns:p14="http://schemas.microsoft.com/office/powerpoint/2010/main" val="157294981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arn(inVertic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Supreme Moral Principles: Problems</a:t>
            </a:r>
            <a:endParaRPr lang="en-US" dirty="0"/>
          </a:p>
        </p:txBody>
      </p:sp>
      <p:sp>
        <p:nvSpPr>
          <p:cNvPr id="7" name="Content Placeholder 6"/>
          <p:cNvSpPr>
            <a:spLocks noGrp="1"/>
          </p:cNvSpPr>
          <p:nvPr>
            <p:ph sz="half" idx="1"/>
          </p:nvPr>
        </p:nvSpPr>
        <p:spPr/>
        <p:txBody>
          <a:bodyPr>
            <a:normAutofit fontScale="92500" lnSpcReduction="10000"/>
          </a:bodyPr>
          <a:lstStyle/>
          <a:p>
            <a:pPr>
              <a:spcBef>
                <a:spcPts val="600"/>
              </a:spcBef>
            </a:pPr>
            <a:r>
              <a:rPr lang="en-US" dirty="0" smtClean="0"/>
              <a:t>The golden rule can still allow for actions that seem wrong: some people make like pain inflicted upon them. </a:t>
            </a:r>
          </a:p>
          <a:p>
            <a:pPr>
              <a:spcBef>
                <a:spcPts val="600"/>
              </a:spcBef>
            </a:pPr>
            <a:r>
              <a:rPr lang="en-US" dirty="0" smtClean="0"/>
              <a:t>Kant’s maxims can produce contradictory result and some acts that seem wrong.</a:t>
            </a:r>
          </a:p>
          <a:p>
            <a:pPr>
              <a:spcBef>
                <a:spcPts val="600"/>
              </a:spcBef>
            </a:pPr>
            <a:r>
              <a:rPr lang="en-US" dirty="0" smtClean="0"/>
              <a:t>Mill’s view seems to mandate actions that seem wrong—liking killing one for the pleasure of many. </a:t>
            </a:r>
            <a:endParaRPr lang="en-US" dirty="0"/>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81800" y="1773365"/>
            <a:ext cx="3816113" cy="4624387"/>
          </a:xfrm>
        </p:spPr>
      </p:pic>
    </p:spTree>
    <p:extLst>
      <p:ext uri="{BB962C8B-B14F-4D97-AF65-F5344CB8AC3E}">
        <p14:creationId xmlns:p14="http://schemas.microsoft.com/office/powerpoint/2010/main" val="20143136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What the principles tell us.</a:t>
            </a:r>
            <a:endParaRPr lang="en-US" dirty="0"/>
          </a:p>
        </p:txBody>
      </p:sp>
      <p:sp>
        <p:nvSpPr>
          <p:cNvPr id="13" name="Content Placeholder 12"/>
          <p:cNvSpPr>
            <a:spLocks noGrp="1"/>
          </p:cNvSpPr>
          <p:nvPr>
            <p:ph idx="1"/>
          </p:nvPr>
        </p:nvSpPr>
        <p:spPr/>
        <p:txBody>
          <a:bodyPr/>
          <a:lstStyle/>
          <a:p>
            <a:pPr>
              <a:spcBef>
                <a:spcPts val="600"/>
              </a:spcBef>
            </a:pPr>
            <a:r>
              <a:rPr lang="en-US" dirty="0" smtClean="0"/>
              <a:t>We can’t seem to find a </a:t>
            </a:r>
            <a:r>
              <a:rPr lang="en-US" i="1" dirty="0" smtClean="0"/>
              <a:t>supreme</a:t>
            </a:r>
            <a:r>
              <a:rPr lang="en-US" dirty="0" smtClean="0"/>
              <a:t> moral principle. Each has a counterexample. </a:t>
            </a:r>
          </a:p>
          <a:p>
            <a:pPr>
              <a:spcBef>
                <a:spcPts val="600"/>
              </a:spcBef>
            </a:pPr>
            <a:r>
              <a:rPr lang="en-US" dirty="0" smtClean="0"/>
              <a:t>We discover in our counterexamples, however, that morality requires that we consider other’s interests and not only our own. </a:t>
            </a:r>
          </a:p>
          <a:p>
            <a:pPr>
              <a:spcBef>
                <a:spcPts val="600"/>
              </a:spcBef>
            </a:pPr>
            <a:r>
              <a:rPr lang="en-US" dirty="0" smtClean="0"/>
              <a:t>“When sympathy is missing, morality rests on practicality.” </a:t>
            </a:r>
            <a:endParaRPr lang="en-US" dirty="0"/>
          </a:p>
        </p:txBody>
      </p:sp>
    </p:spTree>
    <p:extLst>
      <p:ext uri="{BB962C8B-B14F-4D97-AF65-F5344CB8AC3E}">
        <p14:creationId xmlns:p14="http://schemas.microsoft.com/office/powerpoint/2010/main" val="1939357810"/>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azed-and-confused-check-you-later.jpg"/>
          <p:cNvPicPr>
            <a:picLocks noChangeAspect="1"/>
          </p:cNvPicPr>
          <p:nvPr/>
        </p:nvPicPr>
        <p:blipFill>
          <a:blip r:embed="rId2" cstate="print"/>
          <a:stretch>
            <a:fillRect/>
          </a:stretch>
        </p:blipFill>
        <p:spPr>
          <a:xfrm>
            <a:off x="673100" y="749301"/>
            <a:ext cx="10159997" cy="5384799"/>
          </a:xfrm>
          <a:prstGeom prst="rect">
            <a:avLst/>
          </a:prstGeom>
        </p:spPr>
      </p:pic>
    </p:spTree>
    <p:extLst>
      <p:ext uri="{BB962C8B-B14F-4D97-AF65-F5344CB8AC3E}">
        <p14:creationId xmlns:p14="http://schemas.microsoft.com/office/powerpoint/2010/main" val="3191598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Consequentialism</a:t>
            </a:r>
            <a:endParaRPr lang="en-US" dirty="0"/>
          </a:p>
        </p:txBody>
      </p:sp>
      <p:sp>
        <p:nvSpPr>
          <p:cNvPr id="3" name="Content Placeholder 2"/>
          <p:cNvSpPr>
            <a:spLocks noGrp="1"/>
          </p:cNvSpPr>
          <p:nvPr>
            <p:ph sz="half" idx="1"/>
          </p:nvPr>
        </p:nvSpPr>
        <p:spPr/>
        <p:txBody>
          <a:bodyPr>
            <a:normAutofit lnSpcReduction="10000"/>
          </a:bodyPr>
          <a:lstStyle/>
          <a:p>
            <a:pPr>
              <a:spcAft>
                <a:spcPts val="600"/>
              </a:spcAft>
            </a:pPr>
            <a:r>
              <a:rPr lang="en-US" b="1" dirty="0" smtClean="0"/>
              <a:t>Consequentialism</a:t>
            </a:r>
            <a:r>
              <a:rPr lang="en-US" dirty="0" smtClean="0"/>
              <a:t> argues that the morality of an action is contingent on the action's </a:t>
            </a:r>
            <a:r>
              <a:rPr lang="en-US" i="1" dirty="0" smtClean="0"/>
              <a:t>outcome</a:t>
            </a:r>
            <a:r>
              <a:rPr lang="en-US" dirty="0" smtClean="0"/>
              <a:t> or </a:t>
            </a:r>
            <a:r>
              <a:rPr lang="en-US" i="1" dirty="0" smtClean="0"/>
              <a:t>consequence</a:t>
            </a:r>
            <a:r>
              <a:rPr lang="en-US" dirty="0" smtClean="0"/>
              <a:t>. </a:t>
            </a:r>
          </a:p>
          <a:p>
            <a:pPr>
              <a:spcAft>
                <a:spcPts val="600"/>
              </a:spcAft>
            </a:pPr>
            <a:r>
              <a:rPr lang="en-US" dirty="0" smtClean="0"/>
              <a:t>Thus, a </a:t>
            </a:r>
            <a:r>
              <a:rPr lang="en-US" b="1" dirty="0" smtClean="0"/>
              <a:t>morally right</a:t>
            </a:r>
            <a:r>
              <a:rPr lang="en-US" dirty="0" smtClean="0"/>
              <a:t> action is one that produces a </a:t>
            </a:r>
            <a:r>
              <a:rPr lang="en-US" b="1" dirty="0" smtClean="0"/>
              <a:t>good outcome</a:t>
            </a:r>
            <a:r>
              <a:rPr lang="en-US" dirty="0" smtClean="0"/>
              <a:t> or result, and the consequences of an action or rule generally outweigh all other considerations (i.e. the ends justify the means</a:t>
            </a:r>
            <a:r>
              <a:rPr lang="en-US" dirty="0" smtClean="0"/>
              <a:t>).</a:t>
            </a:r>
            <a:endParaRPr lang="en-US" dirty="0" smtClean="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15200" y="1773936"/>
            <a:ext cx="3699509" cy="4932362"/>
          </a:xfrm>
        </p:spPr>
      </p:pic>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Deontology</a:t>
            </a:r>
            <a:endParaRPr lang="en-US" dirty="0"/>
          </a:p>
        </p:txBody>
      </p:sp>
      <p:sp>
        <p:nvSpPr>
          <p:cNvPr id="7" name="Content Placeholder 6"/>
          <p:cNvSpPr>
            <a:spLocks noGrp="1"/>
          </p:cNvSpPr>
          <p:nvPr>
            <p:ph sz="half" idx="1"/>
          </p:nvPr>
        </p:nvSpPr>
        <p:spPr/>
        <p:txBody>
          <a:bodyPr>
            <a:normAutofit fontScale="85000" lnSpcReduction="20000"/>
          </a:bodyPr>
          <a:lstStyle/>
          <a:p>
            <a:r>
              <a:rPr lang="en-US" b="1" dirty="0" smtClean="0"/>
              <a:t>Deontology</a:t>
            </a:r>
            <a:r>
              <a:rPr lang="en-US" dirty="0" smtClean="0"/>
              <a:t> (or </a:t>
            </a:r>
            <a:r>
              <a:rPr lang="en-US" b="1" dirty="0" smtClean="0"/>
              <a:t>Deontological Ethics</a:t>
            </a:r>
            <a:r>
              <a:rPr lang="en-US" dirty="0" smtClean="0"/>
              <a:t>) focuses on the </a:t>
            </a:r>
            <a:r>
              <a:rPr lang="en-US" b="1" dirty="0" smtClean="0"/>
              <a:t>rightness</a:t>
            </a:r>
            <a:r>
              <a:rPr lang="en-US" dirty="0" smtClean="0"/>
              <a:t> or </a:t>
            </a:r>
            <a:r>
              <a:rPr lang="en-US" b="1" dirty="0" smtClean="0"/>
              <a:t>wrongness</a:t>
            </a:r>
            <a:r>
              <a:rPr lang="en-US" dirty="0" smtClean="0"/>
              <a:t> of </a:t>
            </a:r>
            <a:r>
              <a:rPr lang="en-US" b="1" dirty="0" smtClean="0"/>
              <a:t>actions themselves</a:t>
            </a:r>
            <a:r>
              <a:rPr lang="en-US" dirty="0" smtClean="0"/>
              <a:t>, as opposed to the rightness or wrongness of the </a:t>
            </a:r>
            <a:r>
              <a:rPr lang="en-US" b="1" dirty="0" smtClean="0"/>
              <a:t>consequences</a:t>
            </a:r>
            <a:r>
              <a:rPr lang="en-US" dirty="0" smtClean="0"/>
              <a:t> of those actions or to the </a:t>
            </a:r>
            <a:r>
              <a:rPr lang="en-US" b="1" dirty="0" smtClean="0"/>
              <a:t>character</a:t>
            </a:r>
            <a:r>
              <a:rPr lang="en-US" dirty="0" smtClean="0"/>
              <a:t> and habits of the actor.</a:t>
            </a:r>
          </a:p>
          <a:p>
            <a:pPr>
              <a:spcBef>
                <a:spcPts val="600"/>
              </a:spcBef>
            </a:pPr>
            <a:r>
              <a:rPr lang="en-US" dirty="0" smtClean="0"/>
              <a:t>To a Deontologist, whether a situation is good or bad depends on whether the </a:t>
            </a:r>
            <a:r>
              <a:rPr lang="en-US" i="1" dirty="0" smtClean="0"/>
              <a:t>action that brought it about was right or wrong</a:t>
            </a:r>
            <a:r>
              <a:rPr lang="en-US" dirty="0" smtClean="0"/>
              <a:t>. What makes a choice "right" is its conformity with a moral norm: </a:t>
            </a:r>
            <a:r>
              <a:rPr lang="en-US" i="1" dirty="0" smtClean="0"/>
              <a:t>Right</a:t>
            </a:r>
            <a:r>
              <a:rPr lang="en-US" dirty="0" smtClean="0"/>
              <a:t> takes priority over </a:t>
            </a:r>
            <a:r>
              <a:rPr lang="en-US" i="1" dirty="0" smtClean="0"/>
              <a:t>Good</a:t>
            </a:r>
            <a:r>
              <a:rPr lang="en-US" dirty="0" smtClean="0"/>
              <a:t>. </a:t>
            </a:r>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15200" y="1905000"/>
            <a:ext cx="4191000" cy="4098687"/>
          </a:xfrm>
        </p:spPr>
      </p:pic>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dirty="0"/>
              <a:t>Kant's Categorical Imperative</a:t>
            </a:r>
            <a:endParaRPr lang="en-US" dirty="0"/>
          </a:p>
        </p:txBody>
      </p:sp>
      <p:sp>
        <p:nvSpPr>
          <p:cNvPr id="5" name="Content Placeholder 4"/>
          <p:cNvSpPr>
            <a:spLocks noGrp="1"/>
          </p:cNvSpPr>
          <p:nvPr>
            <p:ph idx="1"/>
          </p:nvPr>
        </p:nvSpPr>
        <p:spPr/>
        <p:txBody>
          <a:bodyPr/>
          <a:lstStyle/>
          <a:p>
            <a:r>
              <a:rPr lang="en-US" dirty="0" smtClean="0"/>
              <a:t>An act A is morally permissible </a:t>
            </a:r>
            <a:r>
              <a:rPr lang="en-US" dirty="0" err="1" smtClean="0"/>
              <a:t>iff</a:t>
            </a:r>
            <a:endParaRPr lang="en-US" dirty="0" smtClean="0"/>
          </a:p>
          <a:p>
            <a:pPr lvl="1"/>
            <a:r>
              <a:rPr lang="en-US" dirty="0" smtClean="0"/>
              <a:t>(1) A could be willed to be universal and </a:t>
            </a:r>
          </a:p>
          <a:p>
            <a:pPr lvl="1"/>
            <a:r>
              <a:rPr lang="en-US" dirty="0" smtClean="0"/>
              <a:t>(2) A does not use people as mere means but as ends in themselves.</a:t>
            </a:r>
            <a:endParaRPr lang="en-US" dirty="0"/>
          </a:p>
        </p:txBody>
      </p:sp>
      <p:pic>
        <p:nvPicPr>
          <p:cNvPr id="6" name="Picture 5" descr="kant-just-do-it.jpg"/>
          <p:cNvPicPr>
            <a:picLocks noChangeAspect="1"/>
          </p:cNvPicPr>
          <p:nvPr/>
        </p:nvPicPr>
        <p:blipFill>
          <a:blip r:embed="rId2" cstate="print"/>
          <a:stretch>
            <a:fillRect/>
          </a:stretch>
        </p:blipFill>
        <p:spPr>
          <a:xfrm>
            <a:off x="2971800" y="3962401"/>
            <a:ext cx="6324600" cy="2524125"/>
          </a:xfrm>
          <a:prstGeom prst="rect">
            <a:avLst/>
          </a:prstGeom>
        </p:spPr>
      </p:pic>
    </p:spTree>
    <p:extLst>
      <p:ext uri="{BB962C8B-B14F-4D97-AF65-F5344CB8AC3E}">
        <p14:creationId xmlns:p14="http://schemas.microsoft.com/office/powerpoint/2010/main" val="1051515871"/>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First Maxim Test</a:t>
            </a:r>
            <a:endParaRPr lang="en-US" dirty="0"/>
          </a:p>
        </p:txBody>
      </p:sp>
      <p:sp>
        <p:nvSpPr>
          <p:cNvPr id="6" name="Content Placeholder 5"/>
          <p:cNvSpPr>
            <a:spLocks noGrp="1"/>
          </p:cNvSpPr>
          <p:nvPr>
            <p:ph sz="half" idx="1"/>
          </p:nvPr>
        </p:nvSpPr>
        <p:spPr>
          <a:xfrm>
            <a:off x="609600" y="1576019"/>
            <a:ext cx="5384800" cy="2340864"/>
          </a:xfrm>
          <a:ln>
            <a:solidFill>
              <a:schemeClr val="accent1"/>
            </a:solidFill>
          </a:ln>
        </p:spPr>
        <p:txBody>
          <a:bodyPr>
            <a:normAutofit fontScale="85000" lnSpcReduction="20000"/>
          </a:bodyPr>
          <a:lstStyle/>
          <a:p>
            <a:pPr marL="118872" indent="0">
              <a:spcAft>
                <a:spcPts val="600"/>
              </a:spcAft>
              <a:buNone/>
            </a:pPr>
            <a:r>
              <a:rPr lang="en-US" b="1" dirty="0" smtClean="0"/>
              <a:t>Suicide</a:t>
            </a:r>
            <a:endParaRPr lang="en-US" b="1" dirty="0" smtClean="0"/>
          </a:p>
          <a:p>
            <a:pPr>
              <a:spcAft>
                <a:spcPts val="600"/>
              </a:spcAft>
            </a:pPr>
            <a:r>
              <a:rPr lang="en-US" dirty="0" smtClean="0"/>
              <a:t>Maxim: Out of self love, I will end my life because it is too painful to continue. </a:t>
            </a:r>
          </a:p>
          <a:p>
            <a:pPr lvl="1">
              <a:spcBef>
                <a:spcPts val="0"/>
              </a:spcBef>
              <a:spcAft>
                <a:spcPts val="600"/>
              </a:spcAft>
            </a:pPr>
            <a:r>
              <a:rPr lang="en-US" dirty="0" smtClean="0"/>
              <a:t>This is contradictory because that thing which is to promote a better life would in fact be to end life. </a:t>
            </a:r>
          </a:p>
        </p:txBody>
      </p:sp>
      <p:sp>
        <p:nvSpPr>
          <p:cNvPr id="2" name="Content Placeholder 1"/>
          <p:cNvSpPr>
            <a:spLocks noGrp="1"/>
          </p:cNvSpPr>
          <p:nvPr>
            <p:ph sz="half" idx="2"/>
          </p:nvPr>
        </p:nvSpPr>
        <p:spPr>
          <a:xfrm>
            <a:off x="6197600" y="1576020"/>
            <a:ext cx="5384800" cy="2340864"/>
          </a:xfrm>
          <a:ln>
            <a:solidFill>
              <a:schemeClr val="tx1"/>
            </a:solidFill>
          </a:ln>
        </p:spPr>
        <p:txBody>
          <a:bodyPr>
            <a:normAutofit fontScale="85000" lnSpcReduction="20000"/>
          </a:bodyPr>
          <a:lstStyle/>
          <a:p>
            <a:pPr marL="118872" indent="0">
              <a:spcAft>
                <a:spcPts val="600"/>
              </a:spcAft>
              <a:buNone/>
            </a:pPr>
            <a:r>
              <a:rPr lang="en-US" b="1" dirty="0"/>
              <a:t>Letting one’s talents </a:t>
            </a:r>
            <a:r>
              <a:rPr lang="en-US" b="1" dirty="0" smtClean="0"/>
              <a:t>fade</a:t>
            </a:r>
            <a:endParaRPr lang="en-US" b="1" dirty="0"/>
          </a:p>
          <a:p>
            <a:pPr>
              <a:spcAft>
                <a:spcPts val="600"/>
              </a:spcAft>
            </a:pPr>
            <a:r>
              <a:rPr lang="en-US" dirty="0"/>
              <a:t>Maxim: When I have a talent, I do not need to use it.</a:t>
            </a:r>
          </a:p>
          <a:p>
            <a:pPr lvl="1">
              <a:spcBef>
                <a:spcPts val="0"/>
              </a:spcBef>
              <a:spcAft>
                <a:spcPts val="600"/>
              </a:spcAft>
            </a:pPr>
            <a:r>
              <a:rPr lang="en-US" dirty="0"/>
              <a:t>This is contradictory because if everyone who had a talent didn’t use it, then no one would have talents. One need to exercise one’s abilities to have talent. </a:t>
            </a:r>
          </a:p>
        </p:txBody>
      </p:sp>
      <p:sp>
        <p:nvSpPr>
          <p:cNvPr id="7" name="Content Placeholder 5"/>
          <p:cNvSpPr txBox="1">
            <a:spLocks/>
          </p:cNvSpPr>
          <p:nvPr/>
        </p:nvSpPr>
        <p:spPr>
          <a:xfrm>
            <a:off x="609600" y="4089440"/>
            <a:ext cx="5384800" cy="2616160"/>
          </a:xfrm>
          <a:prstGeom prst="rect">
            <a:avLst/>
          </a:prstGeom>
          <a:ln>
            <a:solidFill>
              <a:schemeClr val="tx1"/>
            </a:solidFill>
          </a:ln>
        </p:spPr>
        <p:txBody>
          <a:bodyPr vert="horz" lIns="91440" tIns="91440" rtlCol="0">
            <a:normAutofit fontScale="77500" lnSpcReduction="20000"/>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spcAft>
                <a:spcPts val="600"/>
              </a:spcAft>
              <a:buNone/>
            </a:pPr>
            <a:r>
              <a:rPr lang="en-US" b="1" dirty="0" smtClean="0"/>
              <a:t>Lying</a:t>
            </a:r>
          </a:p>
          <a:p>
            <a:pPr>
              <a:spcAft>
                <a:spcPts val="600"/>
              </a:spcAft>
            </a:pPr>
            <a:r>
              <a:rPr lang="en-US" dirty="0" smtClean="0"/>
              <a:t>Maxim: When I am short of money and need it, I can borrow some without intending to pay it back, even if I say that I will pay it back. </a:t>
            </a:r>
          </a:p>
          <a:p>
            <a:pPr lvl="1">
              <a:spcBef>
                <a:spcPts val="0"/>
              </a:spcBef>
              <a:spcAft>
                <a:spcPts val="600"/>
              </a:spcAft>
            </a:pPr>
            <a:r>
              <a:rPr lang="en-US" dirty="0" smtClean="0"/>
              <a:t>This is contradictory because the act of promising would be thereby null of meaning if there were times when keeping one's promise was negotiable. </a:t>
            </a:r>
            <a:endParaRPr lang="en-US" dirty="0" smtClean="0"/>
          </a:p>
        </p:txBody>
      </p:sp>
      <p:sp>
        <p:nvSpPr>
          <p:cNvPr id="8" name="Content Placeholder 5"/>
          <p:cNvSpPr txBox="1">
            <a:spLocks/>
          </p:cNvSpPr>
          <p:nvPr/>
        </p:nvSpPr>
        <p:spPr>
          <a:xfrm>
            <a:off x="6197600" y="4089440"/>
            <a:ext cx="5384800" cy="2616160"/>
          </a:xfrm>
          <a:prstGeom prst="rect">
            <a:avLst/>
          </a:prstGeom>
          <a:ln>
            <a:solidFill>
              <a:schemeClr val="accent1"/>
            </a:solidFill>
          </a:ln>
        </p:spPr>
        <p:txBody>
          <a:bodyPr vert="horz" lIns="91440" tIns="91440" rtlCol="0">
            <a:normAutofit fontScale="92500" lnSpcReduction="20000"/>
          </a:bodyPr>
          <a:lst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8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0" lvl="0" indent="0">
              <a:spcBef>
                <a:spcPts val="600"/>
              </a:spcBef>
              <a:buClr>
                <a:srgbClr val="F0AD00"/>
              </a:buClr>
              <a:buNone/>
            </a:pPr>
            <a:r>
              <a:rPr lang="en-US" sz="2400" b="1" dirty="0">
                <a:solidFill>
                  <a:prstClr val="black"/>
                </a:solidFill>
              </a:rPr>
              <a:t>Withholding help from those who need </a:t>
            </a:r>
            <a:r>
              <a:rPr lang="en-US" sz="2400" b="1" dirty="0" smtClean="0">
                <a:solidFill>
                  <a:prstClr val="black"/>
                </a:solidFill>
              </a:rPr>
              <a:t>it</a:t>
            </a:r>
            <a:endParaRPr lang="en-US" sz="2400" b="1" dirty="0">
              <a:solidFill>
                <a:prstClr val="black"/>
              </a:solidFill>
            </a:endParaRPr>
          </a:p>
          <a:p>
            <a:pPr marL="274320" indent="-274320">
              <a:spcBef>
                <a:spcPts val="600"/>
              </a:spcBef>
              <a:buClr>
                <a:srgbClr val="60B5CC"/>
              </a:buClr>
              <a:buSzPct val="90000"/>
              <a:buFont typeface="Wingdings"/>
              <a:buChar char=""/>
            </a:pPr>
            <a:r>
              <a:rPr lang="en-US" sz="2000" dirty="0">
                <a:solidFill>
                  <a:prstClr val="black"/>
                </a:solidFill>
              </a:rPr>
              <a:t>Maxim: Whenever I see someone in need who I can assist I needn't help.</a:t>
            </a:r>
          </a:p>
          <a:p>
            <a:pPr marL="539496" lvl="1" indent="-228600">
              <a:spcBef>
                <a:spcPts val="600"/>
              </a:spcBef>
              <a:buClr>
                <a:srgbClr val="E66C7D"/>
              </a:buClr>
              <a:buFont typeface="Arial"/>
              <a:buChar char="▪"/>
            </a:pPr>
            <a:r>
              <a:rPr lang="en-US" dirty="0">
                <a:solidFill>
                  <a:prstClr val="black"/>
                </a:solidFill>
              </a:rPr>
              <a:t>This is contradictory, because if universalized it would mean no one needs to help me if I am in need, and yet we all desire help when we are in need of it. </a:t>
            </a:r>
          </a:p>
        </p:txBody>
      </p:sp>
    </p:spTree>
    <p:extLst>
      <p:ext uri="{BB962C8B-B14F-4D97-AF65-F5344CB8AC3E}">
        <p14:creationId xmlns:p14="http://schemas.microsoft.com/office/powerpoint/2010/main" val="331762255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down)">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down)">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wipe(down)">
                                      <p:cBhvr>
                                        <p:cTn id="32" dur="500"/>
                                        <p:tgtEl>
                                          <p:spTgt spid="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barn(inVertical)">
                                      <p:cBhvr>
                                        <p:cTn id="37" dur="500"/>
                                        <p:tgtEl>
                                          <p:spTgt spid="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1" end="1"/>
                                            </p:txEl>
                                          </p:spTgt>
                                        </p:tgtEl>
                                        <p:attrNameLst>
                                          <p:attrName>style.visibility</p:attrName>
                                        </p:attrNameLst>
                                      </p:cBhvr>
                                      <p:to>
                                        <p:strVal val="visible"/>
                                      </p:to>
                                    </p:set>
                                    <p:animEffect transition="in" filter="barn(inVertical)">
                                      <p:cBhvr>
                                        <p:cTn id="42" dur="500"/>
                                        <p:tgtEl>
                                          <p:spTgt spid="2">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2" end="2"/>
                                            </p:txEl>
                                          </p:spTgt>
                                        </p:tgtEl>
                                        <p:attrNameLst>
                                          <p:attrName>style.visibility</p:attrName>
                                        </p:attrNameLst>
                                      </p:cBhvr>
                                      <p:to>
                                        <p:strVal val="visible"/>
                                      </p:to>
                                    </p:set>
                                    <p:animEffect transition="in" filter="barn(inVertical)">
                                      <p:cBhvr>
                                        <p:cTn id="47" dur="500"/>
                                        <p:tgtEl>
                                          <p:spTgt spid="2">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wipe(down)">
                                      <p:cBhvr>
                                        <p:cTn id="52" dur="500"/>
                                        <p:tgtEl>
                                          <p:spTgt spid="8">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wipe(down)">
                                      <p:cBhvr>
                                        <p:cTn id="57" dur="500"/>
                                        <p:tgtEl>
                                          <p:spTgt spid="8">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wipe(down)">
                                      <p:cBhvr>
                                        <p:cTn id="6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uiExpand="1" build="p"/>
      <p:bldP spid="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Maxim in Action</a:t>
            </a:r>
            <a:endParaRPr lang="en-US" dirty="0"/>
          </a:p>
        </p:txBody>
      </p:sp>
      <p:sp>
        <p:nvSpPr>
          <p:cNvPr id="5" name="Content Placeholder 4"/>
          <p:cNvSpPr>
            <a:spLocks noGrp="1"/>
          </p:cNvSpPr>
          <p:nvPr>
            <p:ph sz="half" idx="1"/>
          </p:nvPr>
        </p:nvSpPr>
        <p:spPr/>
        <p:txBody>
          <a:bodyPr>
            <a:normAutofit lnSpcReduction="10000"/>
          </a:bodyPr>
          <a:lstStyle/>
          <a:p>
            <a:pPr marL="118872" indent="0">
              <a:spcAft>
                <a:spcPts val="600"/>
              </a:spcAft>
              <a:buNone/>
            </a:pPr>
            <a:r>
              <a:rPr lang="en-US" b="1" dirty="0" smtClean="0"/>
              <a:t>Suicide</a:t>
            </a:r>
          </a:p>
          <a:p>
            <a:pPr>
              <a:spcAft>
                <a:spcPts val="1200"/>
              </a:spcAft>
            </a:pPr>
            <a:r>
              <a:rPr lang="en-US" dirty="0" smtClean="0"/>
              <a:t>I </a:t>
            </a:r>
            <a:r>
              <a:rPr lang="en-US" dirty="0" smtClean="0"/>
              <a:t>would be using myself as a means to my own end. I would be using someone as a mere means, and this would undermine the second maxim. </a:t>
            </a:r>
          </a:p>
          <a:p>
            <a:pPr marL="118872" indent="0">
              <a:spcAft>
                <a:spcPts val="600"/>
              </a:spcAft>
              <a:buNone/>
            </a:pPr>
            <a:r>
              <a:rPr lang="en-US" b="1" dirty="0" smtClean="0"/>
              <a:t>Development of one's talents.</a:t>
            </a:r>
          </a:p>
          <a:p>
            <a:pPr>
              <a:spcAft>
                <a:spcPts val="600"/>
              </a:spcAft>
            </a:pPr>
            <a:r>
              <a:rPr lang="en-US" dirty="0" smtClean="0"/>
              <a:t>If we don’t develop our talents, we use ourselves as a mere means. </a:t>
            </a:r>
          </a:p>
        </p:txBody>
      </p:sp>
      <p:sp>
        <p:nvSpPr>
          <p:cNvPr id="3" name="Content Placeholder 2"/>
          <p:cNvSpPr>
            <a:spLocks noGrp="1"/>
          </p:cNvSpPr>
          <p:nvPr>
            <p:ph sz="half" idx="2"/>
          </p:nvPr>
        </p:nvSpPr>
        <p:spPr/>
        <p:txBody>
          <a:bodyPr>
            <a:normAutofit lnSpcReduction="10000"/>
          </a:bodyPr>
          <a:lstStyle/>
          <a:p>
            <a:pPr marL="118872" indent="0">
              <a:spcAft>
                <a:spcPts val="600"/>
              </a:spcAft>
              <a:buNone/>
            </a:pPr>
            <a:r>
              <a:rPr lang="en-US" b="1" dirty="0"/>
              <a:t>Lying</a:t>
            </a:r>
            <a:r>
              <a:rPr lang="en-US" dirty="0"/>
              <a:t>. </a:t>
            </a:r>
          </a:p>
          <a:p>
            <a:pPr>
              <a:spcAft>
                <a:spcPts val="1200"/>
              </a:spcAft>
            </a:pPr>
            <a:r>
              <a:rPr lang="en-US" dirty="0" smtClean="0"/>
              <a:t>Lying is also using someone as a means and not an end in themselves because lying is a way to get the person to do something for my ends. </a:t>
            </a:r>
          </a:p>
          <a:p>
            <a:pPr marL="118872" indent="0">
              <a:spcAft>
                <a:spcPts val="600"/>
              </a:spcAft>
              <a:buNone/>
            </a:pPr>
            <a:r>
              <a:rPr lang="en-US" b="1" dirty="0" smtClean="0"/>
              <a:t>Helping other's flourish.</a:t>
            </a:r>
          </a:p>
          <a:p>
            <a:pPr>
              <a:spcAft>
                <a:spcPts val="600"/>
              </a:spcAft>
            </a:pPr>
            <a:r>
              <a:rPr lang="en-US" dirty="0" smtClean="0"/>
              <a:t>If </a:t>
            </a:r>
            <a:r>
              <a:rPr lang="en-US" dirty="0"/>
              <a:t>we fail to help others flourish, we treat them as mere means. </a:t>
            </a:r>
          </a:p>
        </p:txBody>
      </p:sp>
    </p:spTree>
    <p:extLst>
      <p:ext uri="{BB962C8B-B14F-4D97-AF65-F5344CB8AC3E}">
        <p14:creationId xmlns:p14="http://schemas.microsoft.com/office/powerpoint/2010/main" val="326377963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Vertic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arn(inVertical)">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barn(inVertical)">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barn(inVertical)">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wipe(down)">
                                      <p:cBhvr>
                                        <p:cTn id="37" dur="500"/>
                                        <p:tgtEl>
                                          <p:spTgt spid="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wipe(down)">
                                      <p:cBhvr>
                                        <p:cTn id="4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73808" y="118872"/>
            <a:ext cx="8013192" cy="2471928"/>
          </a:xfrm>
        </p:spPr>
        <p:txBody>
          <a:bodyPr anchor="ctr"/>
          <a:lstStyle/>
          <a:p>
            <a:pPr algn="ctr"/>
            <a:r>
              <a:rPr lang="en-US" dirty="0" smtClean="0"/>
              <a:t>The Trolley Problem</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808" y="2971800"/>
            <a:ext cx="7784592" cy="3338830"/>
          </a:xfrm>
          <a:prstGeom prst="rect">
            <a:avLst/>
          </a:prstGeom>
        </p:spPr>
      </p:pic>
    </p:spTree>
    <p:extLst>
      <p:ext uri="{BB962C8B-B14F-4D97-AF65-F5344CB8AC3E}">
        <p14:creationId xmlns:p14="http://schemas.microsoft.com/office/powerpoint/2010/main" val="1403181105"/>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Philippa Foot (1920 – 2010)</a:t>
            </a:r>
            <a:endParaRPr lang="en-US" dirty="0"/>
          </a:p>
        </p:txBody>
      </p:sp>
      <p:sp>
        <p:nvSpPr>
          <p:cNvPr id="7" name="Content Placeholder 12"/>
          <p:cNvSpPr>
            <a:spLocks noGrp="1"/>
          </p:cNvSpPr>
          <p:nvPr>
            <p:ph sz="half" idx="1"/>
          </p:nvPr>
        </p:nvSpPr>
        <p:spPr/>
        <p:txBody>
          <a:bodyPr/>
          <a:lstStyle/>
          <a:p>
            <a:r>
              <a:rPr lang="en-US" smtClean="0"/>
              <a:t>British philosopher, most notable for her works in ethics. </a:t>
            </a:r>
          </a:p>
          <a:p>
            <a:r>
              <a:rPr lang="en-US" smtClean="0"/>
              <a:t>A founder of contemporary virtue ethics. </a:t>
            </a:r>
          </a:p>
          <a:p>
            <a:r>
              <a:rPr lang="en-US" smtClean="0"/>
              <a:t>Some of her work was crucial in the re-emergence of normative ethics within analytic philosophy, especially her critique of consequentialism. </a:t>
            </a:r>
          </a:p>
          <a:p>
            <a:r>
              <a:rPr lang="en-US" smtClean="0"/>
              <a:t>Introduced the trolley problem. </a:t>
            </a:r>
            <a:endParaRPr lang="en-US" dirty="0"/>
          </a:p>
        </p:txBody>
      </p:sp>
      <p:pic>
        <p:nvPicPr>
          <p:cNvPr id="8" name="Content Placeholder 7" descr="foot.jpg"/>
          <p:cNvPicPr>
            <a:picLocks noGrp="1" noChangeAspect="1"/>
          </p:cNvPicPr>
          <p:nvPr>
            <p:ph sz="half" idx="2"/>
          </p:nvPr>
        </p:nvPicPr>
        <p:blipFill>
          <a:blip r:embed="rId2" cstate="print"/>
          <a:stretch>
            <a:fillRect/>
          </a:stretch>
        </p:blipFill>
        <p:spPr>
          <a:xfrm>
            <a:off x="8001000" y="1905000"/>
            <a:ext cx="2819400" cy="4122589"/>
          </a:xfrm>
        </p:spPr>
      </p:pic>
    </p:spTree>
    <p:extLst>
      <p:ext uri="{BB962C8B-B14F-4D97-AF65-F5344CB8AC3E}">
        <p14:creationId xmlns:p14="http://schemas.microsoft.com/office/powerpoint/2010/main" val="28812477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smtClean="0"/>
              <a:t>Judith Thomson (b.1929)</a:t>
            </a:r>
            <a:endParaRPr lang="en-US" dirty="0"/>
          </a:p>
        </p:txBody>
      </p:sp>
      <p:sp>
        <p:nvSpPr>
          <p:cNvPr id="7" name="Content Placeholder 6"/>
          <p:cNvSpPr>
            <a:spLocks noGrp="1"/>
          </p:cNvSpPr>
          <p:nvPr>
            <p:ph sz="half" idx="1"/>
          </p:nvPr>
        </p:nvSpPr>
        <p:spPr/>
        <p:txBody>
          <a:bodyPr/>
          <a:lstStyle/>
          <a:p>
            <a:r>
              <a:rPr lang="en-US" smtClean="0"/>
              <a:t>American moral philosopher and metaphysician. </a:t>
            </a:r>
          </a:p>
          <a:p>
            <a:r>
              <a:rPr lang="en-US" smtClean="0"/>
              <a:t>She is known for her defense of moral objectivity, her account of moral rights, her views about the incompleteness of the term 'good,' and her use of thought experiments to make philosophical points.</a:t>
            </a:r>
            <a:endParaRPr lang="en-US" dirty="0" smtClean="0"/>
          </a:p>
        </p:txBody>
      </p:sp>
      <p:pic>
        <p:nvPicPr>
          <p:cNvPr id="17" name="Content Placeholder 16" descr="jjt.jpg"/>
          <p:cNvPicPr>
            <a:picLocks noGrp="1" noChangeAspect="1"/>
          </p:cNvPicPr>
          <p:nvPr>
            <p:ph sz="half" idx="2"/>
          </p:nvPr>
        </p:nvPicPr>
        <p:blipFill>
          <a:blip r:embed="rId2" cstate="print"/>
          <a:stretch>
            <a:fillRect/>
          </a:stretch>
        </p:blipFill>
        <p:spPr>
          <a:xfrm>
            <a:off x="7162800" y="2342769"/>
            <a:ext cx="4380511" cy="2915031"/>
          </a:xfrm>
        </p:spPr>
      </p:pic>
    </p:spTree>
    <p:extLst>
      <p:ext uri="{BB962C8B-B14F-4D97-AF65-F5344CB8AC3E}">
        <p14:creationId xmlns:p14="http://schemas.microsoft.com/office/powerpoint/2010/main" val="1670968856"/>
      </p:ext>
    </p:extLst>
  </p:cSld>
  <p:clrMapOvr>
    <a:masterClrMapping/>
  </p:clrMapOvr>
  <p:transition spd="med">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Module</Template>
  <TotalTime>695</TotalTime>
  <Words>1191</Words>
  <Application>Microsoft Office PowerPoint</Application>
  <PresentationFormat>Widescreen</PresentationFormat>
  <Paragraphs>85</Paragraphs>
  <Slides>18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Corbel</vt:lpstr>
      <vt:lpstr>Tw Cen MT</vt:lpstr>
      <vt:lpstr>Tw Cen MT Condensed</vt:lpstr>
      <vt:lpstr>Wingdings</vt:lpstr>
      <vt:lpstr>Wingdings 2</vt:lpstr>
      <vt:lpstr>Wingdings 3</vt:lpstr>
      <vt:lpstr>Module</vt:lpstr>
      <vt:lpstr>Integral</vt:lpstr>
      <vt:lpstr>Normative Ethics II:  Challenges to Principle-Based Ethics</vt:lpstr>
      <vt:lpstr>Consequentialism</vt:lpstr>
      <vt:lpstr>Deontology</vt:lpstr>
      <vt:lpstr>Kant's Categorical Imperative</vt:lpstr>
      <vt:lpstr>The First Maxim Test</vt:lpstr>
      <vt:lpstr>Second Maxim in Action</vt:lpstr>
      <vt:lpstr>The Trolley Problem</vt:lpstr>
      <vt:lpstr>Philippa Foot (1920 – 2010)</vt:lpstr>
      <vt:lpstr>Judith Thomson (b.1929)</vt:lpstr>
      <vt:lpstr>The Trolley Problem</vt:lpstr>
      <vt:lpstr>Variations on the Trolley Problem</vt:lpstr>
      <vt:lpstr>The Transplant Problem</vt:lpstr>
      <vt:lpstr>Trolley versus Transplant</vt:lpstr>
      <vt:lpstr>Supreme Moral Principles</vt:lpstr>
      <vt:lpstr>How do we apply such principles to both Trolley and Transplant Problems? </vt:lpstr>
      <vt:lpstr>Supreme Moral Principles: Problems</vt:lpstr>
      <vt:lpstr>What the principles tell us.</vt:lpstr>
      <vt:lpstr>PowerPoint Presentation</vt:lpstr>
    </vt:vector>
  </TitlesOfParts>
  <Company>University of Regina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Normative Ethics II: Utilitarianism</dc:title>
  <dc:creator>Dustin Olson</dc:creator>
  <cp:lastModifiedBy>Dustin Olson</cp:lastModifiedBy>
  <cp:revision>41</cp:revision>
  <dcterms:created xsi:type="dcterms:W3CDTF">2017-03-02T15:59:28Z</dcterms:created>
  <dcterms:modified xsi:type="dcterms:W3CDTF">2019-10-24T19:49:28Z</dcterms:modified>
</cp:coreProperties>
</file>