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256" r:id="rId2"/>
    <p:sldId id="262" r:id="rId3"/>
    <p:sldId id="263" r:id="rId4"/>
    <p:sldId id="273" r:id="rId5"/>
    <p:sldId id="265" r:id="rId6"/>
    <p:sldId id="264" r:id="rId7"/>
    <p:sldId id="266" r:id="rId8"/>
    <p:sldId id="267" r:id="rId9"/>
    <p:sldId id="268" r:id="rId10"/>
    <p:sldId id="269" r:id="rId11"/>
    <p:sldId id="270" r:id="rId12"/>
    <p:sldId id="271" r:id="rId13"/>
    <p:sldId id="272"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0" autoAdjust="0"/>
    <p:restoredTop sz="94660"/>
  </p:normalViewPr>
  <p:slideViewPr>
    <p:cSldViewPr>
      <p:cViewPr varScale="1">
        <p:scale>
          <a:sx n="78" d="100"/>
          <a:sy n="78" d="100"/>
        </p:scale>
        <p:origin x="96" y="89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A18C86-DC7E-4947-A5E5-2C5ECCB6EABD}" type="datetimeFigureOut">
              <a:rPr lang="en-US" smtClean="0"/>
              <a:t>6/3/2019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94D540A-7E15-4A6A-8EFB-117252080BE0}" type="slidenum">
              <a:rPr lang="en-US" smtClean="0"/>
              <a:t>‹#›</a:t>
            </a:fld>
            <a:endParaRPr lang="en-US"/>
          </a:p>
        </p:txBody>
      </p:sp>
    </p:spTree>
    <p:extLst>
      <p:ext uri="{BB962C8B-B14F-4D97-AF65-F5344CB8AC3E}">
        <p14:creationId xmlns:p14="http://schemas.microsoft.com/office/powerpoint/2010/main" val="17889635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3C81F52-EC39-4F29-A6C6-BA221B1C235C}"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79AA8-7EBF-4236-B9B9-8A56D8F44A25}"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C81F52-EC39-4F29-A6C6-BA221B1C235C}"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C81F52-EC39-4F29-A6C6-BA221B1C235C}" type="datetimeFigureOut">
              <a:rPr lang="en-US" smtClean="0"/>
              <a:t>6/3/2019</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C81F52-EC39-4F29-A6C6-BA221B1C235C}"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C81F52-EC39-4F29-A6C6-BA221B1C235C}"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79AA8-7EBF-4236-B9B9-8A56D8F44A2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C81F52-EC39-4F29-A6C6-BA221B1C235C}"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C81F52-EC39-4F29-A6C6-BA221B1C235C}"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C81F52-EC39-4F29-A6C6-BA221B1C235C}"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81F52-EC39-4F29-A6C6-BA221B1C235C}"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79AA8-7EBF-4236-B9B9-8A56D8F44A25}"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C81F52-EC39-4F29-A6C6-BA221B1C235C}"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79AA8-7EBF-4236-B9B9-8A56D8F44A25}"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3C81F52-EC39-4F29-A6C6-BA221B1C235C}" type="datetimeFigureOut">
              <a:rPr lang="en-US" smtClean="0"/>
              <a:t>6/3/2019</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2E179AA8-7EBF-4236-B9B9-8A56D8F44A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3C81F52-EC39-4F29-A6C6-BA221B1C235C}" type="datetimeFigureOut">
              <a:rPr lang="en-US" smtClean="0"/>
              <a:t>6/3/2019</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E179AA8-7EBF-4236-B9B9-8A56D8F44A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Normative Ethics III:</a:t>
            </a:r>
            <a:br>
              <a:rPr lang="en-US" dirty="0" smtClean="0"/>
            </a:br>
            <a:r>
              <a:rPr lang="en-US" dirty="0" smtClean="0"/>
              <a:t>Virtue Ethics</a:t>
            </a:r>
            <a:endParaRPr lang="en-US" dirty="0"/>
          </a:p>
        </p:txBody>
      </p:sp>
      <p:sp>
        <p:nvSpPr>
          <p:cNvPr id="3" name="Subtitle 2"/>
          <p:cNvSpPr>
            <a:spLocks noGrp="1"/>
          </p:cNvSpPr>
          <p:nvPr>
            <p:ph type="subTitle" idx="1"/>
          </p:nvPr>
        </p:nvSpPr>
        <p:spPr/>
        <p:txBody>
          <a:bodyPr>
            <a:normAutofit/>
          </a:bodyPr>
          <a:lstStyle/>
          <a:p>
            <a:r>
              <a:rPr lang="en-US" smtClean="0"/>
              <a:t>Class 15</a:t>
            </a:r>
            <a:endParaRPr lang="en-US" dirty="0" smtClean="0"/>
          </a:p>
          <a:p>
            <a:r>
              <a:rPr lang="en-US" dirty="0"/>
              <a:t>Philosophy 100</a:t>
            </a:r>
          </a:p>
          <a:p>
            <a:r>
              <a:rPr lang="en-US" dirty="0"/>
              <a:t>Introduction to </a:t>
            </a:r>
            <a:r>
              <a:rPr lang="en-US" dirty="0" smtClean="0"/>
              <a:t>Philosophy</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US" dirty="0" smtClean="0"/>
              <a:t>Virtue is not natural.</a:t>
            </a:r>
            <a:br>
              <a:rPr lang="en-US" dirty="0" smtClean="0"/>
            </a:br>
            <a:r>
              <a:rPr lang="en-US" dirty="0" smtClean="0"/>
              <a:t>It is a habit that we develop.</a:t>
            </a:r>
            <a:endParaRPr lang="en-US" dirty="0"/>
          </a:p>
        </p:txBody>
      </p:sp>
      <p:sp>
        <p:nvSpPr>
          <p:cNvPr id="8" name="Content Placeholder 7"/>
          <p:cNvSpPr>
            <a:spLocks noGrp="1"/>
          </p:cNvSpPr>
          <p:nvPr>
            <p:ph sz="half" idx="1"/>
          </p:nvPr>
        </p:nvSpPr>
        <p:spPr/>
        <p:txBody>
          <a:bodyPr/>
          <a:lstStyle/>
          <a:p>
            <a:r>
              <a:rPr lang="en-US" dirty="0" smtClean="0"/>
              <a:t>Virtues are developed through </a:t>
            </a:r>
            <a:r>
              <a:rPr lang="en-US" b="1" i="1" dirty="0" smtClean="0"/>
              <a:t>habitually</a:t>
            </a:r>
            <a:r>
              <a:rPr lang="en-US" dirty="0" smtClean="0"/>
              <a:t> </a:t>
            </a:r>
            <a:r>
              <a:rPr lang="en-US" b="1" dirty="0" smtClean="0"/>
              <a:t>acting virtuously </a:t>
            </a:r>
            <a:r>
              <a:rPr lang="en-US" dirty="0" smtClean="0"/>
              <a:t>and </a:t>
            </a:r>
            <a:r>
              <a:rPr lang="en-US" b="1" dirty="0" smtClean="0"/>
              <a:t>emulating those who are virtuous</a:t>
            </a:r>
            <a:r>
              <a:rPr lang="en-US" dirty="0" smtClean="0"/>
              <a:t>. </a:t>
            </a:r>
          </a:p>
          <a:p>
            <a:r>
              <a:rPr lang="en-US" dirty="0" smtClean="0"/>
              <a:t>A good upbringing, moral education, sense of the political, and friendship all factor into this view. </a:t>
            </a:r>
            <a:endParaRPr lang="en-US" sz="3200" dirty="0"/>
          </a:p>
          <a:p>
            <a:endParaRPr lang="en-US" dirty="0"/>
          </a:p>
        </p:txBody>
      </p:sp>
      <p:pic>
        <p:nvPicPr>
          <p:cNvPr id="10" name="Content Placeholder 9" descr="vi.jpg"/>
          <p:cNvPicPr>
            <a:picLocks noGrp="1" noChangeAspect="1"/>
          </p:cNvPicPr>
          <p:nvPr>
            <p:ph sz="half" idx="2"/>
          </p:nvPr>
        </p:nvPicPr>
        <p:blipFill>
          <a:blip r:embed="rId2" cstate="print"/>
          <a:stretch>
            <a:fillRect/>
          </a:stretch>
        </p:blipFill>
        <p:spPr>
          <a:xfrm>
            <a:off x="7010400" y="1773936"/>
            <a:ext cx="4133235" cy="4343400"/>
          </a:xfr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Golden Mean</a:t>
            </a:r>
            <a:endParaRPr lang="en-US" dirty="0"/>
          </a:p>
        </p:txBody>
      </p:sp>
      <p:pic>
        <p:nvPicPr>
          <p:cNvPr id="9" name="Picture Placeholder 8" descr="goldenmeans.gif"/>
          <p:cNvPicPr>
            <a:picLocks noGrp="1" noChangeAspect="1"/>
          </p:cNvPicPr>
          <p:nvPr>
            <p:ph type="pic" idx="1"/>
          </p:nvPr>
        </p:nvPicPr>
        <p:blipFill>
          <a:blip r:embed="rId2" cstate="print"/>
          <a:stretch>
            <a:fillRect/>
          </a:stretch>
        </p:blipFill>
        <p:spPr>
          <a:xfrm>
            <a:off x="4420604" y="1524000"/>
            <a:ext cx="7542796" cy="5181600"/>
          </a:xfrm>
        </p:spPr>
      </p:pic>
      <p:sp>
        <p:nvSpPr>
          <p:cNvPr id="8" name="Text Placeholder 7"/>
          <p:cNvSpPr>
            <a:spLocks noGrp="1"/>
          </p:cNvSpPr>
          <p:nvPr>
            <p:ph type="body" sz="half" idx="2"/>
          </p:nvPr>
        </p:nvSpPr>
        <p:spPr/>
        <p:txBody>
          <a:bodyPr>
            <a:normAutofit/>
          </a:bodyPr>
          <a:lstStyle/>
          <a:p>
            <a:r>
              <a:rPr lang="en-US" dirty="0" smtClean="0"/>
              <a:t>The “Golden Mean”: Try to strike a balance between extremes when exercising one’s virtue in different situations. </a:t>
            </a:r>
          </a:p>
          <a:p>
            <a:endParaRPr lang="en-US" sz="1600" dirty="0"/>
          </a:p>
          <a:p>
            <a:r>
              <a:rPr lang="en-US" sz="1600" dirty="0"/>
              <a:t>Examples: </a:t>
            </a:r>
          </a:p>
          <a:p>
            <a:r>
              <a:rPr lang="en-US" i="1" dirty="0" smtClean="0"/>
              <a:t>Courage</a:t>
            </a:r>
            <a:r>
              <a:rPr lang="en-US" dirty="0" smtClean="0"/>
              <a:t> is the appropriate response to a given situation. One is cowardly if one doesn’t go to battle at when one should; one is foolhardy if she goes running into battle full steam with no regard for safety then she is on the other end of the virtue spectrum.</a:t>
            </a:r>
          </a:p>
          <a:p>
            <a:endParaRPr lang="en-US" sz="1250" dirty="0"/>
          </a:p>
          <a:p>
            <a:r>
              <a:rPr lang="en-US" i="1" dirty="0" smtClean="0"/>
              <a:t>Charity</a:t>
            </a:r>
            <a:r>
              <a:rPr lang="en-US" dirty="0" smtClean="0"/>
              <a:t>: Giving too much or nothing at all. </a:t>
            </a:r>
            <a:endParaRPr lang="en-US" sz="1250" dirty="0"/>
          </a:p>
          <a:p>
            <a:endParaRPr lang="en-US" i="1" dirty="0" smtClean="0"/>
          </a:p>
          <a:p>
            <a:r>
              <a:rPr lang="en-US" i="1" dirty="0" smtClean="0"/>
              <a:t>Justice</a:t>
            </a:r>
            <a:r>
              <a:rPr lang="en-US" dirty="0" smtClean="0"/>
              <a:t>: Mercy for horrible crimes and the death penalty for theft seem to be unjust. </a:t>
            </a:r>
            <a:endParaRPr lang="en-US" sz="1250" dirty="0"/>
          </a:p>
        </p:txBody>
      </p:sp>
      <p:sp>
        <p:nvSpPr>
          <p:cNvPr id="10" name="Title 1"/>
          <p:cNvSpPr txBox="1">
            <a:spLocks/>
          </p:cNvSpPr>
          <p:nvPr/>
        </p:nvSpPr>
        <p:spPr>
          <a:xfrm>
            <a:off x="4420604" y="304800"/>
            <a:ext cx="7466596" cy="838200"/>
          </a:xfrm>
          <a:prstGeom prst="rect">
            <a:avLst/>
          </a:prstGeom>
        </p:spPr>
        <p:txBody>
          <a:bodyPr vert="horz" lIns="73152" rIns="45720" bIns="0" rtlCol="0" anchor="b">
            <a:normAutofit/>
            <a:scene3d>
              <a:camera prst="orthographicFront"/>
              <a:lightRig rig="threePt" dir="t">
                <a:rot lat="0" lon="0" rev="4800000"/>
              </a:lightRig>
            </a:scene3d>
            <a:sp3d prstMaterial="matte"/>
          </a:bodyPr>
          <a:lstStyle/>
          <a:p>
            <a:pPr>
              <a:spcBef>
                <a:spcPct val="0"/>
              </a:spcBef>
              <a:defRPr/>
            </a:pPr>
            <a:r>
              <a:rPr lang="en-US" sz="2000" dirty="0">
                <a:solidFill>
                  <a:schemeClr val="accent1">
                    <a:satMod val="150000"/>
                  </a:schemeClr>
                </a:solidFill>
                <a:latin typeface="+mj-lt"/>
                <a:ea typeface="+mj-ea"/>
                <a:cs typeface="+mj-cs"/>
              </a:rPr>
              <a:t>        </a:t>
            </a:r>
            <a:r>
              <a:rPr lang="en-US" sz="2000" dirty="0" smtClean="0">
                <a:solidFill>
                  <a:schemeClr val="accent1">
                    <a:satMod val="150000"/>
                  </a:schemeClr>
                </a:solidFill>
                <a:latin typeface="+mj-lt"/>
                <a:ea typeface="+mj-ea"/>
                <a:cs typeface="+mj-cs"/>
              </a:rPr>
              <a:t>	Vice</a:t>
            </a:r>
            <a:r>
              <a:rPr lang="en-US" sz="2000" dirty="0">
                <a:solidFill>
                  <a:schemeClr val="accent1">
                    <a:satMod val="150000"/>
                  </a:schemeClr>
                </a:solidFill>
                <a:latin typeface="+mj-lt"/>
                <a:ea typeface="+mj-ea"/>
                <a:cs typeface="+mj-cs"/>
              </a:rPr>
              <a:t>		             Virtue		</a:t>
            </a:r>
            <a:r>
              <a:rPr lang="en-US" sz="2000" dirty="0">
                <a:solidFill>
                  <a:schemeClr val="accent1">
                    <a:satMod val="150000"/>
                  </a:schemeClr>
                </a:solidFill>
                <a:latin typeface="+mj-lt"/>
                <a:ea typeface="+mj-ea"/>
                <a:cs typeface="+mj-cs"/>
              </a:rPr>
              <a:t> </a:t>
            </a:r>
            <a:r>
              <a:rPr lang="en-US" sz="2000" dirty="0" smtClean="0">
                <a:solidFill>
                  <a:schemeClr val="accent1">
                    <a:satMod val="150000"/>
                  </a:schemeClr>
                </a:solidFill>
                <a:latin typeface="+mj-lt"/>
                <a:ea typeface="+mj-ea"/>
                <a:cs typeface="+mj-cs"/>
              </a:rPr>
              <a:t>      </a:t>
            </a:r>
            <a:r>
              <a:rPr lang="en-US" sz="2000" dirty="0" smtClean="0">
                <a:solidFill>
                  <a:schemeClr val="accent1">
                    <a:satMod val="150000"/>
                  </a:schemeClr>
                </a:solidFill>
                <a:latin typeface="+mj-lt"/>
                <a:ea typeface="+mj-ea"/>
                <a:cs typeface="+mj-cs"/>
              </a:rPr>
              <a:t>Vice</a:t>
            </a:r>
            <a:endParaRPr lang="en-US" sz="2000" dirty="0">
              <a:solidFill>
                <a:schemeClr val="accent1">
                  <a:satMod val="150000"/>
                </a:schemeClr>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Aristotle’s Ethics Summary</a:t>
            </a:r>
            <a:endParaRPr lang="en-US" dirty="0"/>
          </a:p>
        </p:txBody>
      </p:sp>
      <p:sp>
        <p:nvSpPr>
          <p:cNvPr id="6" name="Content Placeholder 5"/>
          <p:cNvSpPr>
            <a:spLocks noGrp="1"/>
          </p:cNvSpPr>
          <p:nvPr>
            <p:ph sz="half" idx="1"/>
          </p:nvPr>
        </p:nvSpPr>
        <p:spPr>
          <a:xfrm>
            <a:off x="990600" y="1638300"/>
            <a:ext cx="4648200" cy="4953000"/>
          </a:xfrm>
        </p:spPr>
        <p:txBody>
          <a:bodyPr>
            <a:normAutofit fontScale="70000" lnSpcReduction="20000"/>
          </a:bodyPr>
          <a:lstStyle/>
          <a:p>
            <a:pPr lvl="0"/>
            <a:r>
              <a:rPr lang="en-US" dirty="0" smtClean="0"/>
              <a:t>For Aristotle the right action is the action that is done for the right reasons, by the right types of person, at the right time in any given situation. </a:t>
            </a:r>
          </a:p>
          <a:p>
            <a:pPr lvl="1"/>
            <a:r>
              <a:rPr lang="en-US" dirty="0" smtClean="0"/>
              <a:t>For example, sometimes Courage requires that we hold back, sometimes it requires that we charge. The virtuous person will now when wither will apply. </a:t>
            </a:r>
          </a:p>
          <a:p>
            <a:pPr lvl="0"/>
            <a:endParaRPr lang="en-US" dirty="0" smtClean="0"/>
          </a:p>
          <a:p>
            <a:pPr lvl="0"/>
            <a:r>
              <a:rPr lang="en-US" dirty="0" smtClean="0"/>
              <a:t>For those of us who are not god-like, we should be aware of our own inclinations and find the mean, which will result in being virtuous habitually, and then over the course of a lifetime reach </a:t>
            </a:r>
            <a:r>
              <a:rPr lang="en-US" dirty="0" err="1" smtClean="0"/>
              <a:t>eudaimonia</a:t>
            </a:r>
            <a:r>
              <a:rPr lang="en-US" dirty="0" smtClean="0"/>
              <a:t>, which is the goal or desired end for all. </a:t>
            </a:r>
            <a:r>
              <a:rPr lang="en-US" b="1" dirty="0" smtClean="0"/>
              <a:t>The good life. </a:t>
            </a:r>
          </a:p>
          <a:p>
            <a:endParaRPr lang="en-US" dirty="0"/>
          </a:p>
        </p:txBody>
      </p:sp>
      <p:pic>
        <p:nvPicPr>
          <p:cNvPr id="8" name="Content Placeholder 7" descr="logo.png"/>
          <p:cNvPicPr>
            <a:picLocks noGrp="1" noChangeAspect="1"/>
          </p:cNvPicPr>
          <p:nvPr>
            <p:ph sz="half" idx="2"/>
          </p:nvPr>
        </p:nvPicPr>
        <p:blipFill>
          <a:blip r:embed="rId2" cstate="print"/>
          <a:stretch>
            <a:fillRect/>
          </a:stretch>
        </p:blipFill>
        <p:spPr>
          <a:xfrm>
            <a:off x="7162800" y="2133600"/>
            <a:ext cx="4015946" cy="3962400"/>
          </a:xfr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8r.gif"/>
          <p:cNvPicPr>
            <a:picLocks noChangeAspect="1"/>
          </p:cNvPicPr>
          <p:nvPr/>
        </p:nvPicPr>
        <p:blipFill>
          <a:blip r:embed="rId2" cstate="print"/>
          <a:stretch>
            <a:fillRect/>
          </a:stretch>
        </p:blipFill>
        <p:spPr>
          <a:xfrm>
            <a:off x="1544194" y="381000"/>
            <a:ext cx="9123807" cy="586740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7400" y="118872"/>
            <a:ext cx="8229600" cy="1636776"/>
          </a:xfrm>
        </p:spPr>
        <p:txBody>
          <a:bodyPr/>
          <a:lstStyle/>
          <a:p>
            <a:r>
              <a:rPr lang="en-US" dirty="0" smtClean="0"/>
              <a:t>Virtue/Character-based Ethics</a:t>
            </a:r>
            <a:endParaRPr lang="en-US" dirty="0"/>
          </a:p>
        </p:txBody>
      </p:sp>
      <p:sp>
        <p:nvSpPr>
          <p:cNvPr id="8" name="Text Placeholder 7"/>
          <p:cNvSpPr>
            <a:spLocks noGrp="1"/>
          </p:cNvSpPr>
          <p:nvPr>
            <p:ph type="body" idx="1"/>
          </p:nvPr>
        </p:nvSpPr>
        <p:spPr>
          <a:xfrm>
            <a:off x="2057400" y="1828800"/>
            <a:ext cx="8229600" cy="685800"/>
          </a:xfrm>
        </p:spPr>
        <p:txBody>
          <a:bodyPr/>
          <a:lstStyle/>
          <a:p>
            <a:pPr algn="ctr"/>
            <a:r>
              <a:rPr lang="en-US" dirty="0" smtClean="0"/>
              <a:t>What does it mean to be a moral person? How does one become a moral person?</a:t>
            </a:r>
            <a:endParaRPr lang="en-US" dirty="0"/>
          </a:p>
        </p:txBody>
      </p:sp>
      <p:pic>
        <p:nvPicPr>
          <p:cNvPr id="9" name="Picture 8" descr="aristotle-pk.jpg"/>
          <p:cNvPicPr>
            <a:picLocks noChangeAspect="1"/>
          </p:cNvPicPr>
          <p:nvPr/>
        </p:nvPicPr>
        <p:blipFill>
          <a:blip r:embed="rId2" cstate="print"/>
          <a:stretch>
            <a:fillRect/>
          </a:stretch>
        </p:blipFill>
        <p:spPr>
          <a:xfrm>
            <a:off x="2514600" y="2743200"/>
            <a:ext cx="6781800" cy="398303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 An Overview</a:t>
            </a:r>
            <a:endParaRPr lang="en-US" dirty="0"/>
          </a:p>
        </p:txBody>
      </p:sp>
      <p:sp>
        <p:nvSpPr>
          <p:cNvPr id="5" name="Content Placeholder 4"/>
          <p:cNvSpPr>
            <a:spLocks noGrp="1"/>
          </p:cNvSpPr>
          <p:nvPr>
            <p:ph sz="half" idx="1"/>
          </p:nvPr>
        </p:nvSpPr>
        <p:spPr>
          <a:xfrm>
            <a:off x="1066800" y="1600200"/>
            <a:ext cx="5181600" cy="4953000"/>
          </a:xfrm>
        </p:spPr>
        <p:txBody>
          <a:bodyPr>
            <a:normAutofit fontScale="92500" lnSpcReduction="10000"/>
          </a:bodyPr>
          <a:lstStyle/>
          <a:p>
            <a:pPr>
              <a:spcAft>
                <a:spcPts val="600"/>
              </a:spcAft>
            </a:pPr>
            <a:r>
              <a:rPr lang="en-US" dirty="0" smtClean="0"/>
              <a:t>We have hitherto been discussing moral principles as a way to gauge what one ought to do. </a:t>
            </a:r>
          </a:p>
          <a:p>
            <a:pPr lvl="1">
              <a:spcAft>
                <a:spcPts val="600"/>
              </a:spcAft>
            </a:pPr>
            <a:r>
              <a:rPr lang="en-US" dirty="0" smtClean="0"/>
              <a:t>This is a popular approach given the influence of Kantian and utilitarian ethics. </a:t>
            </a:r>
          </a:p>
          <a:p>
            <a:pPr>
              <a:spcAft>
                <a:spcPts val="600"/>
              </a:spcAft>
            </a:pPr>
            <a:r>
              <a:rPr lang="en-US" dirty="0" smtClean="0"/>
              <a:t>The ancients didn’t think about ethics as a set of principles from which to base the moral correctness of an action. </a:t>
            </a:r>
          </a:p>
          <a:p>
            <a:pPr>
              <a:spcAft>
                <a:spcPts val="600"/>
              </a:spcAft>
            </a:pPr>
            <a:r>
              <a:rPr lang="en-US" dirty="0" smtClean="0"/>
              <a:t>Ethics was about the qualities of what a person is and what it means to be a </a:t>
            </a:r>
            <a:r>
              <a:rPr lang="en-US" b="1" i="1" dirty="0" smtClean="0"/>
              <a:t>moral</a:t>
            </a:r>
            <a:r>
              <a:rPr lang="en-US" b="1" dirty="0" smtClean="0"/>
              <a:t> </a:t>
            </a:r>
            <a:r>
              <a:rPr lang="en-US" b="1" i="1" dirty="0" smtClean="0"/>
              <a:t>person</a:t>
            </a:r>
            <a:r>
              <a:rPr lang="en-US" b="1" dirty="0" smtClean="0"/>
              <a:t>. </a:t>
            </a:r>
          </a:p>
        </p:txBody>
      </p:sp>
      <p:sp>
        <p:nvSpPr>
          <p:cNvPr id="6" name="Content Placeholder 5"/>
          <p:cNvSpPr>
            <a:spLocks noGrp="1"/>
          </p:cNvSpPr>
          <p:nvPr>
            <p:ph sz="half" idx="2"/>
          </p:nvPr>
        </p:nvSpPr>
        <p:spPr>
          <a:xfrm>
            <a:off x="6629400" y="1627632"/>
            <a:ext cx="4648200" cy="5257800"/>
          </a:xfrm>
        </p:spPr>
        <p:txBody>
          <a:bodyPr>
            <a:normAutofit fontScale="92500" lnSpcReduction="10000"/>
          </a:bodyPr>
          <a:lstStyle/>
          <a:p>
            <a:pPr lvl="0"/>
            <a:r>
              <a:rPr lang="en-US" dirty="0" smtClean="0"/>
              <a:t>In response to what ought I do, no rule or principle need be invoked; rather, a quality of character might be appealed to</a:t>
            </a:r>
            <a:r>
              <a:rPr lang="en-US" b="1" dirty="0" smtClean="0"/>
              <a:t>: </a:t>
            </a:r>
          </a:p>
          <a:p>
            <a:pPr lvl="1"/>
            <a:r>
              <a:rPr lang="en-US" b="1" dirty="0" smtClean="0"/>
              <a:t>“Be brave” </a:t>
            </a:r>
          </a:p>
          <a:p>
            <a:pPr lvl="1"/>
            <a:r>
              <a:rPr lang="en-US" b="1" dirty="0" smtClean="0"/>
              <a:t>“Be just” </a:t>
            </a:r>
          </a:p>
          <a:p>
            <a:pPr lvl="1"/>
            <a:r>
              <a:rPr lang="en-US" b="1" dirty="0" smtClean="0"/>
              <a:t>“Be honest” </a:t>
            </a:r>
          </a:p>
          <a:p>
            <a:pPr lvl="1"/>
            <a:r>
              <a:rPr lang="en-US" b="1" dirty="0" smtClean="0"/>
              <a:t>“Be lenient”</a:t>
            </a:r>
          </a:p>
          <a:p>
            <a:pPr lvl="1">
              <a:buNone/>
            </a:pPr>
            <a:r>
              <a:rPr lang="en-US" dirty="0" smtClean="0"/>
              <a:t> </a:t>
            </a:r>
          </a:p>
          <a:p>
            <a:pPr lvl="0"/>
            <a:r>
              <a:rPr lang="en-US" dirty="0" smtClean="0"/>
              <a:t>The question then changes to “</a:t>
            </a:r>
            <a:r>
              <a:rPr lang="en-US" b="1" dirty="0" smtClean="0"/>
              <a:t>What ought I be?</a:t>
            </a:r>
            <a:r>
              <a:rPr lang="en-US" dirty="0" smtClean="0"/>
              <a:t>” </a:t>
            </a:r>
          </a:p>
          <a:p>
            <a:pPr lvl="1"/>
            <a:r>
              <a:rPr lang="en-US" dirty="0" smtClean="0"/>
              <a:t>What type of character should I have to be a moral agent? </a:t>
            </a: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Virtue/Character-Based Ethics</a:t>
            </a:r>
            <a:endParaRPr lang="en-US" dirty="0"/>
          </a:p>
        </p:txBody>
      </p:sp>
      <p:sp>
        <p:nvSpPr>
          <p:cNvPr id="5" name="Content Placeholder 4"/>
          <p:cNvSpPr>
            <a:spLocks noGrp="1"/>
          </p:cNvSpPr>
          <p:nvPr>
            <p:ph sz="half" idx="1"/>
          </p:nvPr>
        </p:nvSpPr>
        <p:spPr/>
        <p:txBody>
          <a:bodyPr/>
          <a:lstStyle/>
          <a:p>
            <a:pPr lvl="0"/>
            <a:r>
              <a:rPr lang="en-US" dirty="0" smtClean="0"/>
              <a:t>An action is right if it is done for the right reasons, in the right way, by the right kind of person. In short, the right act is the virtuous one, and the virtuous act is the one done by a virtuous person. </a:t>
            </a:r>
          </a:p>
          <a:p>
            <a:pPr marL="118872" indent="0">
              <a:buNone/>
            </a:pPr>
            <a:endParaRPr lang="en-US" dirty="0"/>
          </a:p>
        </p:txBody>
      </p:sp>
      <p:pic>
        <p:nvPicPr>
          <p:cNvPr id="7" name="Content Placeholder 6" descr="pr2bvirtue.jpg"/>
          <p:cNvPicPr>
            <a:picLocks noGrp="1" noChangeAspect="1"/>
          </p:cNvPicPr>
          <p:nvPr>
            <p:ph sz="half" idx="2"/>
          </p:nvPr>
        </p:nvPicPr>
        <p:blipFill>
          <a:blip r:embed="rId2" cstate="print"/>
          <a:stretch>
            <a:fillRect/>
          </a:stretch>
        </p:blipFill>
        <p:spPr>
          <a:xfrm>
            <a:off x="7010400" y="2286000"/>
            <a:ext cx="3733800" cy="3733800"/>
          </a:xfrm>
        </p:spPr>
      </p:pic>
    </p:spTree>
    <p:extLst>
      <p:ext uri="{BB962C8B-B14F-4D97-AF65-F5344CB8AC3E}">
        <p14:creationId xmlns:p14="http://schemas.microsoft.com/office/powerpoint/2010/main" val="137427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 Overview</a:t>
            </a:r>
            <a:endParaRPr lang="en-US" dirty="0"/>
          </a:p>
        </p:txBody>
      </p:sp>
      <p:sp>
        <p:nvSpPr>
          <p:cNvPr id="3" name="Content Placeholder 2"/>
          <p:cNvSpPr>
            <a:spLocks noGrp="1"/>
          </p:cNvSpPr>
          <p:nvPr>
            <p:ph idx="1"/>
          </p:nvPr>
        </p:nvSpPr>
        <p:spPr>
          <a:xfrm>
            <a:off x="1143000" y="1775192"/>
            <a:ext cx="7543800" cy="1882409"/>
          </a:xfrm>
        </p:spPr>
        <p:txBody>
          <a:bodyPr>
            <a:normAutofit fontScale="70000" lnSpcReduction="20000"/>
          </a:bodyPr>
          <a:lstStyle/>
          <a:p>
            <a:pPr lvl="0"/>
            <a:r>
              <a:rPr lang="en-US" dirty="0" smtClean="0"/>
              <a:t>One’s character is not merely a list of dispositions; it is an organic unity of something that is more than the sum of their parts. Be like so-and-so, who is an ideal character. Heroes and saints fit this bill—and those people did not give us principles to live by. They gave examples to be emulated.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657601"/>
            <a:ext cx="5943600" cy="2575560"/>
          </a:xfrm>
          <a:prstGeom prst="rect">
            <a:avLst/>
          </a:prstGeom>
        </p:spPr>
      </p:pic>
      <p:pic>
        <p:nvPicPr>
          <p:cNvPr id="5" name="Picture 4" descr="WilliamAdama.jpg"/>
          <p:cNvPicPr>
            <a:picLocks noChangeAspect="1"/>
          </p:cNvPicPr>
          <p:nvPr/>
        </p:nvPicPr>
        <p:blipFill>
          <a:blip r:embed="rId3" cstate="print"/>
          <a:stretch>
            <a:fillRect/>
          </a:stretch>
        </p:blipFill>
        <p:spPr>
          <a:xfrm>
            <a:off x="8701215" y="2071687"/>
            <a:ext cx="3124229" cy="4161473"/>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What matters in moral decision making?</a:t>
            </a:r>
            <a:endParaRPr lang="en-US" dirty="0"/>
          </a:p>
        </p:txBody>
      </p:sp>
      <p:pic>
        <p:nvPicPr>
          <p:cNvPr id="4" name="Content Placeholder 3" descr="ethic-systems_small.png"/>
          <p:cNvPicPr>
            <a:picLocks noGrp="1" noChangeAspect="1"/>
          </p:cNvPicPr>
          <p:nvPr>
            <p:ph idx="1"/>
          </p:nvPr>
        </p:nvPicPr>
        <p:blipFill>
          <a:blip r:embed="rId2" cstate="print"/>
          <a:stretch>
            <a:fillRect/>
          </a:stretch>
        </p:blipFill>
        <p:spPr>
          <a:xfrm>
            <a:off x="1981200" y="3158172"/>
            <a:ext cx="8229600" cy="1859280"/>
          </a:xfr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Aristotle (384BC – 322BC)</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The GOAT</a:t>
            </a:r>
          </a:p>
          <a:p>
            <a:pPr>
              <a:spcBef>
                <a:spcPts val="600"/>
              </a:spcBef>
            </a:pPr>
            <a:r>
              <a:rPr lang="en-US" dirty="0" smtClean="0"/>
              <a:t>Referred to as “The Philosopher” </a:t>
            </a:r>
          </a:p>
          <a:p>
            <a:pPr>
              <a:spcBef>
                <a:spcPts val="600"/>
              </a:spcBef>
            </a:pPr>
            <a:r>
              <a:rPr lang="en-US" dirty="0" smtClean="0"/>
              <a:t>Studied pretty much everything: </a:t>
            </a:r>
          </a:p>
          <a:p>
            <a:pPr lvl="1"/>
            <a:r>
              <a:rPr lang="en-US" dirty="0" smtClean="0"/>
              <a:t>Science</a:t>
            </a:r>
          </a:p>
          <a:p>
            <a:pPr lvl="1"/>
            <a:r>
              <a:rPr lang="en-US" dirty="0" smtClean="0"/>
              <a:t>Logic</a:t>
            </a:r>
          </a:p>
          <a:p>
            <a:pPr lvl="1"/>
            <a:r>
              <a:rPr lang="en-US" dirty="0" smtClean="0"/>
              <a:t>Ethics</a:t>
            </a:r>
          </a:p>
          <a:p>
            <a:pPr lvl="1"/>
            <a:r>
              <a:rPr lang="en-US" dirty="0" smtClean="0"/>
              <a:t>Politics</a:t>
            </a:r>
          </a:p>
          <a:p>
            <a:pPr lvl="1"/>
            <a:r>
              <a:rPr lang="en-US" dirty="0" smtClean="0"/>
              <a:t>Metaphysics </a:t>
            </a:r>
          </a:p>
          <a:p>
            <a:pPr lvl="1"/>
            <a:r>
              <a:rPr lang="en-US" dirty="0" smtClean="0"/>
              <a:t>Epistemology</a:t>
            </a:r>
          </a:p>
          <a:p>
            <a:pPr>
              <a:spcBef>
                <a:spcPts val="600"/>
              </a:spcBef>
            </a:pPr>
            <a:r>
              <a:rPr lang="en-US" dirty="0" smtClean="0"/>
              <a:t>Wrote the book on virtue ethics: </a:t>
            </a:r>
            <a:r>
              <a:rPr lang="en-US" i="1" dirty="0" err="1" smtClean="0"/>
              <a:t>Nichomachean</a:t>
            </a:r>
            <a:r>
              <a:rPr lang="en-US" i="1" dirty="0" smtClean="0"/>
              <a:t> Ethics. </a:t>
            </a:r>
            <a:endParaRPr lang="en-US" dirty="0"/>
          </a:p>
        </p:txBody>
      </p:sp>
      <p:pic>
        <p:nvPicPr>
          <p:cNvPr id="7" name="Content Placeholder 6" descr="aristotle-820x418.jpg"/>
          <p:cNvPicPr>
            <a:picLocks noGrp="1" noChangeAspect="1"/>
          </p:cNvPicPr>
          <p:nvPr>
            <p:ph sz="half" idx="2"/>
          </p:nvPr>
        </p:nvPicPr>
        <p:blipFill>
          <a:blip r:embed="rId2" cstate="print"/>
          <a:stretch>
            <a:fillRect/>
          </a:stretch>
        </p:blipFill>
        <p:spPr>
          <a:xfrm>
            <a:off x="7162800" y="2743200"/>
            <a:ext cx="4185531" cy="2133600"/>
          </a:xfr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Aristotle’s view</a:t>
            </a:r>
            <a:endParaRPr lang="en-US" dirty="0"/>
          </a:p>
        </p:txBody>
      </p:sp>
      <p:sp>
        <p:nvSpPr>
          <p:cNvPr id="3" name="Content Placeholder 2"/>
          <p:cNvSpPr>
            <a:spLocks noGrp="1"/>
          </p:cNvSpPr>
          <p:nvPr>
            <p:ph sz="half" idx="1"/>
          </p:nvPr>
        </p:nvSpPr>
        <p:spPr>
          <a:xfrm>
            <a:off x="1219200" y="1763268"/>
            <a:ext cx="4724400" cy="4703064"/>
          </a:xfrm>
        </p:spPr>
        <p:txBody>
          <a:bodyPr>
            <a:normAutofit lnSpcReduction="10000"/>
          </a:bodyPr>
          <a:lstStyle/>
          <a:p>
            <a:r>
              <a:rPr lang="en-US" i="1" dirty="0" err="1" smtClean="0"/>
              <a:t>Eudaimonia</a:t>
            </a:r>
            <a:r>
              <a:rPr lang="en-US" dirty="0" smtClean="0"/>
              <a:t>: Happiness. This is the type of happiness that one can only achieve over the course of a lifetime and is contingent on being a virtuous.</a:t>
            </a:r>
          </a:p>
          <a:p>
            <a:r>
              <a:rPr lang="en-US" dirty="0" smtClean="0"/>
              <a:t>We can think of this type of life as one that flourishes. </a:t>
            </a:r>
          </a:p>
          <a:p>
            <a:pPr lvl="1"/>
            <a:r>
              <a:rPr lang="en-US" dirty="0" smtClean="0"/>
              <a:t>We do not simply live hand-to-mouth, but live with purpose and satisfaction</a:t>
            </a:r>
            <a:endParaRPr lang="en-US" dirty="0"/>
          </a:p>
        </p:txBody>
      </p:sp>
      <p:pic>
        <p:nvPicPr>
          <p:cNvPr id="5" name="Content Placeholder 4" descr="flourish.jpg"/>
          <p:cNvPicPr>
            <a:picLocks noGrp="1" noChangeAspect="1"/>
          </p:cNvPicPr>
          <p:nvPr>
            <p:ph sz="half" idx="2"/>
          </p:nvPr>
        </p:nvPicPr>
        <p:blipFill>
          <a:blip r:embed="rId2" cstate="print"/>
          <a:stretch>
            <a:fillRect/>
          </a:stretch>
        </p:blipFill>
        <p:spPr>
          <a:xfrm>
            <a:off x="7391400" y="1591056"/>
            <a:ext cx="2910899" cy="2514600"/>
          </a:xfrm>
        </p:spPr>
      </p:pic>
      <p:pic>
        <p:nvPicPr>
          <p:cNvPr id="6" name="Picture 5" descr="eu.jpg"/>
          <p:cNvPicPr>
            <a:picLocks noChangeAspect="1"/>
          </p:cNvPicPr>
          <p:nvPr/>
        </p:nvPicPr>
        <p:blipFill>
          <a:blip r:embed="rId3" cstate="print"/>
          <a:stretch>
            <a:fillRect/>
          </a:stretch>
        </p:blipFill>
        <p:spPr>
          <a:xfrm>
            <a:off x="6858000" y="4105655"/>
            <a:ext cx="4572000" cy="2779469"/>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Levels of Virtue and Viciousness</a:t>
            </a:r>
            <a:endParaRPr lang="en-US" dirty="0"/>
          </a:p>
        </p:txBody>
      </p:sp>
      <p:sp>
        <p:nvSpPr>
          <p:cNvPr id="6" name="Text Placeholder 5"/>
          <p:cNvSpPr>
            <a:spLocks noGrp="1"/>
          </p:cNvSpPr>
          <p:nvPr>
            <p:ph type="body" idx="1"/>
          </p:nvPr>
        </p:nvSpPr>
        <p:spPr>
          <a:ln>
            <a:solidFill>
              <a:srgbClr val="C00000"/>
            </a:solidFill>
          </a:ln>
        </p:spPr>
        <p:txBody>
          <a:bodyPr/>
          <a:lstStyle/>
          <a:p>
            <a:pPr algn="ctr"/>
            <a:r>
              <a:rPr lang="en-US" dirty="0" smtClean="0"/>
              <a:t>Virtue</a:t>
            </a:r>
            <a:endParaRPr lang="en-US" dirty="0"/>
          </a:p>
        </p:txBody>
      </p:sp>
      <p:sp>
        <p:nvSpPr>
          <p:cNvPr id="7" name="Content Placeholder 6"/>
          <p:cNvSpPr>
            <a:spLocks noGrp="1"/>
          </p:cNvSpPr>
          <p:nvPr>
            <p:ph sz="half" idx="2"/>
          </p:nvPr>
        </p:nvSpPr>
        <p:spPr>
          <a:ln>
            <a:solidFill>
              <a:srgbClr val="C00000"/>
            </a:solidFill>
          </a:ln>
        </p:spPr>
        <p:txBody>
          <a:bodyPr/>
          <a:lstStyle/>
          <a:p>
            <a:r>
              <a:rPr lang="en-US" dirty="0" smtClean="0"/>
              <a:t>God-like virtue</a:t>
            </a:r>
          </a:p>
          <a:p>
            <a:pPr lvl="1"/>
            <a:r>
              <a:rPr lang="en-US" dirty="0" smtClean="0"/>
              <a:t>can only be virtuous and has no conception of what it would be like otherwise. </a:t>
            </a:r>
          </a:p>
          <a:p>
            <a:r>
              <a:rPr lang="en-US" dirty="0" smtClean="0"/>
              <a:t>The virtuous person</a:t>
            </a:r>
          </a:p>
          <a:p>
            <a:pPr lvl="1"/>
            <a:r>
              <a:rPr lang="en-US" dirty="0" smtClean="0"/>
              <a:t>one who will act virtuously without desiring the vicious. </a:t>
            </a:r>
          </a:p>
          <a:p>
            <a:r>
              <a:rPr lang="en-US" dirty="0" smtClean="0"/>
              <a:t>The non-vicious quasi virtuous person</a:t>
            </a:r>
          </a:p>
          <a:p>
            <a:pPr lvl="1"/>
            <a:r>
              <a:rPr lang="en-US" dirty="0" smtClean="0"/>
              <a:t>acts virtuously, but desires to be vicious. </a:t>
            </a:r>
            <a:endParaRPr lang="en-US" dirty="0"/>
          </a:p>
        </p:txBody>
      </p:sp>
      <p:sp>
        <p:nvSpPr>
          <p:cNvPr id="8" name="Text Placeholder 7"/>
          <p:cNvSpPr>
            <a:spLocks noGrp="1"/>
          </p:cNvSpPr>
          <p:nvPr>
            <p:ph type="body" sz="quarter" idx="3"/>
          </p:nvPr>
        </p:nvSpPr>
        <p:spPr>
          <a:ln>
            <a:solidFill>
              <a:srgbClr val="7030A0"/>
            </a:solidFill>
          </a:ln>
        </p:spPr>
        <p:txBody>
          <a:bodyPr/>
          <a:lstStyle/>
          <a:p>
            <a:pPr algn="ctr"/>
            <a:r>
              <a:rPr lang="en-US" dirty="0" smtClean="0"/>
              <a:t>Vice</a:t>
            </a:r>
            <a:endParaRPr lang="en-US" dirty="0"/>
          </a:p>
        </p:txBody>
      </p:sp>
      <p:sp>
        <p:nvSpPr>
          <p:cNvPr id="9" name="Content Placeholder 8"/>
          <p:cNvSpPr>
            <a:spLocks noGrp="1"/>
          </p:cNvSpPr>
          <p:nvPr>
            <p:ph sz="quarter" idx="4"/>
          </p:nvPr>
        </p:nvSpPr>
        <p:spPr>
          <a:ln>
            <a:solidFill>
              <a:srgbClr val="7030A0"/>
            </a:solidFill>
          </a:ln>
        </p:spPr>
        <p:txBody>
          <a:bodyPr/>
          <a:lstStyle/>
          <a:p>
            <a:r>
              <a:rPr lang="en-US" dirty="0" smtClean="0"/>
              <a:t>Monstrous viciousness</a:t>
            </a:r>
          </a:p>
          <a:p>
            <a:pPr lvl="1"/>
            <a:r>
              <a:rPr lang="en-US" dirty="0" smtClean="0"/>
              <a:t>is always vicious with no conception of virtue.</a:t>
            </a:r>
          </a:p>
          <a:p>
            <a:r>
              <a:rPr lang="en-US" dirty="0" smtClean="0"/>
              <a:t>The vicious person</a:t>
            </a:r>
          </a:p>
          <a:p>
            <a:pPr lvl="1"/>
            <a:r>
              <a:rPr lang="en-US" dirty="0" smtClean="0"/>
              <a:t>acts viciously with no desire to be virtuous.</a:t>
            </a:r>
          </a:p>
          <a:p>
            <a:pPr lvl="1">
              <a:spcBef>
                <a:spcPts val="0"/>
              </a:spcBef>
            </a:pPr>
            <a:endParaRPr lang="en-US" dirty="0" smtClean="0"/>
          </a:p>
          <a:p>
            <a:r>
              <a:rPr lang="en-US" dirty="0" smtClean="0"/>
              <a:t>The non-virtuous quasi-vicious person</a:t>
            </a:r>
          </a:p>
          <a:p>
            <a:pPr lvl="1"/>
            <a:r>
              <a:rPr lang="en-US" dirty="0" smtClean="0"/>
              <a:t>acts viciously, but desires to be virtuous.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arn(inVertical)">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arn(inVertical)">
                                      <p:cBhvr>
                                        <p:cTn id="15" dur="500"/>
                                        <p:tgtEl>
                                          <p:spTgt spid="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barn(inVertical)">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arn(inVertical)">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barn(inVertical)">
                                      <p:cBhvr>
                                        <p:cTn id="31" dur="500"/>
                                        <p:tgtEl>
                                          <p:spTgt spid="9">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barn(inVertical)">
                                      <p:cBhvr>
                                        <p:cTn id="34"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745</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Wingdings</vt:lpstr>
      <vt:lpstr>Wingdings 2</vt:lpstr>
      <vt:lpstr>Wingdings 3</vt:lpstr>
      <vt:lpstr>Module</vt:lpstr>
      <vt:lpstr>Normative Ethics III: Virtue Ethics</vt:lpstr>
      <vt:lpstr>Virtue/Character-based Ethics</vt:lpstr>
      <vt:lpstr>VE: An Overview</vt:lpstr>
      <vt:lpstr>Virtue/Character-Based Ethics</vt:lpstr>
      <vt:lpstr>VE: Overview</vt:lpstr>
      <vt:lpstr>What matters in moral decision making?</vt:lpstr>
      <vt:lpstr>Aristotle (384BC – 322BC)</vt:lpstr>
      <vt:lpstr>Main Features of Aristotle’s view</vt:lpstr>
      <vt:lpstr>Levels of Virtue and Viciousness</vt:lpstr>
      <vt:lpstr>Virtue is not natural. It is a habit that we develop.</vt:lpstr>
      <vt:lpstr>The Golden Mean</vt:lpstr>
      <vt:lpstr>Aristotle’s Ethics Summary</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Normative Ethics III: Virtue Ethics</dc:title>
  <dc:creator>Dustin Olson</dc:creator>
  <cp:lastModifiedBy>Dustin Olson</cp:lastModifiedBy>
  <cp:revision>23</cp:revision>
  <cp:lastPrinted>2017-06-08T14:36:28Z</cp:lastPrinted>
  <dcterms:created xsi:type="dcterms:W3CDTF">2017-03-07T16:25:48Z</dcterms:created>
  <dcterms:modified xsi:type="dcterms:W3CDTF">2019-06-03T15:44:02Z</dcterms:modified>
</cp:coreProperties>
</file>