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89" r:id="rId3"/>
    <p:sldId id="290" r:id="rId4"/>
    <p:sldId id="291" r:id="rId5"/>
    <p:sldId id="292" r:id="rId6"/>
    <p:sldId id="293" r:id="rId7"/>
    <p:sldId id="295" r:id="rId8"/>
    <p:sldId id="296" r:id="rId9"/>
    <p:sldId id="297" r:id="rId10"/>
    <p:sldId id="294" r:id="rId11"/>
    <p:sldId id="298" r:id="rId12"/>
    <p:sldId id="300" r:id="rId13"/>
    <p:sldId id="301"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02" autoAdjust="0"/>
    <p:restoredTop sz="94660"/>
  </p:normalViewPr>
  <p:slideViewPr>
    <p:cSldViewPr>
      <p:cViewPr varScale="1">
        <p:scale>
          <a:sx n="132" d="100"/>
          <a:sy n="132" d="100"/>
        </p:scale>
        <p:origin x="360" y="1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316AF0-A641-41F7-9F80-3C0C15996EF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154336463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6032946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2682646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72154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26784181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0316AF0-A641-41F7-9F80-3C0C15996EFA}"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7853797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0316AF0-A641-41F7-9F80-3C0C15996EFA}"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6978891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16AF0-A641-41F7-9F80-3C0C15996EF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417560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16AF0-A641-41F7-9F80-3C0C15996EF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83213993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16AF0-A641-41F7-9F80-3C0C15996EF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14897118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16AF0-A641-41F7-9F80-3C0C15996EF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62996145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62346786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316AF0-A641-41F7-9F80-3C0C15996EFA}"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1440106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316AF0-A641-41F7-9F80-3C0C15996EFA}"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109970665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316AF0-A641-41F7-9F80-3C0C15996EFA}"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207218798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19146557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16AF0-A641-41F7-9F80-3C0C15996EF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4D42-D061-4DE1-BED8-8D8EB739E376}" type="slidenum">
              <a:rPr lang="en-US" smtClean="0"/>
              <a:t>‹#›</a:t>
            </a:fld>
            <a:endParaRPr lang="en-US"/>
          </a:p>
        </p:txBody>
      </p:sp>
    </p:spTree>
    <p:extLst>
      <p:ext uri="{BB962C8B-B14F-4D97-AF65-F5344CB8AC3E}">
        <p14:creationId xmlns:p14="http://schemas.microsoft.com/office/powerpoint/2010/main" val="316349295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316AF0-A641-41F7-9F80-3C0C15996EFA}" type="datetimeFigureOut">
              <a:rPr lang="en-US" smtClean="0"/>
              <a:t>11/14/2019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D44D42-D061-4DE1-BED8-8D8EB739E376}" type="slidenum">
              <a:rPr lang="en-US" smtClean="0"/>
              <a:t>‹#›</a:t>
            </a:fld>
            <a:endParaRPr lang="en-US"/>
          </a:p>
        </p:txBody>
      </p:sp>
    </p:spTree>
    <p:extLst>
      <p:ext uri="{BB962C8B-B14F-4D97-AF65-F5344CB8AC3E}">
        <p14:creationId xmlns:p14="http://schemas.microsoft.com/office/powerpoint/2010/main" val="98826641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ransition>
    <p:fade/>
  </p:transition>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https://www.youtube.com/embed/k5g9AlCQFa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Freedom of speech</a:t>
            </a:r>
            <a:endParaRPr lang="en-US" dirty="0"/>
          </a:p>
        </p:txBody>
      </p:sp>
      <p:sp>
        <p:nvSpPr>
          <p:cNvPr id="3" name="Subtitle 2"/>
          <p:cNvSpPr>
            <a:spLocks noGrp="1"/>
          </p:cNvSpPr>
          <p:nvPr>
            <p:ph type="subTitle" idx="1"/>
          </p:nvPr>
        </p:nvSpPr>
        <p:spPr/>
        <p:txBody>
          <a:bodyPr>
            <a:normAutofit fontScale="92500" lnSpcReduction="10000"/>
          </a:bodyPr>
          <a:lstStyle/>
          <a:p>
            <a:r>
              <a:rPr lang="en-US" dirty="0"/>
              <a:t>Introduction to Philosophy</a:t>
            </a:r>
          </a:p>
          <a:p>
            <a:r>
              <a:rPr lang="en-US" dirty="0"/>
              <a:t>Philosophy 100</a:t>
            </a:r>
          </a:p>
          <a:p>
            <a:r>
              <a:rPr lang="en-US" smtClean="0"/>
              <a:t>Class </a:t>
            </a:r>
            <a:r>
              <a:rPr lang="en-US" smtClean="0"/>
              <a:t>19</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685800"/>
            <a:ext cx="9301238" cy="1280890"/>
          </a:xfrm>
        </p:spPr>
        <p:txBody>
          <a:bodyPr anchor="ctr"/>
          <a:lstStyle/>
          <a:p>
            <a:r>
              <a:rPr lang="en-US" dirty="0" smtClean="0"/>
              <a:t>Harm and Freedom</a:t>
            </a:r>
          </a:p>
        </p:txBody>
      </p:sp>
      <p:pic>
        <p:nvPicPr>
          <p:cNvPr id="14340" name="Picture 5"/>
          <p:cNvPicPr>
            <a:picLocks noGrp="1" noChangeAspect="1" noChangeArrowheads="1"/>
          </p:cNvPicPr>
          <p:nvPr>
            <p:ph sz="half" idx="4294967295"/>
          </p:nvPr>
        </p:nvPicPr>
        <p:blipFill>
          <a:blip r:embed="rId2" cstate="print"/>
          <a:stretch>
            <a:fillRect/>
          </a:stretch>
        </p:blipFill>
        <p:spPr>
          <a:xfrm>
            <a:off x="7543800" y="1917386"/>
            <a:ext cx="3262583" cy="3778250"/>
          </a:xfrm>
          <a:prstGeom prst="rect">
            <a:avLst/>
          </a:prstGeom>
        </p:spPr>
      </p:pic>
      <p:sp>
        <p:nvSpPr>
          <p:cNvPr id="14339" name="Rectangle 3"/>
          <p:cNvSpPr>
            <a:spLocks noGrp="1" noChangeArrowheads="1"/>
          </p:cNvSpPr>
          <p:nvPr>
            <p:ph sz="half" idx="4294967295"/>
          </p:nvPr>
        </p:nvSpPr>
        <p:spPr>
          <a:xfrm>
            <a:off x="1066800" y="1942352"/>
            <a:ext cx="5410200" cy="4077448"/>
          </a:xfrm>
          <a:prstGeom prst="rect">
            <a:avLst/>
          </a:prstGeom>
        </p:spPr>
        <p:txBody>
          <a:bodyPr>
            <a:normAutofit fontScale="92500" lnSpcReduction="10000"/>
          </a:bodyPr>
          <a:lstStyle/>
          <a:p>
            <a:r>
              <a:rPr lang="en-US" dirty="0"/>
              <a:t>We can define </a:t>
            </a:r>
            <a:r>
              <a:rPr lang="en-US" b="1" dirty="0"/>
              <a:t>freedom</a:t>
            </a:r>
            <a:r>
              <a:rPr lang="en-US" dirty="0"/>
              <a:t> as the pursuit of one’s own good in one’s own way, provided this does not infringe on others’ efforts to do the same</a:t>
            </a:r>
            <a:r>
              <a:rPr lang="en-US" dirty="0" smtClean="0"/>
              <a:t>.</a:t>
            </a:r>
            <a:endParaRPr lang="en-US" dirty="0"/>
          </a:p>
          <a:p>
            <a:r>
              <a:rPr lang="en-US" dirty="0"/>
              <a:t>Freedom enhances everyone’s well-being, including freedom of thought and expression.</a:t>
            </a:r>
          </a:p>
          <a:p>
            <a:r>
              <a:rPr lang="en-US" b="1" dirty="0" smtClean="0"/>
              <a:t>The </a:t>
            </a:r>
            <a:r>
              <a:rPr lang="en-US" b="1" dirty="0" smtClean="0"/>
              <a:t>harm principle</a:t>
            </a:r>
            <a:r>
              <a:rPr lang="en-US" dirty="0" smtClean="0"/>
              <a:t>: The only reason a group or an individual is justified in curtailing another’s liberty is to prevent harm to others.</a:t>
            </a:r>
          </a:p>
          <a:p>
            <a:endParaRPr lang="en-US" dirty="0" smtClean="0"/>
          </a:p>
        </p:txBody>
      </p:sp>
    </p:spTree>
    <p:extLst>
      <p:ext uri="{BB962C8B-B14F-4D97-AF65-F5344CB8AC3E}">
        <p14:creationId xmlns:p14="http://schemas.microsoft.com/office/powerpoint/2010/main" val="17070886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9158019" cy="1280890"/>
          </a:xfrm>
        </p:spPr>
        <p:txBody>
          <a:bodyPr anchor="ctr">
            <a:normAutofit/>
          </a:bodyPr>
          <a:lstStyle/>
          <a:p>
            <a:r>
              <a:rPr lang="en-US" dirty="0" smtClean="0"/>
              <a:t>How should we understand harm?</a:t>
            </a:r>
            <a:endParaRPr lang="en-US" dirty="0"/>
          </a:p>
        </p:txBody>
      </p:sp>
      <p:sp>
        <p:nvSpPr>
          <p:cNvPr id="4" name="Content Placeholder 3"/>
          <p:cNvSpPr>
            <a:spLocks noGrp="1"/>
          </p:cNvSpPr>
          <p:nvPr>
            <p:ph idx="4294967295"/>
          </p:nvPr>
        </p:nvSpPr>
        <p:spPr>
          <a:xfrm>
            <a:off x="1524000" y="1480178"/>
            <a:ext cx="9158019" cy="4006222"/>
          </a:xfrm>
          <a:prstGeom prst="rect">
            <a:avLst/>
          </a:prstGeom>
        </p:spPr>
        <p:txBody>
          <a:bodyPr>
            <a:noAutofit/>
          </a:bodyPr>
          <a:lstStyle/>
          <a:p>
            <a:r>
              <a:rPr lang="en-US" sz="2800" dirty="0" smtClean="0"/>
              <a:t>Mill’s Harm Principle: the risk of harming another is the only legitimate legal restraint of an activity. </a:t>
            </a:r>
          </a:p>
          <a:p>
            <a:r>
              <a:rPr lang="en-US" sz="2800" dirty="0" smtClean="0"/>
              <a:t>Exclusions:</a:t>
            </a:r>
          </a:p>
          <a:p>
            <a:pPr lvl="1"/>
            <a:r>
              <a:rPr lang="en-US" sz="2400" dirty="0" smtClean="0"/>
              <a:t>Paternalism</a:t>
            </a:r>
          </a:p>
          <a:p>
            <a:pPr lvl="1"/>
            <a:r>
              <a:rPr lang="en-US" sz="2400" dirty="0" smtClean="0"/>
              <a:t>Moralism</a:t>
            </a:r>
          </a:p>
          <a:p>
            <a:r>
              <a:rPr lang="en-US" sz="2400" dirty="0" smtClean="0"/>
              <a:t>Harm: </a:t>
            </a:r>
            <a:endParaRPr lang="en-US" sz="2000" dirty="0" smtClean="0"/>
          </a:p>
          <a:p>
            <a:pPr lvl="1"/>
            <a:r>
              <a:rPr lang="en-US" sz="1800" dirty="0" smtClean="0"/>
              <a:t>The threat of physical harm and violence. The prevention of me enacting my own liberties. </a:t>
            </a:r>
          </a:p>
          <a:p>
            <a:pPr lvl="1"/>
            <a:r>
              <a:rPr lang="en-US" sz="1800" dirty="0" smtClean="0"/>
              <a:t>Not something that is offensive. Merely being offended is simply a nuisance and not a harm. </a:t>
            </a:r>
            <a:endParaRPr lang="en-US" sz="1800" dirty="0"/>
          </a:p>
        </p:txBody>
      </p:sp>
    </p:spTree>
    <p:extLst>
      <p:ext uri="{BB962C8B-B14F-4D97-AF65-F5344CB8AC3E}">
        <p14:creationId xmlns:p14="http://schemas.microsoft.com/office/powerpoint/2010/main" val="882991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228600"/>
            <a:ext cx="4916100" cy="3276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657600"/>
            <a:ext cx="5486400" cy="3086100"/>
          </a:xfrm>
          <a:prstGeom prst="rect">
            <a:avLst/>
          </a:prstGeom>
        </p:spPr>
      </p:pic>
      <p:sp>
        <p:nvSpPr>
          <p:cNvPr id="5" name="TextBox 4"/>
          <p:cNvSpPr txBox="1"/>
          <p:nvPr/>
        </p:nvSpPr>
        <p:spPr>
          <a:xfrm>
            <a:off x="6825399" y="914400"/>
            <a:ext cx="3570401" cy="830997"/>
          </a:xfrm>
          <a:prstGeom prst="rect">
            <a:avLst/>
          </a:prstGeom>
          <a:noFill/>
        </p:spPr>
        <p:txBody>
          <a:bodyPr wrap="none" rtlCol="0">
            <a:spAutoFit/>
          </a:bodyPr>
          <a:lstStyle/>
          <a:p>
            <a:pPr algn="ctr"/>
            <a:r>
              <a:rPr lang="en-US" sz="2400" dirty="0"/>
              <a:t>Alt-right (neo-Nazi) rally in </a:t>
            </a:r>
          </a:p>
          <a:p>
            <a:pPr algn="ctr"/>
            <a:r>
              <a:rPr lang="en-US" sz="2400" dirty="0"/>
              <a:t>North Carolina, 2017.</a:t>
            </a:r>
            <a:endParaRPr lang="en-CA" sz="2400" dirty="0"/>
          </a:p>
        </p:txBody>
      </p:sp>
      <p:sp>
        <p:nvSpPr>
          <p:cNvPr id="6" name="TextBox 5"/>
          <p:cNvSpPr txBox="1"/>
          <p:nvPr/>
        </p:nvSpPr>
        <p:spPr>
          <a:xfrm>
            <a:off x="1447800" y="4495800"/>
            <a:ext cx="3581400" cy="707886"/>
          </a:xfrm>
          <a:prstGeom prst="rect">
            <a:avLst/>
          </a:prstGeom>
          <a:noFill/>
        </p:spPr>
        <p:txBody>
          <a:bodyPr wrap="square" rtlCol="0">
            <a:spAutoFit/>
          </a:bodyPr>
          <a:lstStyle/>
          <a:p>
            <a:pPr algn="ctr"/>
            <a:r>
              <a:rPr lang="en-US" sz="2000" dirty="0"/>
              <a:t>Student protest against that Milo dude at Berkeley in 2017.</a:t>
            </a:r>
            <a:endParaRPr lang="en-CA" sz="2000" dirty="0"/>
          </a:p>
        </p:txBody>
      </p:sp>
    </p:spTree>
    <p:extLst>
      <p:ext uri="{BB962C8B-B14F-4D97-AF65-F5344CB8AC3E}">
        <p14:creationId xmlns:p14="http://schemas.microsoft.com/office/powerpoint/2010/main" val="327327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5g9AlCQFaM"/>
          <p:cNvPicPr>
            <a:picLocks noGrp="1" noRot="1" noChangeAspect="1"/>
          </p:cNvPicPr>
          <p:nvPr>
            <p:ph sz="quarter" idx="13"/>
            <a:videoFile r:link="rId1"/>
          </p:nvPr>
        </p:nvPicPr>
        <p:blipFill>
          <a:blip r:embed="rId3"/>
          <a:stretch>
            <a:fillRect/>
          </a:stretch>
        </p:blipFill>
        <p:spPr>
          <a:xfrm>
            <a:off x="42041" y="23648"/>
            <a:ext cx="12149959" cy="6834352"/>
          </a:xfrm>
          <a:prstGeom prst="rect">
            <a:avLst/>
          </a:prstGeom>
        </p:spPr>
      </p:pic>
    </p:spTree>
    <p:extLst>
      <p:ext uri="{BB962C8B-B14F-4D97-AF65-F5344CB8AC3E}">
        <p14:creationId xmlns:p14="http://schemas.microsoft.com/office/powerpoint/2010/main" val="318619651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Justice, Oppression, and Free Speech</a:t>
            </a:r>
            <a:endParaRPr lang="en-US" dirty="0"/>
          </a:p>
        </p:txBody>
      </p:sp>
      <p:sp>
        <p:nvSpPr>
          <p:cNvPr id="6" name="Content Placeholder 5"/>
          <p:cNvSpPr>
            <a:spLocks noGrp="1"/>
          </p:cNvSpPr>
          <p:nvPr>
            <p:ph idx="4294967295"/>
          </p:nvPr>
        </p:nvSpPr>
        <p:spPr>
          <a:xfrm>
            <a:off x="1638300" y="2133600"/>
            <a:ext cx="8915400" cy="3777622"/>
          </a:xfrm>
          <a:prstGeom prst="rect">
            <a:avLst/>
          </a:prstGeom>
        </p:spPr>
        <p:txBody>
          <a:bodyPr>
            <a:normAutofit/>
          </a:bodyPr>
          <a:lstStyle/>
          <a:p>
            <a:r>
              <a:rPr lang="en-US" sz="2400" dirty="0" smtClean="0"/>
              <a:t>If the liberal ideal is that no liberty can be suppressed except in violation of the harm principle, what are we to make of today’s reactions to “hate speech,” triggers, and micro-aggressions? </a:t>
            </a:r>
          </a:p>
          <a:p>
            <a:pPr lvl="1"/>
            <a:r>
              <a:rPr lang="en-US" sz="2000" dirty="0" smtClean="0"/>
              <a:t>Consider this question in light of Mill’s defense of liberty—specifically concerning freedom of thought and speech. </a:t>
            </a:r>
            <a:endParaRPr lang="en-US" sz="2000" dirty="0"/>
          </a:p>
        </p:txBody>
      </p:sp>
    </p:spTree>
    <p:extLst>
      <p:ext uri="{BB962C8B-B14F-4D97-AF65-F5344CB8AC3E}">
        <p14:creationId xmlns:p14="http://schemas.microsoft.com/office/powerpoint/2010/main" val="22128283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CA" dirty="0"/>
          </a:p>
        </p:txBody>
      </p:sp>
      <p:sp>
        <p:nvSpPr>
          <p:cNvPr id="3" name="Content Placeholder 2"/>
          <p:cNvSpPr>
            <a:spLocks noGrp="1"/>
          </p:cNvSpPr>
          <p:nvPr>
            <p:ph sz="half" idx="4294967295"/>
          </p:nvPr>
        </p:nvSpPr>
        <p:spPr>
          <a:xfrm>
            <a:off x="1676400" y="1752600"/>
            <a:ext cx="8537824" cy="4121228"/>
          </a:xfrm>
          <a:prstGeom prst="rect">
            <a:avLst/>
          </a:prstGeom>
        </p:spPr>
        <p:txBody>
          <a:bodyPr>
            <a:normAutofit/>
          </a:bodyPr>
          <a:lstStyle/>
          <a:p>
            <a:pPr marL="0" indent="0">
              <a:buNone/>
            </a:pPr>
            <a:r>
              <a:rPr lang="en-US" sz="2400" b="1" dirty="0" smtClean="0">
                <a:effectLst>
                  <a:outerShdw blurRad="38100" dist="38100" dir="2700000" algn="tl">
                    <a:srgbClr val="000000">
                      <a:alpha val="43137"/>
                    </a:srgbClr>
                  </a:outerShdw>
                </a:effectLst>
              </a:rPr>
              <a:t>When, if ever, is it morally permissible to prevent or suppress someone’s opinion, speech, or self-expression? </a:t>
            </a:r>
          </a:p>
          <a:p>
            <a:r>
              <a:rPr lang="en-US" sz="2400" dirty="0" smtClean="0">
                <a:effectLst>
                  <a:outerShdw blurRad="38100" dist="38100" dir="2700000" algn="tl">
                    <a:srgbClr val="000000">
                      <a:alpha val="43137"/>
                    </a:srgbClr>
                  </a:outerShdw>
                </a:effectLst>
              </a:rPr>
              <a:t>What is hate speech? </a:t>
            </a:r>
          </a:p>
          <a:p>
            <a:r>
              <a:rPr lang="en-US" sz="2400" dirty="0" smtClean="0">
                <a:effectLst>
                  <a:outerShdw blurRad="38100" dist="38100" dir="2700000" algn="tl">
                    <a:srgbClr val="000000">
                      <a:alpha val="43137"/>
                    </a:srgbClr>
                  </a:outerShdw>
                </a:effectLst>
              </a:rPr>
              <a:t>Does hate speech differ from offensive speech? </a:t>
            </a:r>
          </a:p>
          <a:p>
            <a:r>
              <a:rPr lang="en-US" sz="2400" dirty="0" smtClean="0">
                <a:effectLst>
                  <a:outerShdw blurRad="38100" dist="38100" dir="2700000" algn="tl">
                    <a:srgbClr val="000000">
                      <a:alpha val="43137"/>
                    </a:srgbClr>
                  </a:outerShdw>
                </a:effectLst>
              </a:rPr>
              <a:t>Should we censure people who willfully spread falsehoods? </a:t>
            </a:r>
          </a:p>
        </p:txBody>
      </p:sp>
    </p:spTree>
    <p:extLst>
      <p:ext uri="{BB962C8B-B14F-4D97-AF65-F5344CB8AC3E}">
        <p14:creationId xmlns:p14="http://schemas.microsoft.com/office/powerpoint/2010/main" val="2956755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Traditional Liberal Democratic View</a:t>
            </a:r>
            <a:endParaRPr lang="en-CA" dirty="0"/>
          </a:p>
        </p:txBody>
      </p:sp>
      <p:sp>
        <p:nvSpPr>
          <p:cNvPr id="6" name="Content Placeholder 5"/>
          <p:cNvSpPr>
            <a:spLocks noGrp="1"/>
          </p:cNvSpPr>
          <p:nvPr>
            <p:ph sz="half" idx="4294967295"/>
          </p:nvPr>
        </p:nvSpPr>
        <p:spPr>
          <a:xfrm>
            <a:off x="1752600" y="2362200"/>
            <a:ext cx="4313864" cy="2683280"/>
          </a:xfrm>
          <a:prstGeom prst="rect">
            <a:avLst/>
          </a:prstGeom>
        </p:spPr>
        <p:txBody>
          <a:bodyPr>
            <a:normAutofit/>
          </a:bodyPr>
          <a:lstStyle/>
          <a:p>
            <a:r>
              <a:rPr lang="en-US" sz="2000" dirty="0" smtClean="0"/>
              <a:t>The freedom of expression is vital. </a:t>
            </a:r>
          </a:p>
          <a:p>
            <a:r>
              <a:rPr lang="en-US" sz="2000" dirty="0" smtClean="0"/>
              <a:t>All citizens have a right to freedom of thought, opinion, and speech. </a:t>
            </a:r>
          </a:p>
        </p:txBody>
      </p:sp>
      <p:pic>
        <p:nvPicPr>
          <p:cNvPr id="11" name="Content Placeholder 10"/>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705600" y="2133600"/>
            <a:ext cx="4313238" cy="3737441"/>
          </a:xfrm>
          <a:prstGeom prst="rect">
            <a:avLst/>
          </a:prstGeom>
        </p:spPr>
      </p:pic>
    </p:spTree>
    <p:extLst>
      <p:ext uri="{BB962C8B-B14F-4D97-AF65-F5344CB8AC3E}">
        <p14:creationId xmlns:p14="http://schemas.microsoft.com/office/powerpoint/2010/main" val="39268585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Considerations Challenging </a:t>
            </a:r>
            <a:br>
              <a:rPr lang="en-US" smtClean="0"/>
            </a:br>
            <a:r>
              <a:rPr lang="en-US" smtClean="0"/>
              <a:t>the Liberal View</a:t>
            </a:r>
            <a:endParaRPr lang="en-CA" dirty="0"/>
          </a:p>
        </p:txBody>
      </p:sp>
      <p:sp>
        <p:nvSpPr>
          <p:cNvPr id="5" name="Text Placeholder 4"/>
          <p:cNvSpPr>
            <a:spLocks noGrp="1"/>
          </p:cNvSpPr>
          <p:nvPr>
            <p:ph type="body" idx="1"/>
          </p:nvPr>
        </p:nvSpPr>
        <p:spPr/>
        <p:txBody>
          <a:bodyPr/>
          <a:lstStyle/>
          <a:p>
            <a:r>
              <a:rPr lang="en-US" smtClean="0"/>
              <a:t>Value-Based</a:t>
            </a:r>
            <a:endParaRPr lang="en-US" dirty="0"/>
          </a:p>
        </p:txBody>
      </p:sp>
      <p:sp>
        <p:nvSpPr>
          <p:cNvPr id="6" name="Content Placeholder 5"/>
          <p:cNvSpPr>
            <a:spLocks noGrp="1"/>
          </p:cNvSpPr>
          <p:nvPr>
            <p:ph sz="half" idx="13"/>
          </p:nvPr>
        </p:nvSpPr>
        <p:spPr>
          <a:xfrm>
            <a:off x="914400" y="3051175"/>
            <a:ext cx="5105400" cy="2740025"/>
          </a:xfrm>
        </p:spPr>
        <p:txBody>
          <a:bodyPr/>
          <a:lstStyle/>
          <a:p>
            <a:r>
              <a:rPr lang="en-US" smtClean="0"/>
              <a:t>Offensive speech</a:t>
            </a:r>
          </a:p>
          <a:p>
            <a:pPr lvl="1"/>
            <a:r>
              <a:rPr lang="en-US" smtClean="0"/>
              <a:t>Pornography</a:t>
            </a:r>
          </a:p>
          <a:p>
            <a:pPr lvl="1"/>
            <a:r>
              <a:rPr lang="en-US" smtClean="0"/>
              <a:t>Crass, crude, or derogatory speech</a:t>
            </a:r>
          </a:p>
          <a:p>
            <a:r>
              <a:rPr lang="en-US" smtClean="0"/>
              <a:t>Hate speech</a:t>
            </a:r>
          </a:p>
          <a:p>
            <a:pPr lvl="1"/>
            <a:r>
              <a:rPr lang="en-US" smtClean="0"/>
              <a:t>Abusive, threatening, or harmful speech on the basis of prejudice</a:t>
            </a:r>
          </a:p>
          <a:p>
            <a:pPr lvl="1"/>
            <a:endParaRPr lang="en-US" smtClean="0"/>
          </a:p>
          <a:p>
            <a:pPr lvl="1"/>
            <a:endParaRPr lang="en-US" smtClean="0"/>
          </a:p>
          <a:p>
            <a:endParaRPr lang="en-CA" dirty="0"/>
          </a:p>
        </p:txBody>
      </p:sp>
      <p:sp>
        <p:nvSpPr>
          <p:cNvPr id="7" name="Text Placeholder 6"/>
          <p:cNvSpPr>
            <a:spLocks noGrp="1"/>
          </p:cNvSpPr>
          <p:nvPr>
            <p:ph type="body" sz="quarter" idx="3"/>
          </p:nvPr>
        </p:nvSpPr>
        <p:spPr/>
        <p:txBody>
          <a:bodyPr/>
          <a:lstStyle/>
          <a:p>
            <a:r>
              <a:rPr lang="en-US" smtClean="0"/>
              <a:t>Veridic-Based</a:t>
            </a:r>
            <a:endParaRPr lang="en-US" dirty="0"/>
          </a:p>
        </p:txBody>
      </p:sp>
      <p:sp>
        <p:nvSpPr>
          <p:cNvPr id="8" name="Content Placeholder 7"/>
          <p:cNvSpPr>
            <a:spLocks noGrp="1"/>
          </p:cNvSpPr>
          <p:nvPr>
            <p:ph sz="quarter" idx="14"/>
          </p:nvPr>
        </p:nvSpPr>
        <p:spPr>
          <a:xfrm>
            <a:off x="6172200" y="3051175"/>
            <a:ext cx="5105400" cy="2740025"/>
          </a:xfrm>
        </p:spPr>
        <p:txBody>
          <a:bodyPr/>
          <a:lstStyle/>
          <a:p>
            <a:r>
              <a:rPr lang="en-US" smtClean="0"/>
              <a:t>Willfully misleading speech</a:t>
            </a:r>
          </a:p>
          <a:p>
            <a:pPr lvl="1"/>
            <a:r>
              <a:rPr lang="en-US" smtClean="0"/>
              <a:t>Propaganda</a:t>
            </a:r>
          </a:p>
          <a:p>
            <a:pPr lvl="1"/>
            <a:r>
              <a:rPr lang="en-US" smtClean="0"/>
              <a:t>Fake News</a:t>
            </a:r>
          </a:p>
          <a:p>
            <a:pPr lvl="1"/>
            <a:r>
              <a:rPr lang="en-US" smtClean="0"/>
              <a:t>Bullshit</a:t>
            </a:r>
            <a:endParaRPr lang="en-CA" dirty="0"/>
          </a:p>
        </p:txBody>
      </p:sp>
    </p:spTree>
    <p:extLst>
      <p:ext uri="{BB962C8B-B14F-4D97-AF65-F5344CB8AC3E}">
        <p14:creationId xmlns:p14="http://schemas.microsoft.com/office/powerpoint/2010/main" val="227634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arn(inVertical)">
                                      <p:cBhvr>
                                        <p:cTn id="18" dur="500"/>
                                        <p:tgtEl>
                                          <p:spTgt spid="6">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arn(inVertical)">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barn(inVertical)">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barn(inVertical)">
                                      <p:cBhvr>
                                        <p:cTn id="31" dur="500"/>
                                        <p:tgtEl>
                                          <p:spTgt spid="7">
                                            <p:txEl>
                                              <p:pRg st="0" end="0"/>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arn(inVertic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barn(inVertical)">
                                      <p:cBhvr>
                                        <p:cTn id="39" dur="500"/>
                                        <p:tgtEl>
                                          <p:spTgt spid="8">
                                            <p:txEl>
                                              <p:pRg st="1" end="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barn(inVertical)">
                                      <p:cBhvr>
                                        <p:cTn id="42" dur="500"/>
                                        <p:tgtEl>
                                          <p:spTgt spid="8">
                                            <p:txEl>
                                              <p:pRg st="2" end="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barn(inVertical)">
                                      <p:cBhvr>
                                        <p:cTn id="4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On Liberty</a:t>
            </a:r>
            <a:endParaRPr lang="en-CA" dirty="0"/>
          </a:p>
        </p:txBody>
      </p:sp>
      <p:sp>
        <p:nvSpPr>
          <p:cNvPr id="8" name="Text Placeholder 7"/>
          <p:cNvSpPr>
            <a:spLocks noGrp="1"/>
          </p:cNvSpPr>
          <p:nvPr>
            <p:ph type="body" idx="1"/>
          </p:nvPr>
        </p:nvSpPr>
        <p:spPr/>
        <p:txBody>
          <a:bodyPr/>
          <a:lstStyle/>
          <a:p>
            <a:r>
              <a:rPr lang="en-US" dirty="0" smtClean="0"/>
              <a:t>John Stuart Mill </a:t>
            </a:r>
          </a:p>
          <a:p>
            <a:r>
              <a:rPr lang="en-US" smtClean="0"/>
              <a:t>(1859)</a:t>
            </a:r>
            <a:endParaRPr lang="en-CA" dirty="0"/>
          </a:p>
        </p:txBody>
      </p:sp>
    </p:spTree>
    <p:extLst>
      <p:ext uri="{BB962C8B-B14F-4D97-AF65-F5344CB8AC3E}">
        <p14:creationId xmlns:p14="http://schemas.microsoft.com/office/powerpoint/2010/main" val="9456530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Liberties</a:t>
            </a:r>
            <a:endParaRPr lang="en-US" dirty="0"/>
          </a:p>
        </p:txBody>
      </p:sp>
      <p:sp>
        <p:nvSpPr>
          <p:cNvPr id="4" name="Content Placeholder 3"/>
          <p:cNvSpPr>
            <a:spLocks noGrp="1"/>
          </p:cNvSpPr>
          <p:nvPr>
            <p:ph sz="half" idx="4294967295"/>
          </p:nvPr>
        </p:nvSpPr>
        <p:spPr>
          <a:xfrm>
            <a:off x="990600" y="2020242"/>
            <a:ext cx="4953000" cy="3777622"/>
          </a:xfrm>
          <a:prstGeom prst="rect">
            <a:avLst/>
          </a:prstGeom>
        </p:spPr>
        <p:txBody>
          <a:bodyPr>
            <a:normAutofit fontScale="92500"/>
          </a:bodyPr>
          <a:lstStyle/>
          <a:p>
            <a:r>
              <a:rPr lang="en-US" sz="2400" dirty="0"/>
              <a:t>Freedom of Thought, Opinion, and Speech</a:t>
            </a:r>
          </a:p>
          <a:p>
            <a:r>
              <a:rPr lang="en-US" sz="2400" dirty="0"/>
              <a:t>Freedom of Pursuits</a:t>
            </a:r>
          </a:p>
          <a:p>
            <a:r>
              <a:rPr lang="en-US" sz="2400" dirty="0"/>
              <a:t>Freedom of Assembly</a:t>
            </a:r>
          </a:p>
          <a:p>
            <a:pPr marL="68580" indent="0">
              <a:buNone/>
            </a:pPr>
            <a:endParaRPr lang="en-US" sz="2400" dirty="0" smtClean="0">
              <a:solidFill>
                <a:srgbClr val="C00000"/>
              </a:solidFill>
            </a:endParaRPr>
          </a:p>
          <a:p>
            <a:pPr marL="68580" indent="0" algn="ctr">
              <a:buNone/>
            </a:pPr>
            <a:r>
              <a:rPr lang="en-US" sz="2400" dirty="0" smtClean="0">
                <a:solidFill>
                  <a:srgbClr val="C00000"/>
                </a:solidFill>
              </a:rPr>
              <a:t>“No society in which these liberties are not…respected is free” </a:t>
            </a:r>
            <a:endParaRPr lang="en-US" sz="2400" dirty="0">
              <a:solidFill>
                <a:srgbClr val="C00000"/>
              </a:solidFill>
            </a:endParaRPr>
          </a:p>
        </p:txBody>
      </p:sp>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772400" y="2057400"/>
            <a:ext cx="2889692" cy="3740464"/>
          </a:xfrm>
          <a:prstGeom prst="rect">
            <a:avLst/>
          </a:prstGeom>
        </p:spPr>
      </p:pic>
    </p:spTree>
    <p:extLst>
      <p:ext uri="{BB962C8B-B14F-4D97-AF65-F5344CB8AC3E}">
        <p14:creationId xmlns:p14="http://schemas.microsoft.com/office/powerpoint/2010/main" val="10765738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57883"/>
          </a:xfrm>
        </p:spPr>
        <p:txBody>
          <a:bodyPr anchor="ctr"/>
          <a:lstStyle/>
          <a:p>
            <a:r>
              <a:rPr lang="en-US" dirty="0" smtClean="0"/>
              <a:t>Mill’s Defense of Free Speech</a:t>
            </a:r>
            <a:endParaRPr lang="en-US" dirty="0"/>
          </a:p>
        </p:txBody>
      </p:sp>
      <p:sp>
        <p:nvSpPr>
          <p:cNvPr id="9" name="Content Placeholder 8"/>
          <p:cNvSpPr>
            <a:spLocks noGrp="1"/>
          </p:cNvSpPr>
          <p:nvPr>
            <p:ph idx="4294967295"/>
          </p:nvPr>
        </p:nvSpPr>
        <p:spPr>
          <a:xfrm>
            <a:off x="1371600" y="1524000"/>
            <a:ext cx="8992394" cy="4419600"/>
          </a:xfrm>
          <a:prstGeom prst="rect">
            <a:avLst/>
          </a:prstGeom>
        </p:spPr>
        <p:txBody>
          <a:bodyPr>
            <a:noAutofit/>
          </a:bodyPr>
          <a:lstStyle/>
          <a:p>
            <a:pPr marL="457200" indent="-457200">
              <a:buFont typeface="+mj-lt"/>
              <a:buAutoNum type="arabicPeriod"/>
            </a:pPr>
            <a:r>
              <a:rPr lang="en-US" sz="2200" dirty="0" smtClean="0"/>
              <a:t>Any opinion might be true—to think otherwise is to assume our own infallibility.</a:t>
            </a:r>
          </a:p>
          <a:p>
            <a:pPr marL="457200" indent="-457200">
              <a:buFont typeface="+mj-lt"/>
              <a:buAutoNum type="arabicPeriod"/>
            </a:pPr>
            <a:r>
              <a:rPr lang="en-US" sz="2200" dirty="0" smtClean="0"/>
              <a:t>Even false opinions may contain elements of truth. It is only to collusion of adverse opinions that the remainder of the truth has any chance of being supplied.</a:t>
            </a:r>
          </a:p>
          <a:p>
            <a:pPr marL="457200" indent="-457200">
              <a:buFont typeface="+mj-lt"/>
              <a:buAutoNum type="arabicPeriod"/>
            </a:pPr>
            <a:r>
              <a:rPr lang="en-US" sz="2200" dirty="0" smtClean="0"/>
              <a:t>Even if the opinion is whole truth, unless it survives vigorous opposition, it will not be held on rational grounds. </a:t>
            </a:r>
          </a:p>
          <a:p>
            <a:pPr marL="457200" indent="-457200">
              <a:buFont typeface="+mj-lt"/>
              <a:buAutoNum type="arabicPeriod"/>
            </a:pPr>
            <a:r>
              <a:rPr lang="en-US" sz="2200" dirty="0" smtClean="0"/>
              <a:t>The unchallenged opinion, even if wholly true, will become a simple formal profession, infectious for good, and preventing any real conviction.</a:t>
            </a:r>
          </a:p>
        </p:txBody>
      </p:sp>
    </p:spTree>
    <p:extLst>
      <p:ext uri="{BB962C8B-B14F-4D97-AF65-F5344CB8AC3E}">
        <p14:creationId xmlns:p14="http://schemas.microsoft.com/office/powerpoint/2010/main" val="1253591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29638" y="422313"/>
            <a:ext cx="6549528" cy="6106870"/>
          </a:xfrm>
          <a:prstGeom prst="rect">
            <a:avLst/>
          </a:prstGeom>
        </p:spPr>
      </p:pic>
    </p:spTree>
    <p:extLst>
      <p:ext uri="{BB962C8B-B14F-4D97-AF65-F5344CB8AC3E}">
        <p14:creationId xmlns:p14="http://schemas.microsoft.com/office/powerpoint/2010/main" val="279174159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1143000" y="1676400"/>
            <a:ext cx="4313864" cy="3777622"/>
          </a:xfrm>
          <a:prstGeom prst="rect">
            <a:avLst/>
          </a:prstGeom>
        </p:spPr>
        <p:txBody>
          <a:bodyPr anchor="ctr">
            <a:normAutofit fontScale="92500" lnSpcReduction="10000"/>
          </a:bodyPr>
          <a:lstStyle/>
          <a:p>
            <a:r>
              <a:rPr lang="en-US" sz="2400" dirty="0" smtClean="0"/>
              <a:t>Our well being as a species is contingent on being able to openly and freely discuss ideas.</a:t>
            </a:r>
          </a:p>
          <a:p>
            <a:endParaRPr lang="en-US" sz="2400" dirty="0" smtClean="0"/>
          </a:p>
          <a:p>
            <a:r>
              <a:rPr lang="en-US" sz="2400" dirty="0" smtClean="0"/>
              <a:t>Do we learn more from those with whom we already agree and those with whom we disagree? </a:t>
            </a:r>
            <a:endParaRPr lang="en-US" sz="2400" dirty="0"/>
          </a:p>
        </p:txBody>
      </p:sp>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553200" y="1828800"/>
            <a:ext cx="4313238" cy="3234928"/>
          </a:xfrm>
          <a:prstGeom prst="rect">
            <a:avLst/>
          </a:prstGeom>
        </p:spPr>
      </p:pic>
    </p:spTree>
    <p:extLst>
      <p:ext uri="{BB962C8B-B14F-4D97-AF65-F5344CB8AC3E}">
        <p14:creationId xmlns:p14="http://schemas.microsoft.com/office/powerpoint/2010/main" val="17708308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1635</TotalTime>
  <Words>505</Words>
  <Application>Microsoft Office PowerPoint</Application>
  <PresentationFormat>Widescreen</PresentationFormat>
  <Paragraphs>60</Paragraphs>
  <Slides>14</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Freedom of speech</vt:lpstr>
      <vt:lpstr>Overview</vt:lpstr>
      <vt:lpstr>Traditional Liberal Democratic View</vt:lpstr>
      <vt:lpstr>Considerations Challenging  the Liberal View</vt:lpstr>
      <vt:lpstr>On Liberty</vt:lpstr>
      <vt:lpstr>Mill’s Liberties</vt:lpstr>
      <vt:lpstr>Mill’s Defense of Free Speech</vt:lpstr>
      <vt:lpstr>PowerPoint Presentation</vt:lpstr>
      <vt:lpstr>PowerPoint Presentation</vt:lpstr>
      <vt:lpstr>Harm and Freedom</vt:lpstr>
      <vt:lpstr>How should we understand harm?</vt:lpstr>
      <vt:lpstr>PowerPoint Presentation</vt:lpstr>
      <vt:lpstr>PowerPoint Presentation</vt:lpstr>
      <vt:lpstr>Social Justice, Oppression, and Free Speech</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meaning of life</dc:title>
  <dc:creator>Dustin Olson</dc:creator>
  <cp:lastModifiedBy>Dustin Olson</cp:lastModifiedBy>
  <cp:revision>36</cp:revision>
  <dcterms:created xsi:type="dcterms:W3CDTF">2017-04-04T16:11:21Z</dcterms:created>
  <dcterms:modified xsi:type="dcterms:W3CDTF">2019-11-14T21:32:19Z</dcterms:modified>
</cp:coreProperties>
</file>