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8" r:id="rId7"/>
    <p:sldId id="279" r:id="rId8"/>
    <p:sldId id="257" r:id="rId9"/>
    <p:sldId id="258" r:id="rId10"/>
    <p:sldId id="259" r:id="rId11"/>
    <p:sldId id="264" r:id="rId12"/>
    <p:sldId id="265" r:id="rId13"/>
    <p:sldId id="280" r:id="rId14"/>
    <p:sldId id="281" r:id="rId15"/>
    <p:sldId id="282" r:id="rId16"/>
    <p:sldId id="283" r:id="rId17"/>
    <p:sldId id="284" r:id="rId18"/>
    <p:sldId id="285" r:id="rId19"/>
    <p:sldId id="286" r:id="rId20"/>
    <p:sldId id="287"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7" d="100"/>
          <a:sy n="57" d="100"/>
        </p:scale>
        <p:origin x="7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460A6E1-73EE-4914-80F2-B8AAECD2A47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349678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460A6E1-73EE-4914-80F2-B8AAECD2A47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125579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460A6E1-73EE-4914-80F2-B8AAECD2A47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296265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460A6E1-73EE-4914-80F2-B8AAECD2A47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302252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0A6E1-73EE-4914-80F2-B8AAECD2A47E}" type="datetimeFigureOut">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288934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460A6E1-73EE-4914-80F2-B8AAECD2A47E}" type="datetimeFigureOut">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88407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460A6E1-73EE-4914-80F2-B8AAECD2A47E}" type="datetimeFigureOut">
              <a:rPr lang="en-CA" smtClean="0"/>
              <a:t>2019-11-25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363396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460A6E1-73EE-4914-80F2-B8AAECD2A47E}" type="datetimeFigureOut">
              <a:rPr lang="en-CA" smtClean="0"/>
              <a:t>2019-11-25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126432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0A6E1-73EE-4914-80F2-B8AAECD2A47E}" type="datetimeFigureOut">
              <a:rPr lang="en-CA" smtClean="0"/>
              <a:t>2019-11-25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35922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0A6E1-73EE-4914-80F2-B8AAECD2A47E}" type="datetimeFigureOut">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241822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0A6E1-73EE-4914-80F2-B8AAECD2A47E}" type="datetimeFigureOut">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56D873C-0A25-41A3-8E92-FEC21F3A6032}" type="slidenum">
              <a:rPr lang="en-CA" smtClean="0"/>
              <a:t>‹#›</a:t>
            </a:fld>
            <a:endParaRPr lang="en-CA"/>
          </a:p>
        </p:txBody>
      </p:sp>
    </p:spTree>
    <p:extLst>
      <p:ext uri="{BB962C8B-B14F-4D97-AF65-F5344CB8AC3E}">
        <p14:creationId xmlns:p14="http://schemas.microsoft.com/office/powerpoint/2010/main" val="394802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0A6E1-73EE-4914-80F2-B8AAECD2A47E}" type="datetimeFigureOut">
              <a:rPr lang="en-CA" smtClean="0"/>
              <a:t>2019-11-25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D873C-0A25-41A3-8E92-FEC21F3A6032}" type="slidenum">
              <a:rPr lang="en-CA" smtClean="0"/>
              <a:t>‹#›</a:t>
            </a:fld>
            <a:endParaRPr lang="en-CA"/>
          </a:p>
        </p:txBody>
      </p:sp>
    </p:spTree>
    <p:extLst>
      <p:ext uri="{BB962C8B-B14F-4D97-AF65-F5344CB8AC3E}">
        <p14:creationId xmlns:p14="http://schemas.microsoft.com/office/powerpoint/2010/main" val="360323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Christianity (III)</a:t>
            </a:r>
            <a:endParaRPr lang="en-CA" dirty="0"/>
          </a:p>
        </p:txBody>
      </p:sp>
      <p:pic>
        <p:nvPicPr>
          <p:cNvPr id="6" name="Content Placeholder 5">
            <a:extLst>
              <a:ext uri="{FF2B5EF4-FFF2-40B4-BE49-F238E27FC236}">
                <a16:creationId xmlns:a16="http://schemas.microsoft.com/office/drawing/2014/main" xmlns="" id="{4A67702F-B0B2-4197-AA78-A2877C0D4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6552" y="1825625"/>
            <a:ext cx="6538895" cy="4351338"/>
          </a:xfrm>
        </p:spPr>
      </p:pic>
    </p:spTree>
    <p:extLst>
      <p:ext uri="{BB962C8B-B14F-4D97-AF65-F5344CB8AC3E}">
        <p14:creationId xmlns:p14="http://schemas.microsoft.com/office/powerpoint/2010/main" val="226320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C7793-141C-45E7-A782-200D8245B32D}"/>
              </a:ext>
            </a:extLst>
          </p:cNvPr>
          <p:cNvSpPr>
            <a:spLocks noGrp="1"/>
          </p:cNvSpPr>
          <p:nvPr>
            <p:ph type="title"/>
          </p:nvPr>
        </p:nvSpPr>
        <p:spPr/>
        <p:txBody>
          <a:bodyPr/>
          <a:lstStyle/>
          <a:p>
            <a:r>
              <a:rPr lang="en-CA" dirty="0"/>
              <a:t>The Nag Hammadi Books</a:t>
            </a:r>
          </a:p>
        </p:txBody>
      </p:sp>
      <p:pic>
        <p:nvPicPr>
          <p:cNvPr id="4" name="Content Placeholder 3" descr="nag_hammadi_codices-2.jpg">
            <a:extLst>
              <a:ext uri="{FF2B5EF4-FFF2-40B4-BE49-F238E27FC236}">
                <a16:creationId xmlns:a16="http://schemas.microsoft.com/office/drawing/2014/main" xmlns="" id="{C2A5A229-871C-4217-8F9E-E943B870233F}"/>
              </a:ext>
            </a:extLst>
          </p:cNvPr>
          <p:cNvPicPr>
            <a:picLocks noGrp="1" noChangeAspect="1"/>
          </p:cNvPicPr>
          <p:nvPr>
            <p:ph idx="1"/>
          </p:nvPr>
        </p:nvPicPr>
        <p:blipFill>
          <a:blip r:embed="rId2" cstate="print"/>
          <a:stretch>
            <a:fillRect/>
          </a:stretch>
        </p:blipFill>
        <p:spPr>
          <a:xfrm>
            <a:off x="2404950" y="1578373"/>
            <a:ext cx="7382099" cy="5279627"/>
          </a:xfrm>
        </p:spPr>
      </p:pic>
    </p:spTree>
    <p:extLst>
      <p:ext uri="{BB962C8B-B14F-4D97-AF65-F5344CB8AC3E}">
        <p14:creationId xmlns:p14="http://schemas.microsoft.com/office/powerpoint/2010/main" val="221194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1C2C5C2-2E34-4F94-B917-EF7749EDC53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FC840DA5-3CCD-4D80-AB41-5B907E143C45}"/>
              </a:ext>
            </a:extLst>
          </p:cNvPr>
          <p:cNvSpPr>
            <a:spLocks noGrp="1"/>
          </p:cNvSpPr>
          <p:nvPr>
            <p:ph sz="half" idx="1"/>
          </p:nvPr>
        </p:nvSpPr>
        <p:spPr/>
        <p:txBody>
          <a:bodyPr/>
          <a:lstStyle/>
          <a:p>
            <a:r>
              <a:rPr lang="en-CA" dirty="0"/>
              <a:t>Coptic</a:t>
            </a:r>
          </a:p>
          <a:p>
            <a:pPr lvl="1"/>
            <a:r>
              <a:rPr lang="en-CA" dirty="0"/>
              <a:t>Originally composed in Greek</a:t>
            </a:r>
          </a:p>
          <a:p>
            <a:r>
              <a:rPr lang="en-CA" dirty="0"/>
              <a:t>Anthologies</a:t>
            </a:r>
          </a:p>
          <a:p>
            <a:r>
              <a:rPr lang="en-CA" dirty="0"/>
              <a:t>Books date to 350 CE</a:t>
            </a:r>
          </a:p>
          <a:p>
            <a:pPr lvl="1"/>
            <a:r>
              <a:rPr lang="en-CA" dirty="0"/>
              <a:t>Originally composed around 120-320 or so, many in the second century</a:t>
            </a:r>
          </a:p>
          <a:p>
            <a:r>
              <a:rPr lang="en-CA" dirty="0"/>
              <a:t>“Gnosticism”</a:t>
            </a:r>
          </a:p>
          <a:p>
            <a:endParaRPr lang="en-CA" dirty="0"/>
          </a:p>
          <a:p>
            <a:endParaRPr lang="en-CA" dirty="0"/>
          </a:p>
        </p:txBody>
      </p:sp>
      <p:pic>
        <p:nvPicPr>
          <p:cNvPr id="7" name="Content Placeholder 6">
            <a:extLst>
              <a:ext uri="{FF2B5EF4-FFF2-40B4-BE49-F238E27FC236}">
                <a16:creationId xmlns:a16="http://schemas.microsoft.com/office/drawing/2014/main" xmlns="" id="{DAEBDE80-F41A-4086-8A95-8C4520353A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0"/>
            <a:ext cx="4911866" cy="6756225"/>
          </a:xfrm>
        </p:spPr>
      </p:pic>
    </p:spTree>
    <p:extLst>
      <p:ext uri="{BB962C8B-B14F-4D97-AF65-F5344CB8AC3E}">
        <p14:creationId xmlns:p14="http://schemas.microsoft.com/office/powerpoint/2010/main" val="5380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D69D2-363F-4748-8432-8A55CEDB27B5}"/>
              </a:ext>
            </a:extLst>
          </p:cNvPr>
          <p:cNvSpPr>
            <a:spLocks noGrp="1"/>
          </p:cNvSpPr>
          <p:nvPr>
            <p:ph type="title"/>
          </p:nvPr>
        </p:nvSpPr>
        <p:spPr/>
        <p:txBody>
          <a:bodyPr/>
          <a:lstStyle/>
          <a:p>
            <a:r>
              <a:rPr lang="en-CA" dirty="0"/>
              <a:t>Contents</a:t>
            </a:r>
          </a:p>
        </p:txBody>
      </p:sp>
      <p:sp>
        <p:nvSpPr>
          <p:cNvPr id="3" name="Content Placeholder 2">
            <a:extLst>
              <a:ext uri="{FF2B5EF4-FFF2-40B4-BE49-F238E27FC236}">
                <a16:creationId xmlns:a16="http://schemas.microsoft.com/office/drawing/2014/main" xmlns="" id="{5CB3D357-957C-4116-B1F5-C04A052B0976}"/>
              </a:ext>
            </a:extLst>
          </p:cNvPr>
          <p:cNvSpPr>
            <a:spLocks noGrp="1"/>
          </p:cNvSpPr>
          <p:nvPr>
            <p:ph sz="half" idx="1"/>
          </p:nvPr>
        </p:nvSpPr>
        <p:spPr/>
        <p:txBody>
          <a:bodyPr/>
          <a:lstStyle/>
          <a:p>
            <a:r>
              <a:rPr lang="en-US" dirty="0"/>
              <a:t>The Secret Book of James</a:t>
            </a:r>
          </a:p>
          <a:p>
            <a:r>
              <a:rPr lang="en-US" dirty="0"/>
              <a:t>On the Origin of the World</a:t>
            </a:r>
          </a:p>
          <a:p>
            <a:r>
              <a:rPr lang="en-US" dirty="0"/>
              <a:t>The Dialogue of the Savior</a:t>
            </a:r>
          </a:p>
          <a:p>
            <a:r>
              <a:rPr lang="en-CA" dirty="0"/>
              <a:t>The Apocalypse of Paul</a:t>
            </a:r>
          </a:p>
          <a:p>
            <a:r>
              <a:rPr lang="en-CA" dirty="0"/>
              <a:t>The Apocalypse of Peter</a:t>
            </a:r>
          </a:p>
          <a:p>
            <a:r>
              <a:rPr lang="en-US" dirty="0"/>
              <a:t>Second Treatise of the Great Seth</a:t>
            </a:r>
          </a:p>
          <a:p>
            <a:endParaRPr lang="en-CA" dirty="0"/>
          </a:p>
        </p:txBody>
      </p:sp>
      <p:pic>
        <p:nvPicPr>
          <p:cNvPr id="7" name="Content Placeholder 6">
            <a:extLst>
              <a:ext uri="{FF2B5EF4-FFF2-40B4-BE49-F238E27FC236}">
                <a16:creationId xmlns:a16="http://schemas.microsoft.com/office/drawing/2014/main" xmlns="" id="{51C274EF-1164-417F-9983-BFFE08BB8E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9875" y="1848644"/>
            <a:ext cx="4286250" cy="4305300"/>
          </a:xfrm>
        </p:spPr>
      </p:pic>
    </p:spTree>
    <p:extLst>
      <p:ext uri="{BB962C8B-B14F-4D97-AF65-F5344CB8AC3E}">
        <p14:creationId xmlns:p14="http://schemas.microsoft.com/office/powerpoint/2010/main" val="405935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64ED2-4454-44E9-8E3D-495660792E39}"/>
              </a:ext>
            </a:extLst>
          </p:cNvPr>
          <p:cNvSpPr>
            <a:spLocks noGrp="1"/>
          </p:cNvSpPr>
          <p:nvPr>
            <p:ph type="title"/>
          </p:nvPr>
        </p:nvSpPr>
        <p:spPr/>
        <p:txBody>
          <a:bodyPr/>
          <a:lstStyle/>
          <a:p>
            <a:r>
              <a:rPr lang="en-CA" dirty="0"/>
              <a:t>The Christian Myth &amp; Nag Hammadi</a:t>
            </a:r>
          </a:p>
        </p:txBody>
      </p:sp>
      <p:sp>
        <p:nvSpPr>
          <p:cNvPr id="5" name="Content Placeholder 4">
            <a:extLst>
              <a:ext uri="{FF2B5EF4-FFF2-40B4-BE49-F238E27FC236}">
                <a16:creationId xmlns:a16="http://schemas.microsoft.com/office/drawing/2014/main" xmlns="" id="{BB6A20B5-67C8-433A-9D05-934032C5248D}"/>
              </a:ext>
            </a:extLst>
          </p:cNvPr>
          <p:cNvSpPr>
            <a:spLocks noGrp="1"/>
          </p:cNvSpPr>
          <p:nvPr>
            <p:ph sz="half" idx="1"/>
          </p:nvPr>
        </p:nvSpPr>
        <p:spPr/>
        <p:txBody>
          <a:bodyPr>
            <a:normAutofit lnSpcReduction="10000"/>
          </a:bodyPr>
          <a:lstStyle/>
          <a:p>
            <a:r>
              <a:rPr lang="en-CA" dirty="0"/>
              <a:t>The current version of the Christian myth (more or less): </a:t>
            </a:r>
            <a:r>
              <a:rPr lang="en-US" dirty="0"/>
              <a:t>original sin brought death to the human race, but God, the creator of the universe, made a new covenant with people to the effect that faith in Jesus, God’s unique son, who had come to earth in human form, died, and been raised from the dead, would lead to forgiveness of sins and hence eternal life</a:t>
            </a:r>
            <a:r>
              <a:rPr lang="en-CA" dirty="0"/>
              <a:t>.</a:t>
            </a:r>
            <a:endParaRPr lang="en-US" dirty="0"/>
          </a:p>
        </p:txBody>
      </p:sp>
      <p:pic>
        <p:nvPicPr>
          <p:cNvPr id="8" name="Content Placeholder 7">
            <a:extLst>
              <a:ext uri="{FF2B5EF4-FFF2-40B4-BE49-F238E27FC236}">
                <a16:creationId xmlns:a16="http://schemas.microsoft.com/office/drawing/2014/main" xmlns="" id="{12C21D9F-5489-4F37-988E-620D753BA62B}"/>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91306" y="1825625"/>
            <a:ext cx="3143388" cy="4351338"/>
          </a:xfrm>
        </p:spPr>
      </p:pic>
    </p:spTree>
    <p:extLst>
      <p:ext uri="{BB962C8B-B14F-4D97-AF65-F5344CB8AC3E}">
        <p14:creationId xmlns:p14="http://schemas.microsoft.com/office/powerpoint/2010/main" val="3324715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B24F8-A4A2-46CE-B3FF-0D82D1255ECC}"/>
              </a:ext>
            </a:extLst>
          </p:cNvPr>
          <p:cNvSpPr>
            <a:spLocks noGrp="1"/>
          </p:cNvSpPr>
          <p:nvPr>
            <p:ph type="title"/>
          </p:nvPr>
        </p:nvSpPr>
        <p:spPr/>
        <p:txBody>
          <a:bodyPr/>
          <a:lstStyle/>
          <a:p>
            <a:r>
              <a:rPr lang="en-CA" dirty="0"/>
              <a:t>The Trinity</a:t>
            </a:r>
          </a:p>
        </p:txBody>
      </p:sp>
      <p:sp>
        <p:nvSpPr>
          <p:cNvPr id="3" name="Content Placeholder 2">
            <a:extLst>
              <a:ext uri="{FF2B5EF4-FFF2-40B4-BE49-F238E27FC236}">
                <a16:creationId xmlns:a16="http://schemas.microsoft.com/office/drawing/2014/main" xmlns="" id="{D2EFCF74-C66D-4AB3-A22E-6C6D94D7278B}"/>
              </a:ext>
            </a:extLst>
          </p:cNvPr>
          <p:cNvSpPr>
            <a:spLocks noGrp="1"/>
          </p:cNvSpPr>
          <p:nvPr>
            <p:ph sz="half" idx="1"/>
          </p:nvPr>
        </p:nvSpPr>
        <p:spPr/>
        <p:txBody>
          <a:bodyPr/>
          <a:lstStyle/>
          <a:p>
            <a:r>
              <a:rPr lang="en-CA" dirty="0"/>
              <a:t>One God</a:t>
            </a:r>
          </a:p>
          <a:p>
            <a:r>
              <a:rPr lang="en-CA" dirty="0"/>
              <a:t>Three persons</a:t>
            </a:r>
          </a:p>
          <a:p>
            <a:r>
              <a:rPr lang="en-CA" dirty="0"/>
              <a:t>Father</a:t>
            </a:r>
          </a:p>
          <a:p>
            <a:r>
              <a:rPr lang="en-CA" dirty="0"/>
              <a:t>Son</a:t>
            </a:r>
          </a:p>
          <a:p>
            <a:r>
              <a:rPr lang="en-CA" dirty="0"/>
              <a:t>Holy Spirit</a:t>
            </a:r>
          </a:p>
          <a:p>
            <a:r>
              <a:rPr lang="en-CA" dirty="0"/>
              <a:t>God has “internal structure”</a:t>
            </a:r>
          </a:p>
        </p:txBody>
      </p:sp>
      <p:pic>
        <p:nvPicPr>
          <p:cNvPr id="8" name="Content Placeholder 7">
            <a:extLst>
              <a:ext uri="{FF2B5EF4-FFF2-40B4-BE49-F238E27FC236}">
                <a16:creationId xmlns:a16="http://schemas.microsoft.com/office/drawing/2014/main" xmlns="" id="{73C500EF-1B11-4D4E-9FA7-83C441FE963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58194"/>
            <a:ext cx="5181600" cy="3886200"/>
          </a:xfrm>
        </p:spPr>
      </p:pic>
    </p:spTree>
    <p:extLst>
      <p:ext uri="{BB962C8B-B14F-4D97-AF65-F5344CB8AC3E}">
        <p14:creationId xmlns:p14="http://schemas.microsoft.com/office/powerpoint/2010/main" val="149256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0467A1-4166-4137-A17C-00C685284547}"/>
              </a:ext>
            </a:extLst>
          </p:cNvPr>
          <p:cNvSpPr>
            <a:spLocks noGrp="1"/>
          </p:cNvSpPr>
          <p:nvPr>
            <p:ph type="title"/>
          </p:nvPr>
        </p:nvSpPr>
        <p:spPr/>
        <p:txBody>
          <a:bodyPr/>
          <a:lstStyle/>
          <a:p>
            <a:r>
              <a:rPr lang="en-CA" dirty="0"/>
              <a:t>Nag Hammadi “Gnostic” ideas: emanation</a:t>
            </a:r>
          </a:p>
        </p:txBody>
      </p:sp>
      <p:sp>
        <p:nvSpPr>
          <p:cNvPr id="3" name="Content Placeholder 2">
            <a:extLst>
              <a:ext uri="{FF2B5EF4-FFF2-40B4-BE49-F238E27FC236}">
                <a16:creationId xmlns:a16="http://schemas.microsoft.com/office/drawing/2014/main" xmlns="" id="{CB4FAED2-5979-4E20-A0EE-1D85365B2AF5}"/>
              </a:ext>
            </a:extLst>
          </p:cNvPr>
          <p:cNvSpPr>
            <a:spLocks noGrp="1"/>
          </p:cNvSpPr>
          <p:nvPr>
            <p:ph sz="half" idx="1"/>
          </p:nvPr>
        </p:nvSpPr>
        <p:spPr/>
        <p:txBody>
          <a:bodyPr/>
          <a:lstStyle/>
          <a:p>
            <a:r>
              <a:rPr lang="en-CA" dirty="0"/>
              <a:t>God thinking</a:t>
            </a:r>
          </a:p>
          <a:p>
            <a:r>
              <a:rPr lang="en-CA" dirty="0"/>
              <a:t>Produces thoughts called Aeons</a:t>
            </a:r>
          </a:p>
          <a:p>
            <a:r>
              <a:rPr lang="en-CA" dirty="0"/>
              <a:t>Aeons, in pairs, produce new Aeons</a:t>
            </a:r>
          </a:p>
          <a:p>
            <a:r>
              <a:rPr lang="en-CA" dirty="0"/>
              <a:t>Complex “internal structure” of God </a:t>
            </a:r>
            <a:r>
              <a:rPr lang="en-CA" dirty="0">
                <a:sym typeface="Wingdings" panose="05000000000000000000" pitchFamily="2" charset="2"/>
              </a:rPr>
              <a:t> more than 3 entities</a:t>
            </a:r>
            <a:endParaRPr lang="en-CA" dirty="0"/>
          </a:p>
        </p:txBody>
      </p:sp>
      <p:pic>
        <p:nvPicPr>
          <p:cNvPr id="6" name="Content Placeholder 5">
            <a:extLst>
              <a:ext uri="{FF2B5EF4-FFF2-40B4-BE49-F238E27FC236}">
                <a16:creationId xmlns:a16="http://schemas.microsoft.com/office/drawing/2014/main" xmlns="" id="{1672DC77-55E4-4479-90DA-DAA698104C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5684" y="1825963"/>
            <a:ext cx="4307240" cy="4351000"/>
          </a:xfrm>
        </p:spPr>
      </p:pic>
    </p:spTree>
    <p:extLst>
      <p:ext uri="{BB962C8B-B14F-4D97-AF65-F5344CB8AC3E}">
        <p14:creationId xmlns:p14="http://schemas.microsoft.com/office/powerpoint/2010/main" val="239700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34B884-E05E-4416-8CEB-C9AF3BD82750}"/>
              </a:ext>
            </a:extLst>
          </p:cNvPr>
          <p:cNvSpPr>
            <a:spLocks noGrp="1"/>
          </p:cNvSpPr>
          <p:nvPr>
            <p:ph type="title"/>
          </p:nvPr>
        </p:nvSpPr>
        <p:spPr/>
        <p:txBody>
          <a:bodyPr/>
          <a:lstStyle/>
          <a:p>
            <a:r>
              <a:rPr lang="en-CA" dirty="0"/>
              <a:t>The fall of Sophia</a:t>
            </a:r>
          </a:p>
        </p:txBody>
      </p:sp>
      <p:sp>
        <p:nvSpPr>
          <p:cNvPr id="3" name="Content Placeholder 2">
            <a:extLst>
              <a:ext uri="{FF2B5EF4-FFF2-40B4-BE49-F238E27FC236}">
                <a16:creationId xmlns:a16="http://schemas.microsoft.com/office/drawing/2014/main" xmlns="" id="{DF632858-ACBC-45E1-8EBD-4B46E95A5B4F}"/>
              </a:ext>
            </a:extLst>
          </p:cNvPr>
          <p:cNvSpPr>
            <a:spLocks noGrp="1"/>
          </p:cNvSpPr>
          <p:nvPr>
            <p:ph sz="half" idx="1"/>
          </p:nvPr>
        </p:nvSpPr>
        <p:spPr/>
        <p:txBody>
          <a:bodyPr/>
          <a:lstStyle/>
          <a:p>
            <a:r>
              <a:rPr lang="en-CA" dirty="0"/>
              <a:t>Sophia = Wisdom</a:t>
            </a:r>
          </a:p>
          <a:p>
            <a:r>
              <a:rPr lang="en-CA" dirty="0"/>
              <a:t>Creation without partner</a:t>
            </a:r>
          </a:p>
          <a:p>
            <a:r>
              <a:rPr lang="en-CA" dirty="0"/>
              <a:t>Projects her power into something</a:t>
            </a:r>
          </a:p>
          <a:p>
            <a:r>
              <a:rPr lang="en-CA" dirty="0"/>
              <a:t>It’s monstrous</a:t>
            </a:r>
          </a:p>
          <a:p>
            <a:r>
              <a:rPr lang="en-CA" dirty="0"/>
              <a:t>Yaldabaoth</a:t>
            </a:r>
          </a:p>
          <a:p>
            <a:pPr lvl="1"/>
            <a:r>
              <a:rPr lang="en-CA" dirty="0"/>
              <a:t>The Demiurge</a:t>
            </a:r>
          </a:p>
        </p:txBody>
      </p:sp>
      <p:pic>
        <p:nvPicPr>
          <p:cNvPr id="6" name="Content Placeholder 5">
            <a:extLst>
              <a:ext uri="{FF2B5EF4-FFF2-40B4-BE49-F238E27FC236}">
                <a16:creationId xmlns:a16="http://schemas.microsoft.com/office/drawing/2014/main" xmlns="" id="{697D6E12-F9F2-43A6-A262-97F234AABE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64222" y="403297"/>
            <a:ext cx="6089578" cy="6089578"/>
          </a:xfrm>
        </p:spPr>
      </p:pic>
    </p:spTree>
    <p:extLst>
      <p:ext uri="{BB962C8B-B14F-4D97-AF65-F5344CB8AC3E}">
        <p14:creationId xmlns:p14="http://schemas.microsoft.com/office/powerpoint/2010/main" val="135918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5F0D8-5E61-4008-9B52-7BF285A6AD69}"/>
              </a:ext>
            </a:extLst>
          </p:cNvPr>
          <p:cNvSpPr>
            <a:spLocks noGrp="1"/>
          </p:cNvSpPr>
          <p:nvPr>
            <p:ph type="title"/>
          </p:nvPr>
        </p:nvSpPr>
        <p:spPr/>
        <p:txBody>
          <a:bodyPr/>
          <a:lstStyle/>
          <a:p>
            <a:r>
              <a:rPr lang="en-CA" dirty="0"/>
              <a:t>The cosmos</a:t>
            </a:r>
          </a:p>
        </p:txBody>
      </p:sp>
      <p:sp>
        <p:nvSpPr>
          <p:cNvPr id="3" name="Content Placeholder 2">
            <a:extLst>
              <a:ext uri="{FF2B5EF4-FFF2-40B4-BE49-F238E27FC236}">
                <a16:creationId xmlns:a16="http://schemas.microsoft.com/office/drawing/2014/main" xmlns="" id="{332714BA-3B85-41CF-92BE-376A6694AD3B}"/>
              </a:ext>
            </a:extLst>
          </p:cNvPr>
          <p:cNvSpPr>
            <a:spLocks noGrp="1"/>
          </p:cNvSpPr>
          <p:nvPr>
            <p:ph sz="half" idx="1"/>
          </p:nvPr>
        </p:nvSpPr>
        <p:spPr/>
        <p:txBody>
          <a:bodyPr>
            <a:normAutofit/>
          </a:bodyPr>
          <a:lstStyle/>
          <a:p>
            <a:r>
              <a:rPr lang="en-CA" dirty="0"/>
              <a:t>Cosmos created by Yaldabaoth/demiurge</a:t>
            </a:r>
          </a:p>
          <a:p>
            <a:r>
              <a:rPr lang="en-CA" dirty="0"/>
              <a:t>Archons</a:t>
            </a:r>
          </a:p>
          <a:p>
            <a:r>
              <a:rPr lang="en-CA" dirty="0"/>
              <a:t>God of the Bible</a:t>
            </a:r>
          </a:p>
        </p:txBody>
      </p:sp>
      <p:pic>
        <p:nvPicPr>
          <p:cNvPr id="6" name="Content Placeholder 5">
            <a:extLst>
              <a:ext uri="{FF2B5EF4-FFF2-40B4-BE49-F238E27FC236}">
                <a16:creationId xmlns:a16="http://schemas.microsoft.com/office/drawing/2014/main" xmlns="" id="{8CABAE9F-A30D-4B39-8948-064C93B599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27015"/>
            <a:ext cx="5181600" cy="3548557"/>
          </a:xfrm>
        </p:spPr>
      </p:pic>
    </p:spTree>
    <p:extLst>
      <p:ext uri="{BB962C8B-B14F-4D97-AF65-F5344CB8AC3E}">
        <p14:creationId xmlns:p14="http://schemas.microsoft.com/office/powerpoint/2010/main" val="58038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6AABB-2A33-455C-9E88-A60361F91BD0}"/>
              </a:ext>
            </a:extLst>
          </p:cNvPr>
          <p:cNvSpPr>
            <a:spLocks noGrp="1"/>
          </p:cNvSpPr>
          <p:nvPr>
            <p:ph type="title"/>
          </p:nvPr>
        </p:nvSpPr>
        <p:spPr/>
        <p:txBody>
          <a:bodyPr/>
          <a:lstStyle/>
          <a:p>
            <a:r>
              <a:rPr lang="en-CA" dirty="0"/>
              <a:t>The god of the Bible &amp; his misdeeds</a:t>
            </a:r>
          </a:p>
        </p:txBody>
      </p:sp>
      <p:sp>
        <p:nvSpPr>
          <p:cNvPr id="3" name="Content Placeholder 2">
            <a:extLst>
              <a:ext uri="{FF2B5EF4-FFF2-40B4-BE49-F238E27FC236}">
                <a16:creationId xmlns:a16="http://schemas.microsoft.com/office/drawing/2014/main" xmlns="" id="{97B0D109-1F29-487B-A631-2F228F4599F6}"/>
              </a:ext>
            </a:extLst>
          </p:cNvPr>
          <p:cNvSpPr>
            <a:spLocks noGrp="1"/>
          </p:cNvSpPr>
          <p:nvPr>
            <p:ph sz="half" idx="1"/>
          </p:nvPr>
        </p:nvSpPr>
        <p:spPr/>
        <p:txBody>
          <a:bodyPr/>
          <a:lstStyle/>
          <a:p>
            <a:r>
              <a:rPr lang="en-CA" dirty="0"/>
              <a:t>Eden</a:t>
            </a:r>
          </a:p>
          <a:p>
            <a:r>
              <a:rPr lang="en-CA" dirty="0"/>
              <a:t>Flood</a:t>
            </a:r>
          </a:p>
          <a:p>
            <a:r>
              <a:rPr lang="en-CA" dirty="0"/>
              <a:t>Fire and brimstone</a:t>
            </a:r>
          </a:p>
          <a:p>
            <a:r>
              <a:rPr lang="en-CA" dirty="0"/>
              <a:t>Jealousy and anger</a:t>
            </a:r>
          </a:p>
          <a:p>
            <a:endParaRPr lang="en-CA" dirty="0"/>
          </a:p>
        </p:txBody>
      </p:sp>
      <p:pic>
        <p:nvPicPr>
          <p:cNvPr id="6" name="Content Placeholder 5">
            <a:extLst>
              <a:ext uri="{FF2B5EF4-FFF2-40B4-BE49-F238E27FC236}">
                <a16:creationId xmlns:a16="http://schemas.microsoft.com/office/drawing/2014/main" xmlns="" id="{D9A3E78E-A7BE-42DF-9A55-FD7A76EED0B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613773"/>
            <a:ext cx="4682974" cy="4563190"/>
          </a:xfrm>
        </p:spPr>
      </p:pic>
    </p:spTree>
    <p:extLst>
      <p:ext uri="{BB962C8B-B14F-4D97-AF65-F5344CB8AC3E}">
        <p14:creationId xmlns:p14="http://schemas.microsoft.com/office/powerpoint/2010/main" val="173427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0F125-A358-4E79-824D-365A83D4F3D6}"/>
              </a:ext>
            </a:extLst>
          </p:cNvPr>
          <p:cNvSpPr>
            <a:spLocks noGrp="1"/>
          </p:cNvSpPr>
          <p:nvPr>
            <p:ph type="title"/>
          </p:nvPr>
        </p:nvSpPr>
        <p:spPr/>
        <p:txBody>
          <a:bodyPr/>
          <a:lstStyle/>
          <a:p>
            <a:r>
              <a:rPr lang="en-CA" dirty="0"/>
              <a:t>Salvation</a:t>
            </a:r>
          </a:p>
        </p:txBody>
      </p:sp>
      <p:sp>
        <p:nvSpPr>
          <p:cNvPr id="3" name="Content Placeholder 2">
            <a:extLst>
              <a:ext uri="{FF2B5EF4-FFF2-40B4-BE49-F238E27FC236}">
                <a16:creationId xmlns:a16="http://schemas.microsoft.com/office/drawing/2014/main" xmlns="" id="{28625703-F64D-4E67-AC78-AB57AC124051}"/>
              </a:ext>
            </a:extLst>
          </p:cNvPr>
          <p:cNvSpPr>
            <a:spLocks noGrp="1"/>
          </p:cNvSpPr>
          <p:nvPr>
            <p:ph sz="half" idx="1"/>
          </p:nvPr>
        </p:nvSpPr>
        <p:spPr/>
        <p:txBody>
          <a:bodyPr/>
          <a:lstStyle/>
          <a:p>
            <a:r>
              <a:rPr lang="en-CA" dirty="0"/>
              <a:t>Defect of Sophia</a:t>
            </a:r>
          </a:p>
          <a:p>
            <a:r>
              <a:rPr lang="en-CA" dirty="0"/>
              <a:t>Blew power into Yaldabaoth</a:t>
            </a:r>
          </a:p>
          <a:p>
            <a:r>
              <a:rPr lang="en-CA" dirty="0"/>
              <a:t>He blew power into humans</a:t>
            </a:r>
          </a:p>
          <a:p>
            <a:r>
              <a:rPr lang="en-CA" dirty="0"/>
              <a:t>That power seeks to return to its heavenly home</a:t>
            </a:r>
          </a:p>
          <a:p>
            <a:r>
              <a:rPr lang="en-CA" dirty="0"/>
              <a:t>Jesus as revealer</a:t>
            </a:r>
          </a:p>
          <a:p>
            <a:r>
              <a:rPr lang="en-CA" dirty="0"/>
              <a:t>Double-salvation</a:t>
            </a:r>
          </a:p>
        </p:txBody>
      </p:sp>
      <p:pic>
        <p:nvPicPr>
          <p:cNvPr id="6" name="Content Placeholder 5">
            <a:extLst>
              <a:ext uri="{FF2B5EF4-FFF2-40B4-BE49-F238E27FC236}">
                <a16:creationId xmlns:a16="http://schemas.microsoft.com/office/drawing/2014/main" xmlns="" id="{9705B986-A5F8-4922-B0B7-6DDB9F48587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3753" y="685069"/>
            <a:ext cx="4290541" cy="5491894"/>
          </a:xfrm>
        </p:spPr>
      </p:pic>
    </p:spTree>
    <p:extLst>
      <p:ext uri="{BB962C8B-B14F-4D97-AF65-F5344CB8AC3E}">
        <p14:creationId xmlns:p14="http://schemas.microsoft.com/office/powerpoint/2010/main" val="133468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53FE0-2B97-41EC-820B-30B770B5C9E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994750FC-4B62-40E7-A46F-D8A9A5F4DCBD}"/>
              </a:ext>
            </a:extLst>
          </p:cNvPr>
          <p:cNvSpPr>
            <a:spLocks noGrp="1"/>
          </p:cNvSpPr>
          <p:nvPr>
            <p:ph idx="1"/>
          </p:nvPr>
        </p:nvSpPr>
        <p:spPr>
          <a:xfrm>
            <a:off x="838200" y="955964"/>
            <a:ext cx="10515600" cy="5220999"/>
          </a:xfrm>
        </p:spPr>
        <p:txBody>
          <a:bodyPr>
            <a:normAutofit/>
          </a:bodyPr>
          <a:lstStyle/>
          <a:p>
            <a:r>
              <a:rPr lang="en-US" dirty="0"/>
              <a:t>Development of Bible, concluded</a:t>
            </a:r>
          </a:p>
          <a:p>
            <a:pPr lvl="1"/>
            <a:r>
              <a:rPr lang="en-CA" dirty="0"/>
              <a:t>summary</a:t>
            </a:r>
          </a:p>
          <a:p>
            <a:pPr lvl="1"/>
            <a:r>
              <a:rPr lang="en-CA" dirty="0"/>
              <a:t>further steps</a:t>
            </a:r>
          </a:p>
          <a:p>
            <a:pPr lvl="1"/>
            <a:r>
              <a:rPr lang="en-CA" dirty="0"/>
              <a:t>the argument</a:t>
            </a:r>
          </a:p>
          <a:p>
            <a:r>
              <a:rPr lang="en-US" dirty="0"/>
              <a:t>Nag Hammadi &amp; Second-Century Christianity</a:t>
            </a:r>
          </a:p>
          <a:p>
            <a:pPr lvl="1"/>
            <a:r>
              <a:rPr lang="en-CA" dirty="0"/>
              <a:t>discovery</a:t>
            </a:r>
          </a:p>
          <a:p>
            <a:pPr lvl="1"/>
            <a:r>
              <a:rPr lang="en-CA" dirty="0"/>
              <a:t>contents</a:t>
            </a:r>
          </a:p>
          <a:p>
            <a:pPr lvl="1"/>
            <a:r>
              <a:rPr lang="en-US" dirty="0"/>
              <a:t>the Christian myth in the second century</a:t>
            </a:r>
          </a:p>
          <a:p>
            <a:endParaRPr lang="en-CA" dirty="0"/>
          </a:p>
        </p:txBody>
      </p:sp>
    </p:spTree>
    <p:extLst>
      <p:ext uri="{BB962C8B-B14F-4D97-AF65-F5344CB8AC3E}">
        <p14:creationId xmlns:p14="http://schemas.microsoft.com/office/powerpoint/2010/main" val="690862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CA47E-FDED-4A9D-929E-75D2207C7B4E}"/>
              </a:ext>
            </a:extLst>
          </p:cNvPr>
          <p:cNvSpPr>
            <a:spLocks noGrp="1"/>
          </p:cNvSpPr>
          <p:nvPr>
            <p:ph type="title"/>
          </p:nvPr>
        </p:nvSpPr>
        <p:spPr/>
        <p:txBody>
          <a:bodyPr/>
          <a:lstStyle/>
          <a:p>
            <a:r>
              <a:rPr lang="en-CA" dirty="0"/>
              <a:t>Motivations for this myth</a:t>
            </a:r>
          </a:p>
        </p:txBody>
      </p:sp>
      <p:sp>
        <p:nvSpPr>
          <p:cNvPr id="3" name="Content Placeholder 2">
            <a:extLst>
              <a:ext uri="{FF2B5EF4-FFF2-40B4-BE49-F238E27FC236}">
                <a16:creationId xmlns:a16="http://schemas.microsoft.com/office/drawing/2014/main" xmlns="" id="{DE257263-FA9B-444A-A3AF-BCA2838719BB}"/>
              </a:ext>
            </a:extLst>
          </p:cNvPr>
          <p:cNvSpPr>
            <a:spLocks noGrp="1"/>
          </p:cNvSpPr>
          <p:nvPr>
            <p:ph sz="half" idx="1"/>
          </p:nvPr>
        </p:nvSpPr>
        <p:spPr/>
        <p:txBody>
          <a:bodyPr>
            <a:normAutofit fontScale="85000" lnSpcReduction="20000"/>
          </a:bodyPr>
          <a:lstStyle/>
          <a:p>
            <a:r>
              <a:rPr lang="en-US" dirty="0"/>
              <a:t>why is the world bad? where does suffering, death, and bad emotions like anger come from?</a:t>
            </a:r>
          </a:p>
          <a:p>
            <a:r>
              <a:rPr lang="en-US" dirty="0"/>
              <a:t>if the world is bad, how could it have been created by a good god?</a:t>
            </a:r>
          </a:p>
          <a:p>
            <a:r>
              <a:rPr lang="en-US" dirty="0"/>
              <a:t>why does the god described in the Jewish Bible seem to do bad things?</a:t>
            </a:r>
          </a:p>
          <a:p>
            <a:r>
              <a:rPr lang="en-US" dirty="0"/>
              <a:t>how does Jesus with his teachings of love and grace relate to the angry god of the Jewish Bible?</a:t>
            </a:r>
          </a:p>
          <a:p>
            <a:r>
              <a:rPr lang="en-US" dirty="0"/>
              <a:t>if Jesus was a teacher or revealer, what was he revealing and where did he get it from?</a:t>
            </a:r>
          </a:p>
          <a:p>
            <a:endParaRPr lang="en-CA" dirty="0"/>
          </a:p>
        </p:txBody>
      </p:sp>
      <p:pic>
        <p:nvPicPr>
          <p:cNvPr id="6" name="Content Placeholder 5">
            <a:extLst>
              <a:ext uri="{FF2B5EF4-FFF2-40B4-BE49-F238E27FC236}">
                <a16:creationId xmlns:a16="http://schemas.microsoft.com/office/drawing/2014/main" xmlns="" id="{C8EA5E4F-8F80-4276-AC7A-38C763CB4E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6531" y="1690688"/>
            <a:ext cx="4865872" cy="4054893"/>
          </a:xfrm>
        </p:spPr>
      </p:pic>
    </p:spTree>
    <p:extLst>
      <p:ext uri="{BB962C8B-B14F-4D97-AF65-F5344CB8AC3E}">
        <p14:creationId xmlns:p14="http://schemas.microsoft.com/office/powerpoint/2010/main" val="330448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0D990-B42F-3346-8648-0DD85EB1F689}"/>
              </a:ext>
            </a:extLst>
          </p:cNvPr>
          <p:cNvSpPr>
            <a:spLocks noGrp="1"/>
          </p:cNvSpPr>
          <p:nvPr>
            <p:ph type="title"/>
          </p:nvPr>
        </p:nvSpPr>
        <p:spPr/>
        <p:txBody>
          <a:bodyPr/>
          <a:lstStyle/>
          <a:p>
            <a:r>
              <a:rPr lang="en-US" dirty="0"/>
              <a:t>Short answer options</a:t>
            </a:r>
          </a:p>
        </p:txBody>
      </p:sp>
      <p:sp>
        <p:nvSpPr>
          <p:cNvPr id="3" name="Content Placeholder 2">
            <a:extLst>
              <a:ext uri="{FF2B5EF4-FFF2-40B4-BE49-F238E27FC236}">
                <a16:creationId xmlns:a16="http://schemas.microsoft.com/office/drawing/2014/main" xmlns="" id="{1F9D8C35-2BBA-064F-AC0E-8BB32D9FBEA8}"/>
              </a:ext>
            </a:extLst>
          </p:cNvPr>
          <p:cNvSpPr>
            <a:spLocks noGrp="1"/>
          </p:cNvSpPr>
          <p:nvPr>
            <p:ph idx="1"/>
          </p:nvPr>
        </p:nvSpPr>
        <p:spPr/>
        <p:txBody>
          <a:bodyPr/>
          <a:lstStyle/>
          <a:p>
            <a:r>
              <a:rPr lang="en-US" dirty="0"/>
              <a:t>What are the two main practices in contemporary Judaism? Say two things about each. Answer in complete sentences.</a:t>
            </a:r>
            <a:endParaRPr lang="en-CA" dirty="0"/>
          </a:p>
          <a:p>
            <a:r>
              <a:rPr lang="en-US" dirty="0"/>
              <a:t>Why did anti-Judaism transform into anti-Semitism? Explain the differences between anti-Judaism and anti-Semitism. </a:t>
            </a:r>
          </a:p>
          <a:p>
            <a:r>
              <a:rPr lang="en-CA" dirty="0"/>
              <a:t>Before the adoption of the printing press in Europe, how were copies of the New Testament (and the rest of the Bible, for that matter) transmitted? What was the result of this kind of transmission?</a:t>
            </a:r>
            <a:endParaRPr lang="en-US" dirty="0"/>
          </a:p>
        </p:txBody>
      </p:sp>
    </p:spTree>
    <p:extLst>
      <p:ext uri="{BB962C8B-B14F-4D97-AF65-F5344CB8AC3E}">
        <p14:creationId xmlns:p14="http://schemas.microsoft.com/office/powerpoint/2010/main" val="350615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33ED4-9574-4143-ACB3-7DC0FB2DBF30}"/>
              </a:ext>
            </a:extLst>
          </p:cNvPr>
          <p:cNvSpPr>
            <a:spLocks noGrp="1"/>
          </p:cNvSpPr>
          <p:nvPr>
            <p:ph type="title"/>
          </p:nvPr>
        </p:nvSpPr>
        <p:spPr/>
        <p:txBody>
          <a:bodyPr/>
          <a:lstStyle/>
          <a:p>
            <a:r>
              <a:rPr lang="en-CA" dirty="0"/>
              <a:t>Review</a:t>
            </a:r>
          </a:p>
        </p:txBody>
      </p:sp>
      <p:pic>
        <p:nvPicPr>
          <p:cNvPr id="5" name="Content Placeholder 4">
            <a:extLst>
              <a:ext uri="{FF2B5EF4-FFF2-40B4-BE49-F238E27FC236}">
                <a16:creationId xmlns:a16="http://schemas.microsoft.com/office/drawing/2014/main" xmlns="" id="{86822129-D40A-40A0-910B-2AA379CDE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329656"/>
            <a:ext cx="7620000" cy="3343275"/>
          </a:xfrm>
        </p:spPr>
      </p:pic>
    </p:spTree>
    <p:extLst>
      <p:ext uri="{BB962C8B-B14F-4D97-AF65-F5344CB8AC3E}">
        <p14:creationId xmlns:p14="http://schemas.microsoft.com/office/powerpoint/2010/main" val="309417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09329-4E09-45A9-BE80-DCF568D8BB3A}"/>
              </a:ext>
            </a:extLst>
          </p:cNvPr>
          <p:cNvSpPr>
            <a:spLocks noGrp="1"/>
          </p:cNvSpPr>
          <p:nvPr>
            <p:ph type="title"/>
          </p:nvPr>
        </p:nvSpPr>
        <p:spPr/>
        <p:txBody>
          <a:bodyPr/>
          <a:lstStyle/>
          <a:p>
            <a:r>
              <a:rPr lang="en-CA" dirty="0"/>
              <a:t>Development of the Christian Bible: Summary</a:t>
            </a:r>
          </a:p>
        </p:txBody>
      </p:sp>
      <p:sp>
        <p:nvSpPr>
          <p:cNvPr id="3" name="Content Placeholder 2">
            <a:extLst>
              <a:ext uri="{FF2B5EF4-FFF2-40B4-BE49-F238E27FC236}">
                <a16:creationId xmlns:a16="http://schemas.microsoft.com/office/drawing/2014/main" xmlns="" id="{58CB46D1-8089-409D-81F2-DF476E378E9A}"/>
              </a:ext>
            </a:extLst>
          </p:cNvPr>
          <p:cNvSpPr>
            <a:spLocks noGrp="1"/>
          </p:cNvSpPr>
          <p:nvPr>
            <p:ph sz="half" idx="1"/>
          </p:nvPr>
        </p:nvSpPr>
        <p:spPr/>
        <p:txBody>
          <a:bodyPr/>
          <a:lstStyle/>
          <a:p>
            <a:r>
              <a:rPr lang="en-CA" dirty="0"/>
              <a:t>Composite: 27 Greek books added to Hebrew Bible</a:t>
            </a:r>
          </a:p>
          <a:p>
            <a:r>
              <a:rPr lang="en-CA" dirty="0"/>
              <a:t>Normally is a translation (into English, Latin, and many other languages)</a:t>
            </a:r>
          </a:p>
          <a:p>
            <a:r>
              <a:rPr lang="en-CA" dirty="0"/>
              <a:t>Hand-written manuscripts, with considerable disagreement</a:t>
            </a:r>
          </a:p>
          <a:p>
            <a:r>
              <a:rPr lang="en-CA" dirty="0"/>
              <a:t>Canonization</a:t>
            </a:r>
          </a:p>
          <a:p>
            <a:endParaRPr lang="en-CA" dirty="0"/>
          </a:p>
          <a:p>
            <a:endParaRPr lang="en-CA" dirty="0"/>
          </a:p>
        </p:txBody>
      </p:sp>
      <p:pic>
        <p:nvPicPr>
          <p:cNvPr id="6" name="Content Placeholder 5">
            <a:extLst>
              <a:ext uri="{FF2B5EF4-FFF2-40B4-BE49-F238E27FC236}">
                <a16:creationId xmlns:a16="http://schemas.microsoft.com/office/drawing/2014/main" xmlns="" id="{84C3B68E-BB8D-4A22-9977-1F726077D9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3923" y="1430052"/>
            <a:ext cx="3638550" cy="5142484"/>
          </a:xfrm>
        </p:spPr>
      </p:pic>
    </p:spTree>
    <p:extLst>
      <p:ext uri="{BB962C8B-B14F-4D97-AF65-F5344CB8AC3E}">
        <p14:creationId xmlns:p14="http://schemas.microsoft.com/office/powerpoint/2010/main" val="396091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2F399-E9AE-48AA-B37E-CC76D8D7401F}"/>
              </a:ext>
            </a:extLst>
          </p:cNvPr>
          <p:cNvSpPr>
            <a:spLocks noGrp="1"/>
          </p:cNvSpPr>
          <p:nvPr>
            <p:ph type="title"/>
          </p:nvPr>
        </p:nvSpPr>
        <p:spPr/>
        <p:txBody>
          <a:bodyPr/>
          <a:lstStyle/>
          <a:p>
            <a:r>
              <a:rPr lang="en-CA" dirty="0"/>
              <a:t>Further Steps Back</a:t>
            </a:r>
          </a:p>
        </p:txBody>
      </p:sp>
      <p:sp>
        <p:nvSpPr>
          <p:cNvPr id="4" name="Content Placeholder 3">
            <a:extLst>
              <a:ext uri="{FF2B5EF4-FFF2-40B4-BE49-F238E27FC236}">
                <a16:creationId xmlns:a16="http://schemas.microsoft.com/office/drawing/2014/main" xmlns="" id="{18B20057-20D5-48F3-B511-EE7040CF1996}"/>
              </a:ext>
            </a:extLst>
          </p:cNvPr>
          <p:cNvSpPr>
            <a:spLocks noGrp="1"/>
          </p:cNvSpPr>
          <p:nvPr>
            <p:ph sz="half" idx="1"/>
          </p:nvPr>
        </p:nvSpPr>
        <p:spPr/>
        <p:txBody>
          <a:bodyPr/>
          <a:lstStyle/>
          <a:p>
            <a:r>
              <a:rPr lang="en-CA" dirty="0"/>
              <a:t>Composition</a:t>
            </a:r>
          </a:p>
          <a:p>
            <a:r>
              <a:rPr lang="en-CA" dirty="0"/>
              <a:t>Copying</a:t>
            </a:r>
          </a:p>
          <a:p>
            <a:r>
              <a:rPr lang="en-CA" dirty="0"/>
              <a:t>Circulation</a:t>
            </a:r>
          </a:p>
          <a:p>
            <a:r>
              <a:rPr lang="en-CA" dirty="0"/>
              <a:t>Imitation</a:t>
            </a:r>
          </a:p>
          <a:p>
            <a:r>
              <a:rPr lang="en-CA" dirty="0"/>
              <a:t>Sub-collections</a:t>
            </a:r>
          </a:p>
          <a:p>
            <a:endParaRPr lang="en-CA" dirty="0"/>
          </a:p>
          <a:p>
            <a:r>
              <a:rPr lang="en-CA" dirty="0"/>
              <a:t>Use &amp; Interpretation</a:t>
            </a:r>
          </a:p>
        </p:txBody>
      </p:sp>
      <p:pic>
        <p:nvPicPr>
          <p:cNvPr id="9" name="Content Placeholder 8">
            <a:extLst>
              <a:ext uri="{FF2B5EF4-FFF2-40B4-BE49-F238E27FC236}">
                <a16:creationId xmlns:a16="http://schemas.microsoft.com/office/drawing/2014/main" xmlns="" id="{1136BA0B-487D-4960-80F1-E4D5A54109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0803" y="1825625"/>
            <a:ext cx="6265784" cy="4177189"/>
          </a:xfrm>
        </p:spPr>
      </p:pic>
    </p:spTree>
    <p:extLst>
      <p:ext uri="{BB962C8B-B14F-4D97-AF65-F5344CB8AC3E}">
        <p14:creationId xmlns:p14="http://schemas.microsoft.com/office/powerpoint/2010/main" val="303733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46A6B-3E7E-432A-8E50-B111C84DCCED}"/>
              </a:ext>
            </a:extLst>
          </p:cNvPr>
          <p:cNvSpPr>
            <a:spLocks noGrp="1"/>
          </p:cNvSpPr>
          <p:nvPr>
            <p:ph type="title"/>
          </p:nvPr>
        </p:nvSpPr>
        <p:spPr/>
        <p:txBody>
          <a:bodyPr/>
          <a:lstStyle/>
          <a:p>
            <a:r>
              <a:rPr lang="en-CA" dirty="0"/>
              <a:t>The whole process</a:t>
            </a:r>
          </a:p>
        </p:txBody>
      </p:sp>
      <p:sp>
        <p:nvSpPr>
          <p:cNvPr id="5" name="Content Placeholder 4">
            <a:extLst>
              <a:ext uri="{FF2B5EF4-FFF2-40B4-BE49-F238E27FC236}">
                <a16:creationId xmlns:a16="http://schemas.microsoft.com/office/drawing/2014/main" xmlns="" id="{3288F754-93EF-447E-A656-39896341285C}"/>
              </a:ext>
            </a:extLst>
          </p:cNvPr>
          <p:cNvSpPr>
            <a:spLocks noGrp="1"/>
          </p:cNvSpPr>
          <p:nvPr>
            <p:ph idx="1"/>
          </p:nvPr>
        </p:nvSpPr>
        <p:spPr/>
        <p:txBody>
          <a:bodyPr>
            <a:normAutofit/>
          </a:bodyPr>
          <a:lstStyle/>
          <a:p>
            <a:endParaRPr lang="en-CA" sz="3600" dirty="0"/>
          </a:p>
          <a:p>
            <a:r>
              <a:rPr lang="en-CA" sz="3600" dirty="0"/>
              <a:t>composition </a:t>
            </a:r>
            <a:r>
              <a:rPr lang="en-CA" sz="3600" dirty="0">
                <a:sym typeface="Wingdings" panose="05000000000000000000" pitchFamily="2" charset="2"/>
              </a:rPr>
              <a:t> </a:t>
            </a:r>
            <a:r>
              <a:rPr lang="en-CA" sz="3600" dirty="0"/>
              <a:t>copies </a:t>
            </a:r>
            <a:r>
              <a:rPr lang="en-CA" sz="3600" dirty="0">
                <a:sym typeface="Wingdings" panose="05000000000000000000" pitchFamily="2" charset="2"/>
              </a:rPr>
              <a:t> </a:t>
            </a:r>
            <a:r>
              <a:rPr lang="en-CA" sz="3600" dirty="0"/>
              <a:t>circulation </a:t>
            </a:r>
            <a:r>
              <a:rPr lang="en-CA" sz="3600" dirty="0">
                <a:sym typeface="Wingdings" panose="05000000000000000000" pitchFamily="2" charset="2"/>
              </a:rPr>
              <a:t> </a:t>
            </a:r>
            <a:r>
              <a:rPr lang="en-CA" sz="3600" dirty="0"/>
              <a:t>imitation </a:t>
            </a:r>
            <a:r>
              <a:rPr lang="en-CA" sz="3600" dirty="0">
                <a:sym typeface="Wingdings" panose="05000000000000000000" pitchFamily="2" charset="2"/>
              </a:rPr>
              <a:t> </a:t>
            </a:r>
            <a:r>
              <a:rPr lang="en-CA" sz="3600" dirty="0"/>
              <a:t>collection </a:t>
            </a:r>
            <a:r>
              <a:rPr lang="en-CA" sz="3600" dirty="0">
                <a:sym typeface="Wingdings" panose="05000000000000000000" pitchFamily="2" charset="2"/>
              </a:rPr>
              <a:t> </a:t>
            </a:r>
            <a:r>
              <a:rPr lang="en-CA" sz="3600" dirty="0"/>
              <a:t>canonization </a:t>
            </a:r>
            <a:r>
              <a:rPr lang="en-CA" sz="3600" dirty="0">
                <a:sym typeface="Wingdings" panose="05000000000000000000" pitchFamily="2" charset="2"/>
              </a:rPr>
              <a:t> </a:t>
            </a:r>
            <a:r>
              <a:rPr lang="en-CA" sz="3600" dirty="0"/>
              <a:t>manuscript transmission </a:t>
            </a:r>
            <a:r>
              <a:rPr lang="en-CA" sz="3600" dirty="0">
                <a:sym typeface="Wingdings" panose="05000000000000000000" pitchFamily="2" charset="2"/>
              </a:rPr>
              <a:t> </a:t>
            </a:r>
            <a:r>
              <a:rPr lang="en-CA" sz="3600" dirty="0"/>
              <a:t>critical editions of the “original” text </a:t>
            </a:r>
            <a:r>
              <a:rPr lang="en-CA" sz="3600" dirty="0">
                <a:sym typeface="Wingdings" panose="05000000000000000000" pitchFamily="2" charset="2"/>
              </a:rPr>
              <a:t> </a:t>
            </a:r>
            <a:r>
              <a:rPr lang="en-CA" sz="3600" dirty="0"/>
              <a:t>translation </a:t>
            </a:r>
            <a:r>
              <a:rPr lang="en-CA" sz="3600" dirty="0">
                <a:sym typeface="Wingdings" panose="05000000000000000000" pitchFamily="2" charset="2"/>
              </a:rPr>
              <a:t> </a:t>
            </a:r>
            <a:r>
              <a:rPr lang="en-CA" sz="3600" dirty="0"/>
              <a:t>use </a:t>
            </a:r>
            <a:r>
              <a:rPr lang="en-CA" sz="3600" dirty="0">
                <a:sym typeface="Wingdings" panose="05000000000000000000" pitchFamily="2" charset="2"/>
              </a:rPr>
              <a:t> </a:t>
            </a:r>
            <a:r>
              <a:rPr lang="en-CA" sz="3600" dirty="0"/>
              <a:t>interpretation</a:t>
            </a:r>
          </a:p>
        </p:txBody>
      </p:sp>
    </p:spTree>
    <p:extLst>
      <p:ext uri="{BB962C8B-B14F-4D97-AF65-F5344CB8AC3E}">
        <p14:creationId xmlns:p14="http://schemas.microsoft.com/office/powerpoint/2010/main" val="424649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52046-727D-4BB0-82CE-8C7540AEE6F8}"/>
              </a:ext>
            </a:extLst>
          </p:cNvPr>
          <p:cNvSpPr>
            <a:spLocks noGrp="1"/>
          </p:cNvSpPr>
          <p:nvPr>
            <p:ph type="title"/>
          </p:nvPr>
        </p:nvSpPr>
        <p:spPr/>
        <p:txBody>
          <a:bodyPr/>
          <a:lstStyle/>
          <a:p>
            <a:r>
              <a:rPr lang="en-CA" dirty="0"/>
              <a:t>The argument?</a:t>
            </a:r>
          </a:p>
        </p:txBody>
      </p:sp>
      <p:sp>
        <p:nvSpPr>
          <p:cNvPr id="3" name="Content Placeholder 2">
            <a:extLst>
              <a:ext uri="{FF2B5EF4-FFF2-40B4-BE49-F238E27FC236}">
                <a16:creationId xmlns:a16="http://schemas.microsoft.com/office/drawing/2014/main" xmlns="" id="{048F7EF5-2B7C-4911-B163-903E93F75D7E}"/>
              </a:ext>
            </a:extLst>
          </p:cNvPr>
          <p:cNvSpPr>
            <a:spLocks noGrp="1"/>
          </p:cNvSpPr>
          <p:nvPr>
            <p:ph idx="1"/>
          </p:nvPr>
        </p:nvSpPr>
        <p:spPr/>
        <p:txBody>
          <a:bodyPr/>
          <a:lstStyle/>
          <a:p>
            <a:r>
              <a:rPr lang="en-US" dirty="0"/>
              <a:t>the Bible isn’t just “there”</a:t>
            </a:r>
          </a:p>
          <a:p>
            <a:r>
              <a:rPr lang="en-US" dirty="0"/>
              <a:t>it is a product of human labor, of effort</a:t>
            </a:r>
          </a:p>
          <a:p>
            <a:r>
              <a:rPr lang="en-US" dirty="0"/>
              <a:t>not by any one human being, or any small group of human beings</a:t>
            </a:r>
          </a:p>
          <a:p>
            <a:r>
              <a:rPr lang="en-US" dirty="0"/>
              <a:t>created over a period of about 2000 years, with the tremendous input from many people </a:t>
            </a:r>
          </a:p>
          <a:p>
            <a:r>
              <a:rPr lang="en-US" dirty="0"/>
              <a:t>the Bible is a work of collective and on-going intellectual activity</a:t>
            </a:r>
          </a:p>
          <a:p>
            <a:r>
              <a:rPr lang="en-CA" dirty="0"/>
              <a:t>that labor continues today</a:t>
            </a:r>
          </a:p>
          <a:p>
            <a:endParaRPr lang="en-US" dirty="0"/>
          </a:p>
          <a:p>
            <a:endParaRPr lang="en-CA" dirty="0"/>
          </a:p>
        </p:txBody>
      </p:sp>
    </p:spTree>
    <p:extLst>
      <p:ext uri="{BB962C8B-B14F-4D97-AF65-F5344CB8AC3E}">
        <p14:creationId xmlns:p14="http://schemas.microsoft.com/office/powerpoint/2010/main" val="242485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4E663F-60E0-42E0-B33C-5BCD8DC1B24E}"/>
              </a:ext>
            </a:extLst>
          </p:cNvPr>
          <p:cNvSpPr>
            <a:spLocks noGrp="1"/>
          </p:cNvSpPr>
          <p:nvPr>
            <p:ph type="title"/>
          </p:nvPr>
        </p:nvSpPr>
        <p:spPr/>
        <p:txBody>
          <a:bodyPr/>
          <a:lstStyle/>
          <a:p>
            <a:r>
              <a:rPr lang="en-CA" dirty="0"/>
              <a:t>Nag Hammadi, 1945</a:t>
            </a:r>
          </a:p>
        </p:txBody>
      </p:sp>
      <p:pic>
        <p:nvPicPr>
          <p:cNvPr id="4" name="Content Placeholder 3" descr="Eg-NagHamadi-map.png">
            <a:extLst>
              <a:ext uri="{FF2B5EF4-FFF2-40B4-BE49-F238E27FC236}">
                <a16:creationId xmlns:a16="http://schemas.microsoft.com/office/drawing/2014/main" xmlns="" id="{784ACD6C-9746-4126-85A7-6A0D150C1EC9}"/>
              </a:ext>
            </a:extLst>
          </p:cNvPr>
          <p:cNvPicPr>
            <a:picLocks noGrp="1" noChangeAspect="1"/>
          </p:cNvPicPr>
          <p:nvPr>
            <p:ph idx="1"/>
          </p:nvPr>
        </p:nvPicPr>
        <p:blipFill>
          <a:blip r:embed="rId2" cstate="print"/>
          <a:stretch>
            <a:fillRect/>
          </a:stretch>
        </p:blipFill>
        <p:spPr>
          <a:xfrm>
            <a:off x="5835453" y="571140"/>
            <a:ext cx="5518347" cy="5921735"/>
          </a:xfrm>
        </p:spPr>
      </p:pic>
    </p:spTree>
    <p:extLst>
      <p:ext uri="{BB962C8B-B14F-4D97-AF65-F5344CB8AC3E}">
        <p14:creationId xmlns:p14="http://schemas.microsoft.com/office/powerpoint/2010/main" val="233979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E0B71-0C71-40CF-9F2E-D6BA136C474A}"/>
              </a:ext>
            </a:extLst>
          </p:cNvPr>
          <p:cNvSpPr>
            <a:spLocks noGrp="1"/>
          </p:cNvSpPr>
          <p:nvPr>
            <p:ph type="title"/>
          </p:nvPr>
        </p:nvSpPr>
        <p:spPr/>
        <p:txBody>
          <a:bodyPr/>
          <a:lstStyle/>
          <a:p>
            <a:r>
              <a:rPr lang="en-CA" dirty="0"/>
              <a:t>Coptic Museum, Cairo (Egypt)</a:t>
            </a:r>
          </a:p>
        </p:txBody>
      </p:sp>
      <p:pic>
        <p:nvPicPr>
          <p:cNvPr id="4" name="Content Placeholder 3" descr="Coptic Museum.jpg">
            <a:extLst>
              <a:ext uri="{FF2B5EF4-FFF2-40B4-BE49-F238E27FC236}">
                <a16:creationId xmlns:a16="http://schemas.microsoft.com/office/drawing/2014/main" xmlns="" id="{673082C0-A07E-405A-A032-0984A7A04133}"/>
              </a:ext>
            </a:extLst>
          </p:cNvPr>
          <p:cNvPicPr>
            <a:picLocks noGrp="1" noChangeAspect="1"/>
          </p:cNvPicPr>
          <p:nvPr>
            <p:ph idx="1"/>
          </p:nvPr>
        </p:nvPicPr>
        <p:blipFill>
          <a:blip r:embed="rId2" cstate="print"/>
          <a:stretch>
            <a:fillRect/>
          </a:stretch>
        </p:blipFill>
        <p:spPr>
          <a:xfrm>
            <a:off x="2682483" y="1574771"/>
            <a:ext cx="6827034" cy="4983313"/>
          </a:xfrm>
        </p:spPr>
      </p:pic>
    </p:spTree>
    <p:extLst>
      <p:ext uri="{BB962C8B-B14F-4D97-AF65-F5344CB8AC3E}">
        <p14:creationId xmlns:p14="http://schemas.microsoft.com/office/powerpoint/2010/main" val="274395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TotalTime>
  <Words>629</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Christianity (III)</vt:lpstr>
      <vt:lpstr>PowerPoint Presentation</vt:lpstr>
      <vt:lpstr>Review</vt:lpstr>
      <vt:lpstr>Development of the Christian Bible: Summary</vt:lpstr>
      <vt:lpstr>Further Steps Back</vt:lpstr>
      <vt:lpstr>The whole process</vt:lpstr>
      <vt:lpstr>The argument?</vt:lpstr>
      <vt:lpstr>Nag Hammadi, 1945</vt:lpstr>
      <vt:lpstr>Coptic Museum, Cairo (Egypt)</vt:lpstr>
      <vt:lpstr>The Nag Hammadi Books</vt:lpstr>
      <vt:lpstr>PowerPoint Presentation</vt:lpstr>
      <vt:lpstr>Contents</vt:lpstr>
      <vt:lpstr>The Christian Myth &amp; Nag Hammadi</vt:lpstr>
      <vt:lpstr>The Trinity</vt:lpstr>
      <vt:lpstr>Nag Hammadi “Gnostic” ideas: emanation</vt:lpstr>
      <vt:lpstr>The fall of Sophia</vt:lpstr>
      <vt:lpstr>The cosmos</vt:lpstr>
      <vt:lpstr>The god of the Bible &amp; his misdeeds</vt:lpstr>
      <vt:lpstr>Salvation</vt:lpstr>
      <vt:lpstr>Motivations for this myth</vt:lpstr>
      <vt:lpstr>Short answer options</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Christianity</dc:title>
  <dc:creator>William Arnal</dc:creator>
  <cp:lastModifiedBy>William Arnal</cp:lastModifiedBy>
  <cp:revision>74</cp:revision>
  <dcterms:created xsi:type="dcterms:W3CDTF">2019-11-22T19:27:42Z</dcterms:created>
  <dcterms:modified xsi:type="dcterms:W3CDTF">2019-11-25T19:25:58Z</dcterms:modified>
</cp:coreProperties>
</file>