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2"/>
  </p:notesMasterIdLst>
  <p:handoutMasterIdLst>
    <p:handoutMasterId r:id="rId13"/>
  </p:handoutMasterIdLst>
  <p:sldIdLst>
    <p:sldId id="338" r:id="rId5"/>
    <p:sldId id="327" r:id="rId6"/>
    <p:sldId id="315" r:id="rId7"/>
    <p:sldId id="329" r:id="rId8"/>
    <p:sldId id="302" r:id="rId9"/>
    <p:sldId id="339" r:id="rId10"/>
    <p:sldId id="30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p:scale>
          <a:sx n="73" d="100"/>
          <a:sy n="73" d="100"/>
        </p:scale>
        <p:origin x="324" y="36"/>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7/21/2024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7/21/2024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7/21/2024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7/21/2024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7/21/2024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drive/u/0/folders/1VrKyBKAfOcQvoWpaL16zPa2_rMXCNVAU" TargetMode="External"/><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image" Target="../media/image6.png"/><Relationship Id="rId4" Type="http://schemas.openxmlformats.org/officeDocument/2006/relationships/hyperlink" Target="https://github.com/vaibhavshendre26/VOIS_Project/upload"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12871" y="4141999"/>
            <a:ext cx="3400089" cy="861497"/>
          </a:xfrm>
        </p:spPr>
        <p:txBody>
          <a:bodyPr/>
          <a:lstStyle/>
          <a:p>
            <a:pPr algn="r"/>
            <a:r>
              <a:rPr lang="en-US" b="0" dirty="0">
                <a:solidFill>
                  <a:schemeClr val="tx1"/>
                </a:solidFill>
              </a:rPr>
              <a:t>Vaibhav Praful Shendre</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2050553"/>
            <a:ext cx="4998720" cy="743448"/>
          </a:xfrm>
        </p:spPr>
        <p:txBody>
          <a:bodyPr>
            <a:normAutofit fontScale="90000"/>
          </a:bodyPr>
          <a:lstStyle/>
          <a:p>
            <a:r>
              <a:rPr lang="en-GB" sz="3200" dirty="0"/>
              <a:t>Project Title – </a:t>
            </a:r>
            <a:r>
              <a:rPr lang="en-US" sz="3600" b="1" dirty="0"/>
              <a:t>SWIGGY SALES DASHBOARD</a:t>
            </a:r>
            <a:br>
              <a:rPr lang="en-US" dirty="0"/>
            </a:b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fontScale="85000" lnSpcReduction="20000"/>
          </a:bodyPr>
          <a:lstStyle/>
          <a:p>
            <a:pPr>
              <a:lnSpc>
                <a:spcPct val="150000"/>
              </a:lnSpc>
            </a:pPr>
            <a:r>
              <a:rPr lang="en-US" sz="2800" dirty="0"/>
              <a:t>The problem is to analyze Swiggy's sales data using Power BI to uncover trends and provide actionable insights for improving business performance. This aims to optimize delivery operations, tailor marketing strategies, and enhance customer satisfaction.. </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75957" y="892299"/>
            <a:ext cx="6276109" cy="830997"/>
          </a:xfrm>
        </p:spPr>
        <p:txBody>
          <a:bodyPr>
            <a:normAutofit fontScale="90000"/>
          </a:bodyPr>
          <a:lstStyle/>
          <a:p>
            <a:pPr algn="ctr"/>
            <a:r>
              <a:rPr lang="en-GB" dirty="0"/>
              <a:t>Project Description</a:t>
            </a:r>
            <a:br>
              <a:rPr lang="en-GB" dirty="0"/>
            </a:br>
            <a:r>
              <a:rPr lang="en-US" sz="2700" dirty="0"/>
              <a:t>Swiggy needs a comprehensive analysis of its sales data using Power BI to visualize trends and gain actionable insights for improving business performance. The goal is to optimize delivery operations, tailor marketing strategies, and enhance customer satisfaction. This analysis will help identify key factors impacting sales and drive strategic decisions, ultimately increasing Swiggy's competitive edge in the market.</a:t>
            </a: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a:bodyPr>
          <a:lstStyle/>
          <a:p>
            <a:pPr algn="just">
              <a:lnSpc>
                <a:spcPct val="150000"/>
              </a:lnSpc>
            </a:pPr>
            <a:r>
              <a:rPr lang="en-US" sz="3600" dirty="0"/>
              <a:t>Business Executives</a:t>
            </a:r>
          </a:p>
          <a:p>
            <a:pPr algn="just">
              <a:lnSpc>
                <a:spcPct val="150000"/>
              </a:lnSpc>
            </a:pPr>
            <a:r>
              <a:rPr lang="en-US" sz="3600" dirty="0"/>
              <a:t>Marketing Teams</a:t>
            </a:r>
          </a:p>
          <a:p>
            <a:pPr algn="just">
              <a:lnSpc>
                <a:spcPct val="150000"/>
              </a:lnSpc>
            </a:pPr>
            <a:r>
              <a:rPr lang="en-US" sz="3600" dirty="0"/>
              <a:t>Sales Managers</a:t>
            </a:r>
          </a:p>
          <a:p>
            <a:pPr algn="just">
              <a:lnSpc>
                <a:spcPct val="150000"/>
              </a:lnSpc>
            </a:pPr>
            <a:r>
              <a:rPr lang="en-US" sz="3600" dirty="0"/>
              <a:t>Regional Managers</a:t>
            </a: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6350001" cy="847817"/>
          </a:xfrm>
        </p:spPr>
        <p:txBody>
          <a:bodyPr>
            <a:noAutofit/>
          </a:bodyPr>
          <a:lstStyle/>
          <a:p>
            <a:r>
              <a:rPr lang="en-US" sz="6000" dirty="0"/>
              <a:t>Technology Used</a:t>
            </a:r>
          </a:p>
        </p:txBody>
      </p:sp>
      <p:sp>
        <p:nvSpPr>
          <p:cNvPr id="5" name="Rectangle 3">
            <a:extLst>
              <a:ext uri="{FF2B5EF4-FFF2-40B4-BE49-F238E27FC236}">
                <a16:creationId xmlns:a16="http://schemas.microsoft.com/office/drawing/2014/main" id="{40B9097E-E581-6E79-E9A2-B8B2BF99D132}"/>
              </a:ext>
            </a:extLst>
          </p:cNvPr>
          <p:cNvSpPr>
            <a:spLocks noGrp="1" noChangeArrowheads="1"/>
          </p:cNvSpPr>
          <p:nvPr>
            <p:ph type="body" sz="quarter" idx="12"/>
          </p:nvPr>
        </p:nvSpPr>
        <p:spPr bwMode="auto">
          <a:xfrm>
            <a:off x="1426846" y="1459224"/>
            <a:ext cx="10902921"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1" i="0" u="none" strike="noStrike" cap="none" normalizeH="0" baseline="0" dirty="0">
                <a:ln>
                  <a:noFill/>
                </a:ln>
                <a:solidFill>
                  <a:schemeClr val="tx1"/>
                </a:solidFill>
                <a:effectLst/>
                <a:latin typeface="Arial" panose="020B0604020202020204" pitchFamily="34" charset="0"/>
              </a:rPr>
              <a:t>Data Analytics Tool</a:t>
            </a:r>
            <a:r>
              <a:rPr kumimoji="0" lang="en-US" altLang="en-US" sz="3200" b="0" i="0" u="none" strike="noStrike" cap="none" normalizeH="0" baseline="0" dirty="0">
                <a:ln>
                  <a:noFill/>
                </a:ln>
                <a:solidFill>
                  <a:schemeClr val="tx1"/>
                </a:solidFill>
                <a:effectLst/>
                <a:latin typeface="Arial" panose="020B0604020202020204" pitchFamily="34" charset="0"/>
              </a:rPr>
              <a:t>: Power BI</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1" i="0" u="none" strike="noStrike" cap="none" normalizeH="0" baseline="0" dirty="0">
                <a:ln>
                  <a:noFill/>
                </a:ln>
                <a:solidFill>
                  <a:schemeClr val="tx1"/>
                </a:solidFill>
                <a:effectLst/>
                <a:latin typeface="Arial" panose="020B0604020202020204" pitchFamily="34" charset="0"/>
              </a:rPr>
              <a:t>Programming Language</a:t>
            </a:r>
            <a:r>
              <a:rPr kumimoji="0" lang="en-US" altLang="en-US" sz="3200" b="0" i="0" u="none" strike="noStrike" cap="none" normalizeH="0" baseline="0" dirty="0">
                <a:ln>
                  <a:noFill/>
                </a:ln>
                <a:solidFill>
                  <a:schemeClr val="tx1"/>
                </a:solidFill>
                <a:effectLst/>
                <a:latin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1" i="0" u="none" strike="noStrike" cap="none" normalizeH="0" baseline="0" dirty="0">
                <a:ln>
                  <a:noFill/>
                </a:ln>
                <a:solidFill>
                  <a:schemeClr val="tx1"/>
                </a:solidFill>
                <a:effectLst/>
                <a:latin typeface="Arial" panose="020B0604020202020204" pitchFamily="34" charset="0"/>
              </a:rPr>
              <a:t>Database Management</a:t>
            </a:r>
            <a:r>
              <a:rPr kumimoji="0" lang="en-US" altLang="en-US" sz="3200" b="0" i="0" u="none" strike="noStrike" cap="none" normalizeH="0" baseline="0" dirty="0">
                <a:ln>
                  <a:noFill/>
                </a:ln>
                <a:solidFill>
                  <a:schemeClr val="tx1"/>
                </a:solidFill>
                <a:effectLst/>
                <a:latin typeface="Arial" panose="020B0604020202020204" pitchFamily="34" charset="0"/>
              </a:rPr>
              <a:t>: SQL</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1" i="0" u="none" strike="noStrike" cap="none" normalizeH="0" baseline="0" dirty="0">
                <a:ln>
                  <a:noFill/>
                </a:ln>
                <a:solidFill>
                  <a:schemeClr val="tx1"/>
                </a:solidFill>
                <a:effectLst/>
                <a:latin typeface="Arial" panose="020B0604020202020204" pitchFamily="34" charset="0"/>
              </a:rPr>
              <a:t>Data Source</a:t>
            </a:r>
            <a:r>
              <a:rPr kumimoji="0" lang="en-US" altLang="en-US" sz="3200" b="0" i="0" u="none" strike="noStrike" cap="none" normalizeH="0" baseline="0" dirty="0">
                <a:ln>
                  <a:noFill/>
                </a:ln>
                <a:solidFill>
                  <a:schemeClr val="tx1"/>
                </a:solidFill>
                <a:effectLst/>
                <a:latin typeface="Arial" panose="020B0604020202020204" pitchFamily="34" charset="0"/>
              </a:rPr>
              <a:t>: Swiggy sales data (CSV, Excel)</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1" i="0" u="none" strike="noStrike" cap="none" normalizeH="0" baseline="0" dirty="0">
                <a:ln>
                  <a:noFill/>
                </a:ln>
                <a:solidFill>
                  <a:schemeClr val="tx1"/>
                </a:solidFill>
                <a:effectLst/>
                <a:latin typeface="Arial" panose="020B0604020202020204" pitchFamily="34" charset="0"/>
              </a:rPr>
              <a:t>Visualization Tools</a:t>
            </a:r>
            <a:r>
              <a:rPr kumimoji="0" lang="en-US" altLang="en-US" sz="3200" b="0" i="0" u="none" strike="noStrike" cap="none" normalizeH="0" baseline="0" dirty="0">
                <a:ln>
                  <a:noFill/>
                </a:ln>
                <a:solidFill>
                  <a:schemeClr val="tx1"/>
                </a:solidFill>
                <a:effectLst/>
                <a:latin typeface="Arial" panose="020B0604020202020204" pitchFamily="34" charset="0"/>
              </a:rPr>
              <a:t>: Power BI dashboards and reports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1" i="0" u="none" strike="noStrike" cap="none" normalizeH="0" baseline="0" dirty="0">
                <a:ln>
                  <a:noFill/>
                </a:ln>
                <a:solidFill>
                  <a:schemeClr val="tx1"/>
                </a:solidFill>
                <a:effectLst/>
                <a:latin typeface="Arial" panose="020B0604020202020204" pitchFamily="34" charset="0"/>
              </a:rPr>
              <a:t>ETL Process</a:t>
            </a:r>
            <a:r>
              <a:rPr kumimoji="0" lang="en-US" altLang="en-US" sz="3200" b="0" i="0" u="none" strike="noStrike" cap="none" normalizeH="0" baseline="0" dirty="0">
                <a:ln>
                  <a:noFill/>
                </a:ln>
                <a:solidFill>
                  <a:schemeClr val="tx1"/>
                </a:solidFill>
                <a:effectLst/>
                <a:latin typeface="Arial" panose="020B0604020202020204" pitchFamily="34" charset="0"/>
              </a:rPr>
              <a:t>: Power BI for data extraction, transformation,</a:t>
            </a:r>
          </a:p>
          <a:p>
            <a:pPr marL="0" marR="0" lvl="0" indent="0" algn="l" defTabSz="914400" rtl="0" eaLnBrk="0" fontAlgn="base" latinLnBrk="0" hangingPunct="0">
              <a:lnSpc>
                <a:spcPct val="100000"/>
              </a:lnSpc>
              <a:spcBef>
                <a:spcPct val="0"/>
              </a:spcBef>
              <a:spcAft>
                <a:spcPct val="0"/>
              </a:spcAft>
              <a:buClrTx/>
              <a:buSzTx/>
              <a:buNone/>
              <a:tabLst/>
            </a:pPr>
            <a:r>
              <a:rPr lang="en-US" altLang="en-US" sz="3200" dirty="0">
                <a:solidFill>
                  <a:schemeClr val="tx1"/>
                </a:solidFill>
                <a:latin typeface="Arial" panose="020B0604020202020204" pitchFamily="34" charset="0"/>
              </a:rPr>
              <a:t>			</a:t>
            </a:r>
            <a:r>
              <a:rPr kumimoji="0" lang="en-US" altLang="en-US" sz="3200" b="0" i="0" u="none" strike="noStrike" cap="none" normalizeH="0" baseline="0" dirty="0">
                <a:ln>
                  <a:noFill/>
                </a:ln>
                <a:solidFill>
                  <a:schemeClr val="tx1"/>
                </a:solidFill>
                <a:effectLst/>
                <a:latin typeface="Arial" panose="020B0604020202020204" pitchFamily="34" charset="0"/>
              </a:rPr>
              <a:t>and loading. </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832262" y="5987582"/>
            <a:ext cx="10683781"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1800" dirty="0">
                <a:hlinkClick r:id="rId3">
                  <a:extLst>
                    <a:ext uri="{A12FA001-AC4F-418D-AE19-62706E023703}">
                      <ahyp:hlinkClr xmlns:ahyp="http://schemas.microsoft.com/office/drawing/2018/hyperlinkcolor" val="tx"/>
                    </a:ext>
                  </a:extLst>
                </a:hlinkClick>
              </a:rPr>
              <a:t>Google Drive: </a:t>
            </a:r>
            <a:r>
              <a:rPr lang="en-GB" sz="1600" dirty="0">
                <a:solidFill>
                  <a:srgbClr val="3FCDE7"/>
                </a:solidFill>
                <a:hlinkClick r:id="rId3">
                  <a:extLst>
                    <a:ext uri="{A12FA001-AC4F-418D-AE19-62706E023703}">
                      <ahyp:hlinkClr xmlns:ahyp="http://schemas.microsoft.com/office/drawing/2018/hyperlinkcolor" val="tx"/>
                    </a:ext>
                  </a:extLst>
                </a:hlinkClick>
              </a:rPr>
              <a:t>https://drive.google.com/drive/u/0/folders/1VrKyBKAfOcQvoWpaL16zPa2_rMXCNVAU</a:t>
            </a:r>
            <a:endParaRPr lang="en-GB" sz="1600" dirty="0"/>
          </a:p>
          <a:p>
            <a:r>
              <a:rPr lang="en-IN" sz="1800" u="sng" dirty="0">
                <a:hlinkClick r:id="rId4">
                  <a:extLst>
                    <a:ext uri="{A12FA001-AC4F-418D-AE19-62706E023703}">
                      <ahyp:hlinkClr xmlns:ahyp="http://schemas.microsoft.com/office/drawing/2018/hyperlinkcolor" val="tx"/>
                    </a:ext>
                  </a:extLst>
                </a:hlinkClick>
              </a:rPr>
              <a:t>GitHub: </a:t>
            </a:r>
            <a:r>
              <a:rPr lang="en-IN" sz="1600" u="sng" dirty="0">
                <a:solidFill>
                  <a:srgbClr val="3FCDE7"/>
                </a:solidFill>
                <a:hlinkClick r:id="rId4">
                  <a:extLst>
                    <a:ext uri="{A12FA001-AC4F-418D-AE19-62706E023703}">
                      <ahyp:hlinkClr xmlns:ahyp="http://schemas.microsoft.com/office/drawing/2018/hyperlinkcolor" val="tx"/>
                    </a:ext>
                  </a:extLst>
                </a:hlinkClick>
              </a:rPr>
              <a:t>https://github.com/vaibhavshendre26/VOIS_Project/upload</a:t>
            </a:r>
            <a:endParaRPr lang="en-IN" sz="1600" u="sng" dirty="0">
              <a:solidFill>
                <a:srgbClr val="0070C0"/>
              </a:solidFill>
            </a:endParaRPr>
          </a:p>
        </p:txBody>
      </p:sp>
      <p:pic>
        <p:nvPicPr>
          <p:cNvPr id="3" name="Picture 2">
            <a:extLst>
              <a:ext uri="{FF2B5EF4-FFF2-40B4-BE49-F238E27FC236}">
                <a16:creationId xmlns:a16="http://schemas.microsoft.com/office/drawing/2014/main" id="{2E6C922D-9FEB-8A58-3DB8-0BDA3222ABE2}"/>
              </a:ext>
            </a:extLst>
          </p:cNvPr>
          <p:cNvPicPr>
            <a:picLocks noChangeAspect="1"/>
          </p:cNvPicPr>
          <p:nvPr/>
        </p:nvPicPr>
        <p:blipFill>
          <a:blip r:embed="rId5"/>
          <a:stretch>
            <a:fillRect/>
          </a:stretch>
        </p:blipFill>
        <p:spPr>
          <a:xfrm>
            <a:off x="736503" y="1159989"/>
            <a:ext cx="9199977" cy="4712211"/>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5168537"/>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386149" y="3429000"/>
            <a:ext cx="7315200" cy="2617422"/>
          </a:xfrm>
        </p:spPr>
        <p:txBody>
          <a:bodyPr>
            <a:normAutofit/>
          </a:bodyPr>
          <a:lstStyle/>
          <a:p>
            <a:r>
              <a:rPr lang="en-US" dirty="0"/>
              <a:t>If you have any questions or need further information, please feel free to reach out.</a:t>
            </a:r>
          </a:p>
          <a:p>
            <a:r>
              <a:rPr lang="en-US" b="1" dirty="0"/>
              <a:t>Contact Information:</a:t>
            </a:r>
            <a:endParaRPr lang="en-US" dirty="0"/>
          </a:p>
          <a:p>
            <a:pPr>
              <a:buFont typeface="Arial" panose="020B0604020202020204" pitchFamily="34" charset="0"/>
              <a:buChar char="•"/>
            </a:pPr>
            <a:r>
              <a:rPr lang="en-US" b="1" dirty="0"/>
              <a:t>Name:</a:t>
            </a:r>
            <a:r>
              <a:rPr lang="en-US" dirty="0"/>
              <a:t> Vaibhav Shendre</a:t>
            </a:r>
          </a:p>
          <a:p>
            <a:pPr>
              <a:buFont typeface="Arial" panose="020B0604020202020204" pitchFamily="34" charset="0"/>
              <a:buChar char="•"/>
            </a:pPr>
            <a:r>
              <a:rPr lang="en-US" b="1" dirty="0"/>
              <a:t>Email:</a:t>
            </a:r>
            <a:r>
              <a:rPr lang="en-US" dirty="0"/>
              <a:t> vaibhavshendre871@gmail.com</a:t>
            </a:r>
          </a:p>
          <a:p>
            <a:pPr>
              <a:buFont typeface="Arial" panose="020B0604020202020204" pitchFamily="34" charset="0"/>
              <a:buChar char="•"/>
            </a:pPr>
            <a:r>
              <a:rPr lang="en-US" b="1" dirty="0"/>
              <a:t>LinkedIn: https: //www.linkedin.com/in/vaibhavshendre26</a:t>
            </a:r>
            <a:endParaRPr lang="en-IN" dirty="0"/>
          </a:p>
        </p:txBody>
      </p:sp>
      <p:sp>
        <p:nvSpPr>
          <p:cNvPr id="4" name="TextBox 3">
            <a:extLst>
              <a:ext uri="{FF2B5EF4-FFF2-40B4-BE49-F238E27FC236}">
                <a16:creationId xmlns:a16="http://schemas.microsoft.com/office/drawing/2014/main" id="{6903B2E7-28EE-E0CE-2335-96529807E823}"/>
              </a:ext>
            </a:extLst>
          </p:cNvPr>
          <p:cNvSpPr txBox="1"/>
          <p:nvPr/>
        </p:nvSpPr>
        <p:spPr>
          <a:xfrm>
            <a:off x="3169919" y="2020726"/>
            <a:ext cx="5852160" cy="461665"/>
          </a:xfrm>
          <a:prstGeom prst="rect">
            <a:avLst/>
          </a:prstGeom>
          <a:noFill/>
        </p:spPr>
        <p:txBody>
          <a:bodyPr wrap="square">
            <a:spAutoFit/>
          </a:bodyPr>
          <a:lstStyle/>
          <a:p>
            <a:r>
              <a:rPr lang="en-US" sz="2400" b="1" dirty="0"/>
              <a:t>Thank you for your time and attention.</a:t>
            </a:r>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595</TotalTime>
  <Words>281</Words>
  <Application>Microsoft Office PowerPoint</Application>
  <PresentationFormat>Widescreen</PresentationFormat>
  <Paragraphs>31</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Trebuchet MS</vt:lpstr>
      <vt:lpstr>Wingdings</vt:lpstr>
      <vt:lpstr>Wingdings 3</vt:lpstr>
      <vt:lpstr>Facet</vt:lpstr>
      <vt:lpstr>Project Title – SWIGGY SALES DASHBOARD </vt:lpstr>
      <vt:lpstr>PROBLEM  STATEMENT</vt:lpstr>
      <vt:lpstr>Project Description Swiggy needs a comprehensive analysis of its sales data using Power BI to visualize trends and gain actionable insights for improving business performance. The goal is to optimize delivery operations, tailor marketing strategies, and enhance customer satisfaction. This analysis will help identify key factors impacting sales and drive strategic decisions, ultimately increasing Swiggy's competitive edge in the market. </vt:lpstr>
      <vt:lpstr>WHO ARE THE END USERS?</vt:lpstr>
      <vt:lpstr>Technology Used</vt:lpstr>
      <vt:lpstr>RESULTS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Vaibhav Shendre</cp:lastModifiedBy>
  <cp:revision>75</cp:revision>
  <dcterms:created xsi:type="dcterms:W3CDTF">2021-07-11T13:13:15Z</dcterms:created>
  <dcterms:modified xsi:type="dcterms:W3CDTF">2024-07-21T08:58:51Z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