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73" r:id="rId3"/>
    <p:sldId id="275" r:id="rId4"/>
    <p:sldId id="274" r:id="rId5"/>
    <p:sldId id="277" r:id="rId6"/>
    <p:sldId id="271" r:id="rId7"/>
    <p:sldId id="270"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D798"/>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763812-93F0-4035-ACBA-2923601CC049}" type="datetimeFigureOut">
              <a:rPr lang="en-IN" smtClean="0"/>
              <a:t>09-12-2021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A4EABA7-6CF9-44D0-B6F0-8B9B240D8EF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054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3812-93F0-4035-ACBA-2923601CC049}"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586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3812-93F0-4035-ACBA-2923601CC049}"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423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3812-93F0-4035-ACBA-2923601CC049}"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288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63812-93F0-4035-ACBA-2923601CC049}"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EABA7-6CF9-44D0-B6F0-8B9B240D8EF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011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763812-93F0-4035-ACBA-2923601CC049}"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EABA7-6CF9-44D0-B6F0-8B9B240D8EF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36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763812-93F0-4035-ACBA-2923601CC049}" type="datetimeFigureOut">
              <a:rPr lang="en-IN" smtClean="0"/>
              <a:t>09-12-2021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4EABA7-6CF9-44D0-B6F0-8B9B240D8EF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7255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763812-93F0-4035-ACBA-2923601CC049}" type="datetimeFigureOut">
              <a:rPr lang="en-IN" smtClean="0"/>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4EABA7-6CF9-44D0-B6F0-8B9B240D8EF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307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63812-93F0-4035-ACBA-2923601CC049}" type="datetimeFigureOut">
              <a:rPr lang="en-IN" smtClean="0"/>
              <a:t>09-12-2021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4EABA7-6CF9-44D0-B6F0-8B9B240D8EF4}" type="slidenum">
              <a:rPr lang="en-IN" smtClean="0"/>
              <a:t>‹#›</a:t>
            </a:fld>
            <a:endParaRPr lang="en-IN"/>
          </a:p>
        </p:txBody>
      </p:sp>
    </p:spTree>
    <p:extLst>
      <p:ext uri="{BB962C8B-B14F-4D97-AF65-F5344CB8AC3E}">
        <p14:creationId xmlns:p14="http://schemas.microsoft.com/office/powerpoint/2010/main" val="112396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763812-93F0-4035-ACBA-2923601CC049}"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EABA7-6CF9-44D0-B6F0-8B9B240D8EF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20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1763812-93F0-4035-ACBA-2923601CC049}" type="datetimeFigureOut">
              <a:rPr lang="en-IN" smtClean="0"/>
              <a:t>09-12-2021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A4EABA7-6CF9-44D0-B6F0-8B9B240D8EF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092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1763812-93F0-4035-ACBA-2923601CC049}" type="datetimeFigureOut">
              <a:rPr lang="en-IN" smtClean="0"/>
              <a:t>09-12-2021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A4EABA7-6CF9-44D0-B6F0-8B9B240D8EF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34086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912B-1FE8-4616-A025-652D4BC5F3F3}"/>
              </a:ext>
            </a:extLst>
          </p:cNvPr>
          <p:cNvSpPr>
            <a:spLocks noGrp="1"/>
          </p:cNvSpPr>
          <p:nvPr>
            <p:ph type="ctrTitle"/>
          </p:nvPr>
        </p:nvSpPr>
        <p:spPr/>
        <p:txBody>
          <a:bodyPr/>
          <a:lstStyle/>
          <a:p>
            <a:r>
              <a:rPr lang="en-US" dirty="0"/>
              <a:t>Project:</a:t>
            </a:r>
            <a:br>
              <a:rPr lang="en-US" dirty="0"/>
            </a:br>
            <a:r>
              <a:rPr lang="en-US" dirty="0"/>
              <a:t>COVID 19 INDIA</a:t>
            </a:r>
            <a:endParaRPr lang="en-IN" dirty="0"/>
          </a:p>
        </p:txBody>
      </p:sp>
      <p:sp>
        <p:nvSpPr>
          <p:cNvPr id="3" name="Subtitle 2">
            <a:extLst>
              <a:ext uri="{FF2B5EF4-FFF2-40B4-BE49-F238E27FC236}">
                <a16:creationId xmlns:a16="http://schemas.microsoft.com/office/drawing/2014/main" id="{19EA5994-D7B4-455C-B459-7EF777A9FCFC}"/>
              </a:ext>
            </a:extLst>
          </p:cNvPr>
          <p:cNvSpPr>
            <a:spLocks noGrp="1"/>
          </p:cNvSpPr>
          <p:nvPr>
            <p:ph type="subTitle" idx="1"/>
          </p:nvPr>
        </p:nvSpPr>
        <p:spPr/>
        <p:txBody>
          <a:bodyPr/>
          <a:lstStyle/>
          <a:p>
            <a:r>
              <a:rPr lang="en-US" dirty="0"/>
              <a:t>Name: Vaibhav Singh</a:t>
            </a:r>
          </a:p>
          <a:p>
            <a:r>
              <a:rPr lang="en-US" dirty="0"/>
              <a:t>Institution: board infinity</a:t>
            </a:r>
            <a:endParaRPr lang="en-IN" dirty="0"/>
          </a:p>
        </p:txBody>
      </p:sp>
    </p:spTree>
    <p:extLst>
      <p:ext uri="{BB962C8B-B14F-4D97-AF65-F5344CB8AC3E}">
        <p14:creationId xmlns:p14="http://schemas.microsoft.com/office/powerpoint/2010/main" val="194631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8EBF-A5AC-4977-9981-C3A5652B5889}"/>
              </a:ext>
            </a:extLst>
          </p:cNvPr>
          <p:cNvSpPr>
            <a:spLocks noGrp="1"/>
          </p:cNvSpPr>
          <p:nvPr>
            <p:ph type="title" idx="4294967295"/>
          </p:nvPr>
        </p:nvSpPr>
        <p:spPr>
          <a:xfrm>
            <a:off x="0" y="982663"/>
            <a:ext cx="10606088" cy="1303337"/>
          </a:xfrm>
        </p:spPr>
        <p:txBody>
          <a:bodyPr/>
          <a:lstStyle/>
          <a:p>
            <a:r>
              <a:rPr lang="en-US" b="1" dirty="0">
                <a:solidFill>
                  <a:srgbClr val="C00000"/>
                </a:solidFill>
              </a:rPr>
              <a:t>        COVID 19 INDIA ANALYSIS</a:t>
            </a:r>
            <a:endParaRPr lang="en-IN" b="1" dirty="0">
              <a:solidFill>
                <a:srgbClr val="C00000"/>
              </a:solidFill>
            </a:endParaRPr>
          </a:p>
        </p:txBody>
      </p:sp>
      <p:sp>
        <p:nvSpPr>
          <p:cNvPr id="3" name="Content Placeholder 2">
            <a:extLst>
              <a:ext uri="{FF2B5EF4-FFF2-40B4-BE49-F238E27FC236}">
                <a16:creationId xmlns:a16="http://schemas.microsoft.com/office/drawing/2014/main" id="{F3914F11-6387-47A2-BA49-DC2AD38568D2}"/>
              </a:ext>
            </a:extLst>
          </p:cNvPr>
          <p:cNvSpPr>
            <a:spLocks noGrp="1"/>
          </p:cNvSpPr>
          <p:nvPr>
            <p:ph idx="4294967295"/>
          </p:nvPr>
        </p:nvSpPr>
        <p:spPr>
          <a:xfrm>
            <a:off x="0" y="2286000"/>
            <a:ext cx="10120313" cy="4378325"/>
          </a:xfrm>
        </p:spPr>
        <p:txBody>
          <a:bodyPr>
            <a:normAutofit fontScale="47500" lnSpcReduction="20000"/>
          </a:bodyPr>
          <a:lstStyle/>
          <a:p>
            <a:r>
              <a:rPr lang="en-US" b="1" u="sng" dirty="0">
                <a:solidFill>
                  <a:srgbClr val="C00000"/>
                </a:solidFill>
              </a:rPr>
              <a:t>Executive Summary</a:t>
            </a:r>
          </a:p>
          <a:p>
            <a:pPr marL="0" indent="0">
              <a:buNone/>
            </a:pPr>
            <a:endParaRPr lang="en-IN" u="sng" dirty="0">
              <a:solidFill>
                <a:srgbClr val="C00000"/>
              </a:solidFill>
            </a:endParaRPr>
          </a:p>
          <a:p>
            <a:r>
              <a:rPr lang="en-IN" sz="2900" b="0" i="0" dirty="0">
                <a:solidFill>
                  <a:srgbClr val="000000"/>
                </a:solidFill>
                <a:effectLst/>
              </a:rPr>
              <a:t>The highly infectious coronavirus disease (COVID-19) was first detected in Wuhan, China in December 2019 and subsequently spread to 212 countries and territories around the world, infecting millions of people.</a:t>
            </a:r>
          </a:p>
          <a:p>
            <a:r>
              <a:rPr lang="en-IN" sz="2900" b="0" i="0" dirty="0">
                <a:solidFill>
                  <a:srgbClr val="000000"/>
                </a:solidFill>
                <a:effectLst/>
              </a:rPr>
              <a:t> In India, a large country of about 1.3 billion people, the disease was first detected on January 30, 2020, in a student returning from Wuhan. The total number of confirmed infections in India as of August </a:t>
            </a:r>
            <a:r>
              <a:rPr lang="en-IN" sz="2900" dirty="0">
                <a:solidFill>
                  <a:srgbClr val="000000"/>
                </a:solidFill>
              </a:rPr>
              <a:t>11</a:t>
            </a:r>
            <a:r>
              <a:rPr lang="en-IN" sz="2900" b="0" i="0" dirty="0">
                <a:solidFill>
                  <a:srgbClr val="000000"/>
                </a:solidFill>
                <a:effectLst/>
              </a:rPr>
              <a:t>, 2021, is more than 6 Million and is currently very slow.</a:t>
            </a:r>
          </a:p>
          <a:p>
            <a:r>
              <a:rPr lang="en-IN" sz="2900" i="0" dirty="0">
                <a:solidFill>
                  <a:srgbClr val="202124"/>
                </a:solidFill>
                <a:effectLst/>
              </a:rPr>
              <a:t>The current COVID-19 pandemic has fundamentally shifted the way people live and work. Planning how to mitigate the effects of the pandemic is therefore crucial in order to protect workers, provide reassurance to other interested parties and to protect the organization's reputation</a:t>
            </a:r>
          </a:p>
          <a:p>
            <a:r>
              <a:rPr lang="en-IN" sz="2900" i="0" dirty="0">
                <a:solidFill>
                  <a:schemeClr val="tx1"/>
                </a:solidFill>
                <a:effectLst/>
              </a:rPr>
              <a:t>We hope that such state wise analysis would help the state governments better channelize their limited health care resources</a:t>
            </a:r>
            <a:r>
              <a:rPr lang="en-IN" sz="2900" dirty="0">
                <a:solidFill>
                  <a:schemeClr val="tx1"/>
                </a:solidFill>
              </a:rPr>
              <a:t> and to work on betterment Of health infrastructure to restrict the harmness of this type of decease.</a:t>
            </a:r>
          </a:p>
          <a:p>
            <a:pPr marL="0" indent="0">
              <a:buNone/>
            </a:pPr>
            <a:r>
              <a:rPr lang="en-IN" u="sng" dirty="0">
                <a:solidFill>
                  <a:schemeClr val="tx1"/>
                </a:solidFill>
              </a:rPr>
              <a:t> </a:t>
            </a:r>
          </a:p>
          <a:p>
            <a:pPr marL="0" indent="0">
              <a:buNone/>
            </a:pPr>
            <a:endParaRPr lang="en-IN" u="sng" dirty="0">
              <a:solidFill>
                <a:schemeClr val="tx1"/>
              </a:solidFill>
            </a:endParaRPr>
          </a:p>
          <a:p>
            <a:pPr marL="0" indent="0">
              <a:buNone/>
            </a:pPr>
            <a:r>
              <a:rPr lang="en-IN" u="sng" dirty="0">
                <a:solidFill>
                  <a:schemeClr val="tx1"/>
                </a:solidFill>
              </a:rPr>
              <a:t> </a:t>
            </a:r>
          </a:p>
        </p:txBody>
      </p:sp>
    </p:spTree>
    <p:extLst>
      <p:ext uri="{BB962C8B-B14F-4D97-AF65-F5344CB8AC3E}">
        <p14:creationId xmlns:p14="http://schemas.microsoft.com/office/powerpoint/2010/main" val="47607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5B1F-CBEB-40C7-90EC-DDB46ACC01A7}"/>
              </a:ext>
            </a:extLst>
          </p:cNvPr>
          <p:cNvSpPr>
            <a:spLocks noGrp="1"/>
          </p:cNvSpPr>
          <p:nvPr>
            <p:ph type="title" idx="4294967295"/>
          </p:nvPr>
        </p:nvSpPr>
        <p:spPr>
          <a:xfrm>
            <a:off x="71021" y="-1"/>
            <a:ext cx="9601200" cy="1171853"/>
          </a:xfrm>
        </p:spPr>
        <p:txBody>
          <a:bodyPr>
            <a:normAutofit/>
          </a:bodyPr>
          <a:lstStyle/>
          <a:p>
            <a:br>
              <a:rPr lang="en-US" sz="1300" b="1" u="sng" dirty="0">
                <a:solidFill>
                  <a:srgbClr val="C00000"/>
                </a:solidFill>
                <a:latin typeface="+mj-lt"/>
              </a:rPr>
            </a:br>
            <a:r>
              <a:rPr lang="en-US" sz="1300" dirty="0">
                <a:solidFill>
                  <a:schemeClr val="accent3"/>
                </a:solidFill>
                <a:latin typeface="+mj-lt"/>
              </a:rPr>
              <a:t>   </a:t>
            </a:r>
            <a:endParaRPr lang="en-IN" sz="1300" dirty="0">
              <a:solidFill>
                <a:schemeClr val="accent3"/>
              </a:solidFill>
            </a:endParaRPr>
          </a:p>
        </p:txBody>
      </p:sp>
      <p:sp>
        <p:nvSpPr>
          <p:cNvPr id="5" name="Content Placeholder 4">
            <a:extLst>
              <a:ext uri="{FF2B5EF4-FFF2-40B4-BE49-F238E27FC236}">
                <a16:creationId xmlns:a16="http://schemas.microsoft.com/office/drawing/2014/main" id="{C17F654E-1CA0-4B24-8203-A0AE988CB700}"/>
              </a:ext>
            </a:extLst>
          </p:cNvPr>
          <p:cNvSpPr>
            <a:spLocks noGrp="1"/>
          </p:cNvSpPr>
          <p:nvPr>
            <p:ph idx="4294967295"/>
          </p:nvPr>
        </p:nvSpPr>
        <p:spPr>
          <a:xfrm>
            <a:off x="0" y="1429305"/>
            <a:ext cx="10979150" cy="4446033"/>
          </a:xfrm>
        </p:spPr>
        <p:txBody>
          <a:bodyPr>
            <a:normAutofit/>
          </a:bodyPr>
          <a:lstStyle/>
          <a:p>
            <a:pPr marL="0" indent="0">
              <a:buNone/>
            </a:pPr>
            <a:r>
              <a:rPr lang="en-US" b="1" dirty="0">
                <a:solidFill>
                  <a:srgbClr val="C00000"/>
                </a:solidFill>
              </a:rPr>
              <a:t>  </a:t>
            </a:r>
            <a:r>
              <a:rPr lang="en-US" b="1" u="sng" dirty="0">
                <a:solidFill>
                  <a:srgbClr val="C00000"/>
                </a:solidFill>
              </a:rPr>
              <a:t>Problem statement</a:t>
            </a:r>
          </a:p>
          <a:p>
            <a:pPr marL="0" indent="0">
              <a:buNone/>
            </a:pPr>
            <a:r>
              <a:rPr lang="en-US" dirty="0">
                <a:solidFill>
                  <a:srgbClr val="C00000"/>
                </a:solidFill>
              </a:rPr>
              <a:t> </a:t>
            </a:r>
            <a:r>
              <a:rPr lang="en-US" dirty="0">
                <a:solidFill>
                  <a:schemeClr val="tx1"/>
                </a:solidFill>
              </a:rPr>
              <a:t>(a)   To analyze total number of confirmed case , cured case, deceased case.</a:t>
            </a:r>
          </a:p>
          <a:p>
            <a:pPr marL="0" indent="0">
              <a:buNone/>
            </a:pPr>
            <a:r>
              <a:rPr lang="en-US" dirty="0">
                <a:solidFill>
                  <a:schemeClr val="tx1"/>
                </a:solidFill>
              </a:rPr>
              <a:t> (b)   To find state wise confirmed cases , cured cases and deceased case.</a:t>
            </a:r>
          </a:p>
          <a:p>
            <a:pPr marL="0" indent="0">
              <a:buNone/>
            </a:pPr>
            <a:r>
              <a:rPr lang="en-US" dirty="0">
                <a:solidFill>
                  <a:schemeClr val="tx1"/>
                </a:solidFill>
              </a:rPr>
              <a:t> ©    To analyze each month wise confirmed, cured and deceased cases.</a:t>
            </a:r>
          </a:p>
          <a:p>
            <a:pPr marL="0" indent="0">
              <a:buNone/>
            </a:pPr>
            <a:r>
              <a:rPr lang="en-US" dirty="0">
                <a:solidFill>
                  <a:schemeClr val="tx1"/>
                </a:solidFill>
              </a:rPr>
              <a:t> (d)   To find ratio of cured and deceased case of each state of India.</a:t>
            </a:r>
          </a:p>
          <a:p>
            <a:pPr marL="0" indent="0">
              <a:buNone/>
            </a:pPr>
            <a:r>
              <a:rPr lang="en-US" dirty="0">
                <a:solidFill>
                  <a:schemeClr val="tx1"/>
                </a:solidFill>
              </a:rPr>
              <a:t> (e)   To analyze which year has maximum number of confirmed, cured and deceased cases.</a:t>
            </a:r>
          </a:p>
          <a:p>
            <a:pPr marL="0" indent="0">
              <a:buNone/>
            </a:pPr>
            <a:r>
              <a:rPr lang="en-US" dirty="0">
                <a:solidFill>
                  <a:schemeClr val="tx1"/>
                </a:solidFill>
              </a:rPr>
              <a:t> (f)    To find the which state has maximum number of deceased or ratio of death is high.</a:t>
            </a:r>
          </a:p>
          <a:p>
            <a:pPr marL="0" indent="0">
              <a:buNone/>
            </a:pPr>
            <a:r>
              <a:rPr lang="en-US" u="sng" dirty="0">
                <a:solidFill>
                  <a:schemeClr val="tx1"/>
                </a:solidFill>
              </a:rPr>
              <a:t> </a:t>
            </a:r>
          </a:p>
          <a:p>
            <a:endParaRPr lang="en-IN" b="1" u="sng" dirty="0">
              <a:solidFill>
                <a:srgbClr val="C00000"/>
              </a:solidFill>
            </a:endParaRPr>
          </a:p>
        </p:txBody>
      </p:sp>
    </p:spTree>
    <p:extLst>
      <p:ext uri="{BB962C8B-B14F-4D97-AF65-F5344CB8AC3E}">
        <p14:creationId xmlns:p14="http://schemas.microsoft.com/office/powerpoint/2010/main" val="345241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62DE-26F2-4454-BE48-1EF91CD64226}"/>
              </a:ext>
            </a:extLst>
          </p:cNvPr>
          <p:cNvSpPr>
            <a:spLocks noGrp="1"/>
          </p:cNvSpPr>
          <p:nvPr>
            <p:ph type="title" idx="4294967295"/>
          </p:nvPr>
        </p:nvSpPr>
        <p:spPr>
          <a:xfrm>
            <a:off x="0" y="598488"/>
            <a:ext cx="10956925" cy="1492250"/>
          </a:xfrm>
        </p:spPr>
        <p:txBody>
          <a:bodyPr/>
          <a:lstStyle/>
          <a:p>
            <a:r>
              <a:rPr lang="en-US" b="1" dirty="0">
                <a:solidFill>
                  <a:srgbClr val="C00000"/>
                </a:solidFill>
              </a:rPr>
              <a:t>Data storage</a:t>
            </a:r>
            <a:endParaRPr lang="en-IN" b="1" dirty="0">
              <a:solidFill>
                <a:srgbClr val="C00000"/>
              </a:solidFill>
            </a:endParaRPr>
          </a:p>
        </p:txBody>
      </p:sp>
      <p:sp>
        <p:nvSpPr>
          <p:cNvPr id="3" name="Content Placeholder 2">
            <a:extLst>
              <a:ext uri="{FF2B5EF4-FFF2-40B4-BE49-F238E27FC236}">
                <a16:creationId xmlns:a16="http://schemas.microsoft.com/office/drawing/2014/main" id="{050CF4D6-F1AA-49C7-9D48-5AC347499E2E}"/>
              </a:ext>
            </a:extLst>
          </p:cNvPr>
          <p:cNvSpPr>
            <a:spLocks noGrp="1"/>
          </p:cNvSpPr>
          <p:nvPr>
            <p:ph idx="4294967295"/>
          </p:nvPr>
        </p:nvSpPr>
        <p:spPr>
          <a:xfrm>
            <a:off x="0" y="2090738"/>
            <a:ext cx="9866313" cy="4168775"/>
          </a:xfrm>
        </p:spPr>
        <p:txBody>
          <a:bodyPr>
            <a:normAutofit/>
          </a:bodyPr>
          <a:lstStyle/>
          <a:p>
            <a:pPr marL="0" indent="0">
              <a:buNone/>
            </a:pPr>
            <a:r>
              <a:rPr lang="en-IN" sz="1800" b="1" dirty="0"/>
              <a:t> </a:t>
            </a:r>
            <a:r>
              <a:rPr lang="en-IN" sz="1800" dirty="0"/>
              <a:t>(a) </a:t>
            </a:r>
            <a:r>
              <a:rPr lang="en-IN" sz="1800" b="1" dirty="0"/>
              <a:t>DATE</a:t>
            </a:r>
            <a:endParaRPr lang="en-IN" sz="1800" dirty="0"/>
          </a:p>
          <a:p>
            <a:pPr marL="0" indent="0">
              <a:buNone/>
            </a:pPr>
            <a:r>
              <a:rPr lang="en-IN" sz="1800" b="1" dirty="0"/>
              <a:t> </a:t>
            </a:r>
            <a:r>
              <a:rPr lang="en-IN" sz="1800" dirty="0"/>
              <a:t>(b)</a:t>
            </a:r>
            <a:r>
              <a:rPr lang="en-IN" sz="1800" b="1" dirty="0"/>
              <a:t> TIME</a:t>
            </a:r>
          </a:p>
          <a:p>
            <a:pPr marL="0" indent="0">
              <a:buNone/>
            </a:pPr>
            <a:r>
              <a:rPr lang="en-IN" sz="1800" b="1" dirty="0"/>
              <a:t> </a:t>
            </a:r>
            <a:r>
              <a:rPr lang="en-IN" sz="1800" dirty="0"/>
              <a:t>© </a:t>
            </a:r>
            <a:r>
              <a:rPr lang="en-IN" sz="1800" b="1" dirty="0"/>
              <a:t>STATE AND UNION TERRITORY</a:t>
            </a:r>
          </a:p>
          <a:p>
            <a:pPr marL="0" indent="0">
              <a:buNone/>
            </a:pPr>
            <a:r>
              <a:rPr lang="en-IN" sz="1800" b="1" dirty="0"/>
              <a:t> </a:t>
            </a:r>
            <a:r>
              <a:rPr lang="en-IN" sz="1800" dirty="0"/>
              <a:t>(d)</a:t>
            </a:r>
            <a:r>
              <a:rPr lang="en-IN" sz="1800" b="1" dirty="0"/>
              <a:t> CONFIRMED</a:t>
            </a:r>
          </a:p>
          <a:p>
            <a:pPr marL="0" indent="0">
              <a:buNone/>
            </a:pPr>
            <a:r>
              <a:rPr lang="en-IN" sz="1800" b="1" dirty="0"/>
              <a:t> </a:t>
            </a:r>
            <a:r>
              <a:rPr lang="en-IN" sz="1800" dirty="0"/>
              <a:t>(e) </a:t>
            </a:r>
            <a:r>
              <a:rPr lang="en-IN" sz="1800" b="1" dirty="0"/>
              <a:t>CURE </a:t>
            </a:r>
          </a:p>
          <a:p>
            <a:pPr marL="0" indent="0">
              <a:buNone/>
            </a:pPr>
            <a:r>
              <a:rPr lang="en-IN" sz="1800" b="1" dirty="0"/>
              <a:t> </a:t>
            </a:r>
            <a:r>
              <a:rPr lang="en-IN" sz="1800" dirty="0"/>
              <a:t>(f)  </a:t>
            </a:r>
            <a:r>
              <a:rPr lang="en-IN" sz="1800" b="1" dirty="0"/>
              <a:t>DESEASE</a:t>
            </a:r>
          </a:p>
          <a:p>
            <a:pPr marL="0" indent="0">
              <a:buNone/>
            </a:pPr>
            <a:r>
              <a:rPr lang="en-IN" sz="1800" b="1" dirty="0"/>
              <a:t> </a:t>
            </a:r>
            <a:r>
              <a:rPr lang="en-IN" sz="1800" dirty="0"/>
              <a:t>(g)  </a:t>
            </a:r>
            <a:r>
              <a:rPr lang="en-IN" sz="1800" b="1" dirty="0"/>
              <a:t>DEATH RATIO</a:t>
            </a:r>
          </a:p>
          <a:p>
            <a:pPr marL="0" indent="0">
              <a:buNone/>
            </a:pPr>
            <a:r>
              <a:rPr lang="en-IN" sz="1800" b="1" dirty="0"/>
              <a:t> </a:t>
            </a:r>
            <a:r>
              <a:rPr lang="en-IN" sz="1800" dirty="0"/>
              <a:t>(h)  </a:t>
            </a:r>
            <a:r>
              <a:rPr lang="en-IN" sz="1800" b="1" dirty="0"/>
              <a:t>CURE RATIO</a:t>
            </a:r>
          </a:p>
          <a:p>
            <a:pPr marL="0" indent="0">
              <a:buNone/>
            </a:pPr>
            <a:r>
              <a:rPr lang="en-IN" sz="1800" b="1" dirty="0"/>
              <a:t>                                                                                                                                                                                                                                                                       </a:t>
            </a:r>
            <a:r>
              <a:rPr lang="en-IN" dirty="0"/>
              <a:t>                          </a:t>
            </a:r>
            <a:r>
              <a:rPr lang="en-IN" sz="1800" b="1"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60416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
            <a:extLst>
              <a:ext uri="{FF2B5EF4-FFF2-40B4-BE49-F238E27FC236}">
                <a16:creationId xmlns:a16="http://schemas.microsoft.com/office/drawing/2014/main" id="{EA613588-C404-4B7A-A50F-AE4C9F2D5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956" y="0"/>
            <a:ext cx="7388087" cy="6858000"/>
          </a:xfrm>
          <a:prstGeom prst="rect">
            <a:avLst/>
          </a:prstGeom>
        </p:spPr>
      </p:pic>
    </p:spTree>
    <p:extLst>
      <p:ext uri="{BB962C8B-B14F-4D97-AF65-F5344CB8AC3E}">
        <p14:creationId xmlns:p14="http://schemas.microsoft.com/office/powerpoint/2010/main" val="60626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6762-14DF-4081-9647-86BA235DCCFF}"/>
              </a:ext>
            </a:extLst>
          </p:cNvPr>
          <p:cNvSpPr>
            <a:spLocks noGrp="1"/>
          </p:cNvSpPr>
          <p:nvPr>
            <p:ph type="title"/>
          </p:nvPr>
        </p:nvSpPr>
        <p:spPr>
          <a:xfrm>
            <a:off x="625231" y="601786"/>
            <a:ext cx="10271367" cy="1684214"/>
          </a:xfrm>
        </p:spPr>
        <p:txBody>
          <a:bodyPr/>
          <a:lstStyle/>
          <a:p>
            <a:r>
              <a:rPr lang="en-US" b="1" dirty="0">
                <a:solidFill>
                  <a:srgbClr val="C00000"/>
                </a:solidFill>
              </a:rPr>
              <a:t>Conclusion</a:t>
            </a:r>
            <a:endParaRPr lang="en-IN" b="1" dirty="0">
              <a:solidFill>
                <a:srgbClr val="C00000"/>
              </a:solidFill>
            </a:endParaRPr>
          </a:p>
        </p:txBody>
      </p:sp>
      <p:sp>
        <p:nvSpPr>
          <p:cNvPr id="3" name="Content Placeholder 2">
            <a:extLst>
              <a:ext uri="{FF2B5EF4-FFF2-40B4-BE49-F238E27FC236}">
                <a16:creationId xmlns:a16="http://schemas.microsoft.com/office/drawing/2014/main" id="{66915C1D-72E4-45E4-A64D-48E47B789788}"/>
              </a:ext>
            </a:extLst>
          </p:cNvPr>
          <p:cNvSpPr>
            <a:spLocks noGrp="1"/>
          </p:cNvSpPr>
          <p:nvPr>
            <p:ph idx="1"/>
          </p:nvPr>
        </p:nvSpPr>
        <p:spPr>
          <a:xfrm>
            <a:off x="863244" y="1870363"/>
            <a:ext cx="10271367" cy="4005505"/>
          </a:xfrm>
        </p:spPr>
        <p:txBody>
          <a:bodyPr>
            <a:normAutofit fontScale="32500" lnSpcReduction="20000"/>
          </a:bodyPr>
          <a:lstStyle/>
          <a:p>
            <a:pPr marL="0" indent="0">
              <a:buNone/>
            </a:pPr>
            <a:endParaRPr lang="en-US" sz="4200" dirty="0">
              <a:latin typeface="+mj-lt"/>
            </a:endParaRPr>
          </a:p>
          <a:p>
            <a:pPr marL="0" indent="0">
              <a:buNone/>
            </a:pPr>
            <a:endParaRPr lang="en-US" sz="4200" dirty="0">
              <a:latin typeface="+mj-lt"/>
            </a:endParaRPr>
          </a:p>
          <a:p>
            <a:r>
              <a:rPr lang="en-US" sz="4200" dirty="0">
                <a:latin typeface="+mj-lt"/>
              </a:rPr>
              <a:t>It was a good learning experience for me while working on this project. It helps me to understand     knowledge and gave real insights in the world about COVID 19 INDIA.</a:t>
            </a:r>
          </a:p>
          <a:p>
            <a:r>
              <a:rPr lang="en-US" sz="4200" dirty="0">
                <a:latin typeface="+mj-lt"/>
              </a:rPr>
              <a:t>Through this project I would like to help community to aware conscious precaution taken by the government and people of India also in various parts of the country, cities for battle of this type of decease in future. The trend what I have seen after analyzing data and graphs is given below-</a:t>
            </a:r>
            <a:endParaRPr lang="en-US" sz="4200" dirty="0"/>
          </a:p>
          <a:p>
            <a:r>
              <a:rPr lang="en-IN" sz="4200" i="0" dirty="0">
                <a:solidFill>
                  <a:srgbClr val="000000"/>
                </a:solidFill>
                <a:effectLst/>
                <a:latin typeface="OpenSans-Regular"/>
              </a:rPr>
              <a:t>The number of people who have tested positive for Covid-19 in India has crossed 60 lakh.</a:t>
            </a:r>
          </a:p>
          <a:p>
            <a:r>
              <a:rPr lang="en-IN" sz="4200" i="0" dirty="0">
                <a:solidFill>
                  <a:srgbClr val="000000"/>
                </a:solidFill>
                <a:effectLst/>
                <a:latin typeface="OpenSans-Regular"/>
              </a:rPr>
              <a:t>On September 17, India saw its highest single-day spike with 97,894 new cases being  reported. </a:t>
            </a:r>
          </a:p>
          <a:p>
            <a:r>
              <a:rPr lang="en-IN" sz="4200" i="0" dirty="0">
                <a:solidFill>
                  <a:srgbClr val="000000"/>
                </a:solidFill>
                <a:effectLst/>
                <a:latin typeface="OpenSans-Regular"/>
              </a:rPr>
              <a:t>Thirty-five of the country's 36 states and Union Territories have reported Covid-19 cases so far.</a:t>
            </a:r>
          </a:p>
          <a:p>
            <a:r>
              <a:rPr lang="en-IN" sz="4200" dirty="0">
                <a:solidFill>
                  <a:srgbClr val="000000"/>
                </a:solidFill>
                <a:latin typeface="OpenSans-Regular"/>
              </a:rPr>
              <a:t>Maharashtra has maximum number of cases and death percentage is also high.</a:t>
            </a:r>
            <a:endParaRPr lang="en-IN" sz="4200" i="0" dirty="0">
              <a:solidFill>
                <a:srgbClr val="000000"/>
              </a:solidFill>
              <a:effectLst/>
              <a:latin typeface="OpenSans-Regular"/>
            </a:endParaRPr>
          </a:p>
          <a:p>
            <a:r>
              <a:rPr lang="en-IN" sz="4200" i="0" dirty="0">
                <a:solidFill>
                  <a:srgbClr val="000000"/>
                </a:solidFill>
                <a:effectLst/>
                <a:latin typeface="OpenSans-Regular"/>
              </a:rPr>
              <a:t> Only Lakshadweep has not reported any case so far.</a:t>
            </a:r>
            <a:r>
              <a:rPr lang="en-US" sz="4200" dirty="0"/>
              <a:t>.</a:t>
            </a:r>
            <a:endParaRPr lang="en-US"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40324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25DA9-530D-442B-A97C-D681BAA9A9E3}"/>
              </a:ext>
            </a:extLst>
          </p:cNvPr>
          <p:cNvSpPr>
            <a:spLocks noGrp="1"/>
          </p:cNvSpPr>
          <p:nvPr>
            <p:ph idx="4294967295"/>
          </p:nvPr>
        </p:nvSpPr>
        <p:spPr>
          <a:xfrm>
            <a:off x="0" y="1685925"/>
            <a:ext cx="10086975" cy="3924300"/>
          </a:xfrm>
        </p:spPr>
        <p:txBody>
          <a:bodyPr>
            <a:normAutofit/>
          </a:bodyPr>
          <a:lstStyle/>
          <a:p>
            <a:pPr marL="0" indent="0" algn="ctr">
              <a:buNone/>
            </a:pPr>
            <a:endParaRPr lang="en-US" sz="5400" dirty="0"/>
          </a:p>
          <a:p>
            <a:pPr marL="0" indent="0" algn="ctr">
              <a:buNone/>
            </a:pPr>
            <a:r>
              <a:rPr lang="en-US" sz="5400" b="1" dirty="0"/>
              <a:t>Thank you!</a:t>
            </a:r>
          </a:p>
        </p:txBody>
      </p:sp>
    </p:spTree>
    <p:extLst>
      <p:ext uri="{BB962C8B-B14F-4D97-AF65-F5344CB8AC3E}">
        <p14:creationId xmlns:p14="http://schemas.microsoft.com/office/powerpoint/2010/main" val="213274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CA683-7785-49F1-A18F-3E7992F564EB}"/>
              </a:ext>
            </a:extLst>
          </p:cNvPr>
          <p:cNvSpPr>
            <a:spLocks noGrp="1"/>
          </p:cNvSpPr>
          <p:nvPr>
            <p:ph idx="4294967295"/>
          </p:nvPr>
        </p:nvSpPr>
        <p:spPr>
          <a:xfrm>
            <a:off x="1237002" y="971704"/>
            <a:ext cx="9339262" cy="4335463"/>
          </a:xfrm>
        </p:spPr>
        <p:txBody>
          <a:bodyPr/>
          <a:lstStyle/>
          <a:p>
            <a:r>
              <a:rPr lang="en-IN" dirty="0"/>
              <a:t>Video https://drive.google.com/file/d/1hthaS9NMOb7fART4WgzTCjp53tC8fpjt/view?usp=sharing</a:t>
            </a:r>
          </a:p>
          <a:p>
            <a:endParaRPr lang="en-IN" dirty="0"/>
          </a:p>
          <a:p>
            <a:r>
              <a:rPr lang="en-US" sz="2000" u="sng" dirty="0">
                <a:solidFill>
                  <a:schemeClr val="tx1"/>
                </a:solidFill>
              </a:rPr>
              <a:t>DASHBOARD LINK: https://public.tableau.com/views/Covid19IndiaDashboard_16306511552520/Dashboard?:language=en-US&amp;publish=yes&amp;:display_count=n&amp;:origin=viz_share_link</a:t>
            </a:r>
            <a:endParaRPr lang="en-IN" sz="2000" dirty="0"/>
          </a:p>
          <a:p>
            <a:endParaRPr lang="en-IN" dirty="0"/>
          </a:p>
          <a:p>
            <a:endParaRPr lang="en-IN" dirty="0"/>
          </a:p>
        </p:txBody>
      </p:sp>
    </p:spTree>
    <p:extLst>
      <p:ext uri="{BB962C8B-B14F-4D97-AF65-F5344CB8AC3E}">
        <p14:creationId xmlns:p14="http://schemas.microsoft.com/office/powerpoint/2010/main" val="18237275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979</TotalTime>
  <Words>580</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OpenSans-Regular</vt:lpstr>
      <vt:lpstr>Gallery</vt:lpstr>
      <vt:lpstr>Project: COVID 19 INDIA</vt:lpstr>
      <vt:lpstr>        COVID 19 INDIA ANALYSIS</vt:lpstr>
      <vt:lpstr>    </vt:lpstr>
      <vt:lpstr>Data storage</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Sales of vehicle</dc:title>
  <dc:creator>vaibhav singh</dc:creator>
  <cp:lastModifiedBy>918941899934</cp:lastModifiedBy>
  <cp:revision>16</cp:revision>
  <dcterms:created xsi:type="dcterms:W3CDTF">2021-07-30T13:55:48Z</dcterms:created>
  <dcterms:modified xsi:type="dcterms:W3CDTF">2021-12-09T18:18:31Z</dcterms:modified>
</cp:coreProperties>
</file>