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3" r:id="rId3"/>
    <p:sldId id="274" r:id="rId4"/>
    <p:sldId id="275" r:id="rId5"/>
    <p:sldId id="276" r:id="rId6"/>
    <p:sldId id="277" r:id="rId7"/>
    <p:sldId id="278" r:id="rId8"/>
    <p:sldId id="271" r:id="rId9"/>
    <p:sldId id="272"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D798"/>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Vaibhav%20project1\Dashboard%20in%20excel%20project%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1.Countrywise max sale of each vehicle</a:t>
            </a:r>
          </a:p>
        </c:rich>
      </c:tx>
      <c:layout>
        <c:manualLayout>
          <c:xMode val="edge"/>
          <c:yMode val="edge"/>
          <c:x val="0.19193044619422572"/>
          <c:y val="4.614157968626015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v>Classic Cars</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9"/>
              <c:pt idx="0">
                <c:v>Australia</c:v>
              </c:pt>
              <c:pt idx="1">
                <c:v>Austria</c:v>
              </c:pt>
              <c:pt idx="2">
                <c:v>Belgium</c:v>
              </c:pt>
              <c:pt idx="3">
                <c:v>Canada</c:v>
              </c:pt>
              <c:pt idx="4">
                <c:v>Denmark</c:v>
              </c:pt>
              <c:pt idx="5">
                <c:v>Finland</c:v>
              </c:pt>
              <c:pt idx="6">
                <c:v>France</c:v>
              </c:pt>
              <c:pt idx="7">
                <c:v>Germany</c:v>
              </c:pt>
              <c:pt idx="8">
                <c:v>Ireland</c:v>
              </c:pt>
              <c:pt idx="9">
                <c:v>Italy</c:v>
              </c:pt>
              <c:pt idx="10">
                <c:v>Japan</c:v>
              </c:pt>
              <c:pt idx="11">
                <c:v>Norway</c:v>
              </c:pt>
              <c:pt idx="12">
                <c:v>Philippines</c:v>
              </c:pt>
              <c:pt idx="13">
                <c:v>Singapore</c:v>
              </c:pt>
              <c:pt idx="14">
                <c:v>Spain</c:v>
              </c:pt>
              <c:pt idx="15">
                <c:v>Sweden</c:v>
              </c:pt>
              <c:pt idx="16">
                <c:v>Switzerland</c:v>
              </c:pt>
              <c:pt idx="17">
                <c:v>UK</c:v>
              </c:pt>
              <c:pt idx="18">
                <c:v>USA</c:v>
              </c:pt>
            </c:strLit>
          </c:cat>
          <c:val>
            <c:numLit>
              <c:formatCode>General</c:formatCode>
              <c:ptCount val="19"/>
              <c:pt idx="0">
                <c:v>37063.800000000003</c:v>
              </c:pt>
              <c:pt idx="1">
                <c:v>24864.960000000003</c:v>
              </c:pt>
              <c:pt idx="2">
                <c:v>3508.8</c:v>
              </c:pt>
              <c:pt idx="3">
                <c:v>30681.09</c:v>
              </c:pt>
              <c:pt idx="4">
                <c:v>43775.49</c:v>
              </c:pt>
              <c:pt idx="5">
                <c:v>29666.47</c:v>
              </c:pt>
              <c:pt idx="6">
                <c:v>88365.150000000009</c:v>
              </c:pt>
              <c:pt idx="7">
                <c:v>35988.639999999999</c:v>
              </c:pt>
              <c:pt idx="8">
                <c:v>11895.04</c:v>
              </c:pt>
              <c:pt idx="9">
                <c:v>48136.71</c:v>
              </c:pt>
              <c:pt idx="10">
                <c:v>13542.64</c:v>
              </c:pt>
              <c:pt idx="11">
                <c:v>24814.42</c:v>
              </c:pt>
              <c:pt idx="12">
                <c:v>11395.5</c:v>
              </c:pt>
              <c:pt idx="13">
                <c:v>56597.260000000009</c:v>
              </c:pt>
              <c:pt idx="14">
                <c:v>75757.56</c:v>
              </c:pt>
              <c:pt idx="15">
                <c:v>43424.43</c:v>
              </c:pt>
              <c:pt idx="16">
                <c:v>15202.15</c:v>
              </c:pt>
              <c:pt idx="17">
                <c:v>35623.12999999999</c:v>
              </c:pt>
              <c:pt idx="18">
                <c:v>339811.70000000007</c:v>
              </c:pt>
            </c:numLit>
          </c:val>
          <c:extLst>
            <c:ext xmlns:c16="http://schemas.microsoft.com/office/drawing/2014/chart" uri="{C3380CC4-5D6E-409C-BE32-E72D297353CC}">
              <c16:uniqueId val="{00000000-FEC6-423C-BCF5-AE9E324265BD}"/>
            </c:ext>
          </c:extLst>
        </c:ser>
        <c:ser>
          <c:idx val="1"/>
          <c:order val="1"/>
          <c:tx>
            <c:v>Motorcycles</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9"/>
              <c:pt idx="0">
                <c:v>Australia</c:v>
              </c:pt>
              <c:pt idx="1">
                <c:v>Austria</c:v>
              </c:pt>
              <c:pt idx="2">
                <c:v>Belgium</c:v>
              </c:pt>
              <c:pt idx="3">
                <c:v>Canada</c:v>
              </c:pt>
              <c:pt idx="4">
                <c:v>Denmark</c:v>
              </c:pt>
              <c:pt idx="5">
                <c:v>Finland</c:v>
              </c:pt>
              <c:pt idx="6">
                <c:v>France</c:v>
              </c:pt>
              <c:pt idx="7">
                <c:v>Germany</c:v>
              </c:pt>
              <c:pt idx="8">
                <c:v>Ireland</c:v>
              </c:pt>
              <c:pt idx="9">
                <c:v>Italy</c:v>
              </c:pt>
              <c:pt idx="10">
                <c:v>Japan</c:v>
              </c:pt>
              <c:pt idx="11">
                <c:v>Norway</c:v>
              </c:pt>
              <c:pt idx="12">
                <c:v>Philippines</c:v>
              </c:pt>
              <c:pt idx="13">
                <c:v>Singapore</c:v>
              </c:pt>
              <c:pt idx="14">
                <c:v>Spain</c:v>
              </c:pt>
              <c:pt idx="15">
                <c:v>Sweden</c:v>
              </c:pt>
              <c:pt idx="16">
                <c:v>Switzerland</c:v>
              </c:pt>
              <c:pt idx="17">
                <c:v>UK</c:v>
              </c:pt>
              <c:pt idx="18">
                <c:v>USA</c:v>
              </c:pt>
            </c:strLit>
          </c:cat>
          <c:val>
            <c:numLit>
              <c:formatCode>General</c:formatCode>
              <c:ptCount val="19"/>
              <c:pt idx="0">
                <c:v>47763.34</c:v>
              </c:pt>
              <c:pt idx="1">
                <c:v>15856.48</c:v>
              </c:pt>
              <c:pt idx="2">
                <c:v>0</c:v>
              </c:pt>
              <c:pt idx="3">
                <c:v>0</c:v>
              </c:pt>
              <c:pt idx="4">
                <c:v>0</c:v>
              </c:pt>
              <c:pt idx="5">
                <c:v>13437.77</c:v>
              </c:pt>
              <c:pt idx="6">
                <c:v>94554.200000000026</c:v>
              </c:pt>
              <c:pt idx="7">
                <c:v>0</c:v>
              </c:pt>
              <c:pt idx="8">
                <c:v>0</c:v>
              </c:pt>
              <c:pt idx="9">
                <c:v>0</c:v>
              </c:pt>
              <c:pt idx="10">
                <c:v>14879.420000000002</c:v>
              </c:pt>
              <c:pt idx="11">
                <c:v>26942.559999999998</c:v>
              </c:pt>
              <c:pt idx="12">
                <c:v>0</c:v>
              </c:pt>
              <c:pt idx="13">
                <c:v>0</c:v>
              </c:pt>
              <c:pt idx="14">
                <c:v>26069.37</c:v>
              </c:pt>
              <c:pt idx="15">
                <c:v>0</c:v>
              </c:pt>
              <c:pt idx="16">
                <c:v>0</c:v>
              </c:pt>
              <c:pt idx="17">
                <c:v>22969.8</c:v>
              </c:pt>
              <c:pt idx="18">
                <c:v>251058.75000000009</c:v>
              </c:pt>
            </c:numLit>
          </c:val>
          <c:extLst>
            <c:ext xmlns:c16="http://schemas.microsoft.com/office/drawing/2014/chart" uri="{C3380CC4-5D6E-409C-BE32-E72D297353CC}">
              <c16:uniqueId val="{00000001-FEC6-423C-BCF5-AE9E324265BD}"/>
            </c:ext>
          </c:extLst>
        </c:ser>
        <c:ser>
          <c:idx val="2"/>
          <c:order val="2"/>
          <c:tx>
            <c:v>Trucks and Buses</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9"/>
              <c:pt idx="0">
                <c:v>Australia</c:v>
              </c:pt>
              <c:pt idx="1">
                <c:v>Austria</c:v>
              </c:pt>
              <c:pt idx="2">
                <c:v>Belgium</c:v>
              </c:pt>
              <c:pt idx="3">
                <c:v>Canada</c:v>
              </c:pt>
              <c:pt idx="4">
                <c:v>Denmark</c:v>
              </c:pt>
              <c:pt idx="5">
                <c:v>Finland</c:v>
              </c:pt>
              <c:pt idx="6">
                <c:v>France</c:v>
              </c:pt>
              <c:pt idx="7">
                <c:v>Germany</c:v>
              </c:pt>
              <c:pt idx="8">
                <c:v>Ireland</c:v>
              </c:pt>
              <c:pt idx="9">
                <c:v>Italy</c:v>
              </c:pt>
              <c:pt idx="10">
                <c:v>Japan</c:v>
              </c:pt>
              <c:pt idx="11">
                <c:v>Norway</c:v>
              </c:pt>
              <c:pt idx="12">
                <c:v>Philippines</c:v>
              </c:pt>
              <c:pt idx="13">
                <c:v>Singapore</c:v>
              </c:pt>
              <c:pt idx="14">
                <c:v>Spain</c:v>
              </c:pt>
              <c:pt idx="15">
                <c:v>Sweden</c:v>
              </c:pt>
              <c:pt idx="16">
                <c:v>Switzerland</c:v>
              </c:pt>
              <c:pt idx="17">
                <c:v>UK</c:v>
              </c:pt>
              <c:pt idx="18">
                <c:v>USA</c:v>
              </c:pt>
            </c:strLit>
          </c:cat>
          <c:val>
            <c:numLit>
              <c:formatCode>General</c:formatCode>
              <c:ptCount val="19"/>
              <c:pt idx="0">
                <c:v>25433.31</c:v>
              </c:pt>
              <c:pt idx="1">
                <c:v>6563.06</c:v>
              </c:pt>
              <c:pt idx="2">
                <c:v>0</c:v>
              </c:pt>
              <c:pt idx="3">
                <c:v>12957.46</c:v>
              </c:pt>
              <c:pt idx="4">
                <c:v>0</c:v>
              </c:pt>
              <c:pt idx="5">
                <c:v>0</c:v>
              </c:pt>
              <c:pt idx="6">
                <c:v>17089.34</c:v>
              </c:pt>
              <c:pt idx="7">
                <c:v>0</c:v>
              </c:pt>
              <c:pt idx="8">
                <c:v>0</c:v>
              </c:pt>
              <c:pt idx="9">
                <c:v>0</c:v>
              </c:pt>
              <c:pt idx="10">
                <c:v>6668.24</c:v>
              </c:pt>
              <c:pt idx="11">
                <c:v>3394.98</c:v>
              </c:pt>
              <c:pt idx="12">
                <c:v>0</c:v>
              </c:pt>
              <c:pt idx="13">
                <c:v>4100.1000000000004</c:v>
              </c:pt>
              <c:pt idx="14">
                <c:v>10408.93</c:v>
              </c:pt>
              <c:pt idx="15">
                <c:v>6387.8</c:v>
              </c:pt>
              <c:pt idx="16">
                <c:v>0</c:v>
              </c:pt>
              <c:pt idx="17">
                <c:v>0</c:v>
              </c:pt>
              <c:pt idx="18">
                <c:v>43689.5</c:v>
              </c:pt>
            </c:numLit>
          </c:val>
          <c:extLst>
            <c:ext xmlns:c16="http://schemas.microsoft.com/office/drawing/2014/chart" uri="{C3380CC4-5D6E-409C-BE32-E72D297353CC}">
              <c16:uniqueId val="{00000002-FEC6-423C-BCF5-AE9E324265BD}"/>
            </c:ext>
          </c:extLst>
        </c:ser>
        <c:dLbls>
          <c:showLegendKey val="0"/>
          <c:showVal val="0"/>
          <c:showCatName val="0"/>
          <c:showSerName val="0"/>
          <c:showPercent val="0"/>
          <c:showBubbleSize val="0"/>
        </c:dLbls>
        <c:gapWidth val="150"/>
        <c:overlap val="100"/>
        <c:axId val="519889016"/>
        <c:axId val="519889336"/>
      </c:barChart>
      <c:catAx>
        <c:axId val="5198890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9889336"/>
        <c:crosses val="autoZero"/>
        <c:auto val="1"/>
        <c:lblAlgn val="ctr"/>
        <c:lblOffset val="100"/>
        <c:noMultiLvlLbl val="0"/>
      </c:catAx>
      <c:valAx>
        <c:axId val="519889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9889016"/>
        <c:crosses val="autoZero"/>
        <c:crossBetween val="between"/>
      </c:valAx>
      <c:spPr>
        <a:noFill/>
        <a:ln>
          <a:noFill/>
        </a:ln>
        <a:effectLst/>
      </c:spPr>
    </c:plotArea>
    <c:legend>
      <c:legendPos val="b"/>
      <c:layout>
        <c:manualLayout>
          <c:xMode val="edge"/>
          <c:yMode val="edge"/>
          <c:x val="0.14638592793742147"/>
          <c:y val="0.90177022633600268"/>
          <c:w val="0.71409124684202707"/>
          <c:h val="7.48680985104816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10.Yearwise no of order</a:t>
            </a:r>
          </a:p>
        </c:rich>
      </c:tx>
      <c:layout>
        <c:manualLayout>
          <c:xMode val="edge"/>
          <c:yMode val="edge"/>
          <c:x val="0.32495122484689415"/>
          <c:y val="4.527559055118110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9626443569553806"/>
          <c:y val="0.1892107757363663"/>
          <c:w val="0.39497112860892386"/>
          <c:h val="0.43254410906969964"/>
        </c:manualLayout>
      </c:layout>
      <c:lineChart>
        <c:grouping val="standard"/>
        <c:varyColors val="0"/>
        <c:ser>
          <c:idx val="0"/>
          <c:order val="0"/>
          <c:tx>
            <c:v>Classic Cars</c:v>
          </c:tx>
          <c:spPr>
            <a:ln w="34925" cap="rnd">
              <a:solidFill>
                <a:schemeClr val="accent1"/>
              </a:solidFill>
              <a:round/>
            </a:ln>
            <a:effectLst>
              <a:outerShdw blurRad="57150" dist="19050" dir="5400000" algn="ctr" rotWithShape="0">
                <a:srgbClr val="000000">
                  <a:alpha val="63000"/>
                </a:srgbClr>
              </a:outerShdw>
            </a:effectLst>
          </c:spPr>
          <c:marker>
            <c:symbol val="none"/>
          </c:marker>
          <c:cat>
            <c:strLit>
              <c:ptCount val="3"/>
              <c:pt idx="0">
                <c:v>2003</c:v>
              </c:pt>
              <c:pt idx="1">
                <c:v>2004</c:v>
              </c:pt>
              <c:pt idx="2">
                <c:v>2005</c:v>
              </c:pt>
            </c:strLit>
          </c:cat>
          <c:val>
            <c:numLit>
              <c:formatCode>General</c:formatCode>
              <c:ptCount val="3"/>
              <c:pt idx="0">
                <c:v>2401</c:v>
              </c:pt>
              <c:pt idx="1">
                <c:v>3059</c:v>
              </c:pt>
              <c:pt idx="2">
                <c:v>1015</c:v>
              </c:pt>
            </c:numLit>
          </c:val>
          <c:smooth val="0"/>
          <c:extLst>
            <c:ext xmlns:c16="http://schemas.microsoft.com/office/drawing/2014/chart" uri="{C3380CC4-5D6E-409C-BE32-E72D297353CC}">
              <c16:uniqueId val="{00000000-3FEF-4912-BCA1-8ED3B5A7750B}"/>
            </c:ext>
          </c:extLst>
        </c:ser>
        <c:ser>
          <c:idx val="1"/>
          <c:order val="1"/>
          <c:tx>
            <c:v>Motorcycles</c:v>
          </c:tx>
          <c:spPr>
            <a:ln w="34925" cap="rnd">
              <a:solidFill>
                <a:schemeClr val="accent2"/>
              </a:solidFill>
              <a:round/>
            </a:ln>
            <a:effectLst>
              <a:outerShdw blurRad="57150" dist="19050" dir="5400000" algn="ctr" rotWithShape="0">
                <a:srgbClr val="000000">
                  <a:alpha val="63000"/>
                </a:srgbClr>
              </a:outerShdw>
            </a:effectLst>
          </c:spPr>
          <c:marker>
            <c:symbol val="none"/>
          </c:marker>
          <c:cat>
            <c:strLit>
              <c:ptCount val="3"/>
              <c:pt idx="0">
                <c:v>2003</c:v>
              </c:pt>
              <c:pt idx="1">
                <c:v>2004</c:v>
              </c:pt>
              <c:pt idx="2">
                <c:v>2005</c:v>
              </c:pt>
            </c:strLit>
          </c:cat>
          <c:val>
            <c:numLit>
              <c:formatCode>General</c:formatCode>
              <c:ptCount val="3"/>
              <c:pt idx="0">
                <c:v>1254</c:v>
              </c:pt>
              <c:pt idx="1">
                <c:v>1782</c:v>
              </c:pt>
              <c:pt idx="2">
                <c:v>721</c:v>
              </c:pt>
            </c:numLit>
          </c:val>
          <c:smooth val="0"/>
          <c:extLst>
            <c:ext xmlns:c16="http://schemas.microsoft.com/office/drawing/2014/chart" uri="{C3380CC4-5D6E-409C-BE32-E72D297353CC}">
              <c16:uniqueId val="{00000001-3FEF-4912-BCA1-8ED3B5A7750B}"/>
            </c:ext>
          </c:extLst>
        </c:ser>
        <c:ser>
          <c:idx val="2"/>
          <c:order val="2"/>
          <c:tx>
            <c:v>Trucks and Buses</c:v>
          </c:tx>
          <c:spPr>
            <a:ln w="34925" cap="rnd">
              <a:solidFill>
                <a:schemeClr val="accent3"/>
              </a:solidFill>
              <a:round/>
            </a:ln>
            <a:effectLst>
              <a:outerShdw blurRad="57150" dist="19050" dir="5400000" algn="ctr" rotWithShape="0">
                <a:srgbClr val="000000">
                  <a:alpha val="63000"/>
                </a:srgbClr>
              </a:outerShdw>
            </a:effectLst>
          </c:spPr>
          <c:marker>
            <c:symbol val="none"/>
          </c:marker>
          <c:cat>
            <c:strLit>
              <c:ptCount val="3"/>
              <c:pt idx="0">
                <c:v>2003</c:v>
              </c:pt>
              <c:pt idx="1">
                <c:v>2004</c:v>
              </c:pt>
              <c:pt idx="2">
                <c:v>2005</c:v>
              </c:pt>
            </c:strLit>
          </c:cat>
          <c:val>
            <c:numLit>
              <c:formatCode>General</c:formatCode>
              <c:ptCount val="3"/>
              <c:pt idx="0">
                <c:v>336</c:v>
              </c:pt>
              <c:pt idx="1">
                <c:v>439</c:v>
              </c:pt>
              <c:pt idx="2">
                <c:v>197</c:v>
              </c:pt>
            </c:numLit>
          </c:val>
          <c:smooth val="0"/>
          <c:extLst>
            <c:ext xmlns:c16="http://schemas.microsoft.com/office/drawing/2014/chart" uri="{C3380CC4-5D6E-409C-BE32-E72D297353CC}">
              <c16:uniqueId val="{00000002-3FEF-4912-BCA1-8ED3B5A7750B}"/>
            </c:ext>
          </c:extLst>
        </c:ser>
        <c:dLbls>
          <c:showLegendKey val="0"/>
          <c:showVal val="0"/>
          <c:showCatName val="0"/>
          <c:showSerName val="0"/>
          <c:showPercent val="0"/>
          <c:showBubbleSize val="0"/>
        </c:dLbls>
        <c:smooth val="0"/>
        <c:axId val="601920200"/>
        <c:axId val="601919240"/>
      </c:lineChart>
      <c:catAx>
        <c:axId val="60192020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1919240"/>
        <c:crosses val="autoZero"/>
        <c:auto val="1"/>
        <c:lblAlgn val="ctr"/>
        <c:lblOffset val="100"/>
        <c:noMultiLvlLbl val="0"/>
      </c:catAx>
      <c:valAx>
        <c:axId val="6019192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1920200"/>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layout>
        <c:manualLayout>
          <c:xMode val="edge"/>
          <c:yMode val="edge"/>
          <c:x val="0.71900365500545882"/>
          <c:y val="0.69709113388253774"/>
          <c:w val="0.25305124069895468"/>
          <c:h val="0.297272651821833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11.Yearwise each vehicle sales</a:t>
            </a:r>
          </a:p>
        </c:rich>
      </c:tx>
      <c:layout>
        <c:manualLayout>
          <c:xMode val="edge"/>
          <c:yMode val="edge"/>
          <c:x val="0.2806596675415573"/>
          <c:y val="3.499562554680665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743000874890641E-2"/>
          <c:y val="0.15740740740740741"/>
          <c:w val="0.83636811023622049"/>
          <c:h val="0.62120990084572758"/>
        </c:manualLayout>
      </c:layout>
      <c:areaChart>
        <c:grouping val="standard"/>
        <c:varyColors val="0"/>
        <c:ser>
          <c:idx val="0"/>
          <c:order val="0"/>
          <c:tx>
            <c:v>Classic Cars</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Lit>
              <c:ptCount val="3"/>
              <c:pt idx="0">
                <c:v>2003</c:v>
              </c:pt>
              <c:pt idx="1">
                <c:v>2004</c:v>
              </c:pt>
              <c:pt idx="2">
                <c:v>2005</c:v>
              </c:pt>
            </c:strLit>
          </c:cat>
          <c:val>
            <c:numLit>
              <c:formatCode>General</c:formatCode>
              <c:ptCount val="3"/>
              <c:pt idx="0">
                <c:v>394281.93000000005</c:v>
              </c:pt>
              <c:pt idx="1">
                <c:v>441763.56</c:v>
              </c:pt>
              <c:pt idx="2">
                <c:v>134069.45000000001</c:v>
              </c:pt>
            </c:numLit>
          </c:val>
          <c:extLst>
            <c:ext xmlns:c16="http://schemas.microsoft.com/office/drawing/2014/chart" uri="{C3380CC4-5D6E-409C-BE32-E72D297353CC}">
              <c16:uniqueId val="{00000000-2930-475D-8E45-9E727F7EFEE3}"/>
            </c:ext>
          </c:extLst>
        </c:ser>
        <c:ser>
          <c:idx val="1"/>
          <c:order val="1"/>
          <c:tx>
            <c:v>Motorcycles</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Lit>
              <c:ptCount val="3"/>
              <c:pt idx="0">
                <c:v>2003</c:v>
              </c:pt>
              <c:pt idx="1">
                <c:v>2004</c:v>
              </c:pt>
              <c:pt idx="2">
                <c:v>2005</c:v>
              </c:pt>
            </c:strLit>
          </c:cat>
          <c:val>
            <c:numLit>
              <c:formatCode>General</c:formatCode>
              <c:ptCount val="3"/>
              <c:pt idx="0">
                <c:v>177441.6</c:v>
              </c:pt>
              <c:pt idx="1">
                <c:v>246747.15000000002</c:v>
              </c:pt>
              <c:pt idx="2">
                <c:v>89342.939999999988</c:v>
              </c:pt>
            </c:numLit>
          </c:val>
          <c:extLst>
            <c:ext xmlns:c16="http://schemas.microsoft.com/office/drawing/2014/chart" uri="{C3380CC4-5D6E-409C-BE32-E72D297353CC}">
              <c16:uniqueId val="{00000001-2930-475D-8E45-9E727F7EFEE3}"/>
            </c:ext>
          </c:extLst>
        </c:ser>
        <c:ser>
          <c:idx val="2"/>
          <c:order val="2"/>
          <c:tx>
            <c:v>Trucks and Buses</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Lit>
              <c:ptCount val="3"/>
              <c:pt idx="0">
                <c:v>2003</c:v>
              </c:pt>
              <c:pt idx="1">
                <c:v>2004</c:v>
              </c:pt>
              <c:pt idx="2">
                <c:v>2005</c:v>
              </c:pt>
            </c:strLit>
          </c:cat>
          <c:val>
            <c:numLit>
              <c:formatCode>General</c:formatCode>
              <c:ptCount val="3"/>
              <c:pt idx="0">
                <c:v>46714.39</c:v>
              </c:pt>
              <c:pt idx="1">
                <c:v>61890.03</c:v>
              </c:pt>
              <c:pt idx="2">
                <c:v>28088.3</c:v>
              </c:pt>
            </c:numLit>
          </c:val>
          <c:extLst>
            <c:ext xmlns:c16="http://schemas.microsoft.com/office/drawing/2014/chart" uri="{C3380CC4-5D6E-409C-BE32-E72D297353CC}">
              <c16:uniqueId val="{00000002-2930-475D-8E45-9E727F7EFEE3}"/>
            </c:ext>
          </c:extLst>
        </c:ser>
        <c:dLbls>
          <c:showLegendKey val="0"/>
          <c:showVal val="0"/>
          <c:showCatName val="0"/>
          <c:showSerName val="0"/>
          <c:showPercent val="0"/>
          <c:showBubbleSize val="0"/>
        </c:dLbls>
        <c:axId val="507638072"/>
        <c:axId val="507635832"/>
      </c:areaChart>
      <c:catAx>
        <c:axId val="50763807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7635832"/>
        <c:crosses val="autoZero"/>
        <c:auto val="1"/>
        <c:lblAlgn val="ctr"/>
        <c:lblOffset val="100"/>
        <c:noMultiLvlLbl val="0"/>
      </c:catAx>
      <c:valAx>
        <c:axId val="5076358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76380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12.Msp on deal size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pPr>
            <a:gradFill rotWithShape="1">
              <a:gsLst>
                <a:gs pos="0">
                  <a:schemeClr val="accent1"/>
                </a:gs>
                <a:gs pos="46000">
                  <a:schemeClr val="accent1"/>
                </a:gs>
                <a:gs pos="100000">
                  <a:schemeClr val="accent1">
                    <a:lumMod val="20000"/>
                    <a:lumOff val="80000"/>
                    <a:alpha val="0"/>
                  </a:schemeClr>
                </a:gs>
              </a:gsLst>
              <a:path path="circle">
                <a:fillToRect l="50000" t="-80000" r="50000" b="180000"/>
              </a:path>
            </a:gradFill>
            <a:ln w="9525" cap="flat" cmpd="sng" algn="ctr">
              <a:solidFill>
                <a:schemeClr val="accent1">
                  <a:shade val="95000"/>
                </a:schemeClr>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790877825224825"/>
          <c:y val="0.15281757402101243"/>
          <c:w val="0.83057084557220318"/>
          <c:h val="0.60927095789244112"/>
        </c:manualLayout>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Large</c:v>
              </c:pt>
              <c:pt idx="1">
                <c:v>Medium</c:v>
              </c:pt>
              <c:pt idx="2">
                <c:v>Small</c:v>
              </c:pt>
            </c:strLit>
          </c:cat>
          <c:val>
            <c:numLit>
              <c:formatCode>General</c:formatCode>
              <c:ptCount val="3"/>
              <c:pt idx="0">
                <c:v>11950</c:v>
              </c:pt>
              <c:pt idx="1">
                <c:v>30261</c:v>
              </c:pt>
              <c:pt idx="2">
                <c:v>7111</c:v>
              </c:pt>
            </c:numLit>
          </c:val>
          <c:extLst>
            <c:ext xmlns:c16="http://schemas.microsoft.com/office/drawing/2014/chart" uri="{C3380CC4-5D6E-409C-BE32-E72D297353CC}">
              <c16:uniqueId val="{00000000-380D-419C-93E1-09FD210298CF}"/>
            </c:ext>
          </c:extLst>
        </c:ser>
        <c:dLbls>
          <c:showLegendKey val="0"/>
          <c:showVal val="0"/>
          <c:showCatName val="0"/>
          <c:showSerName val="0"/>
          <c:showPercent val="0"/>
          <c:showBubbleSize val="0"/>
        </c:dLbls>
        <c:gapWidth val="115"/>
        <c:overlap val="-20"/>
        <c:axId val="511009272"/>
        <c:axId val="511009592"/>
      </c:barChart>
      <c:catAx>
        <c:axId val="51100927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1009592"/>
        <c:crosses val="autoZero"/>
        <c:auto val="1"/>
        <c:lblAlgn val="ctr"/>
        <c:lblOffset val="100"/>
        <c:noMultiLvlLbl val="0"/>
      </c:catAx>
      <c:valAx>
        <c:axId val="5110095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1009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2.Citywise vehicle sales</a:t>
            </a:r>
          </a:p>
        </c:rich>
      </c:tx>
      <c:layout>
        <c:manualLayout>
          <c:xMode val="edge"/>
          <c:yMode val="edge"/>
          <c:x val="0.2774148700353774"/>
          <c:y val="1.124374133541939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45776564399659"/>
          <c:y val="0.20019537496566592"/>
          <c:w val="0.81512703693928734"/>
          <c:h val="0.40469889937549364"/>
        </c:manualLayout>
      </c:layout>
      <c:areaChart>
        <c:grouping val="stacked"/>
        <c:varyColors val="0"/>
        <c:ser>
          <c:idx val="0"/>
          <c:order val="0"/>
          <c:tx>
            <c:v>Classic Cars</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Lit>
              <c:ptCount val="64"/>
              <c:pt idx="0">
                <c:v>Aaarhus</c:v>
              </c:pt>
              <c:pt idx="1">
                <c:v>Allentown</c:v>
              </c:pt>
              <c:pt idx="2">
                <c:v>Barcelona</c:v>
              </c:pt>
              <c:pt idx="3">
                <c:v>Bergen</c:v>
              </c:pt>
              <c:pt idx="4">
                <c:v>Boras</c:v>
              </c:pt>
              <c:pt idx="5">
                <c:v>Boston</c:v>
              </c:pt>
              <c:pt idx="6">
                <c:v>Brickhaven</c:v>
              </c:pt>
              <c:pt idx="7">
                <c:v>Bridgewater</c:v>
              </c:pt>
              <c:pt idx="8">
                <c:v>Bruxelles</c:v>
              </c:pt>
              <c:pt idx="9">
                <c:v>Burbank</c:v>
              </c:pt>
              <c:pt idx="10">
                <c:v>Burlingame</c:v>
              </c:pt>
              <c:pt idx="11">
                <c:v>Cambridge</c:v>
              </c:pt>
              <c:pt idx="12">
                <c:v>Chatswood</c:v>
              </c:pt>
              <c:pt idx="13">
                <c:v>Cowes</c:v>
              </c:pt>
              <c:pt idx="14">
                <c:v>Dublin</c:v>
              </c:pt>
              <c:pt idx="15">
                <c:v>Espoo</c:v>
              </c:pt>
              <c:pt idx="16">
                <c:v>Frankfurt</c:v>
              </c:pt>
              <c:pt idx="17">
                <c:v>Gensve</c:v>
              </c:pt>
              <c:pt idx="18">
                <c:v>Glendale</c:v>
              </c:pt>
              <c:pt idx="19">
                <c:v>Graz</c:v>
              </c:pt>
              <c:pt idx="20">
                <c:v>Helsinki</c:v>
              </c:pt>
              <c:pt idx="21">
                <c:v>Kobenhavn</c:v>
              </c:pt>
              <c:pt idx="22">
                <c:v>Koln</c:v>
              </c:pt>
              <c:pt idx="23">
                <c:v>Lille</c:v>
              </c:pt>
              <c:pt idx="24">
                <c:v>Liverpool</c:v>
              </c:pt>
              <c:pt idx="25">
                <c:v>London</c:v>
              </c:pt>
              <c:pt idx="26">
                <c:v>Los Angeles</c:v>
              </c:pt>
              <c:pt idx="27">
                <c:v>Lule</c:v>
              </c:pt>
              <c:pt idx="28">
                <c:v>Lyon</c:v>
              </c:pt>
              <c:pt idx="29">
                <c:v>Madrid</c:v>
              </c:pt>
              <c:pt idx="30">
                <c:v>Makati City</c:v>
              </c:pt>
              <c:pt idx="31">
                <c:v>Manchester</c:v>
              </c:pt>
              <c:pt idx="32">
                <c:v>Marseille</c:v>
              </c:pt>
              <c:pt idx="33">
                <c:v>Melbourne</c:v>
              </c:pt>
              <c:pt idx="34">
                <c:v>Minato-ku</c:v>
              </c:pt>
              <c:pt idx="35">
                <c:v>Montreal</c:v>
              </c:pt>
              <c:pt idx="36">
                <c:v>Nantes</c:v>
              </c:pt>
              <c:pt idx="37">
                <c:v>Nashua</c:v>
              </c:pt>
              <c:pt idx="38">
                <c:v>New Bedford</c:v>
              </c:pt>
              <c:pt idx="39">
                <c:v>New Haven</c:v>
              </c:pt>
              <c:pt idx="40">
                <c:v>Newark</c:v>
              </c:pt>
              <c:pt idx="41">
                <c:v>North Sydney</c:v>
              </c:pt>
              <c:pt idx="42">
                <c:v>NYC</c:v>
              </c:pt>
              <c:pt idx="43">
                <c:v>Osaka</c:v>
              </c:pt>
              <c:pt idx="44">
                <c:v>Oulu</c:v>
              </c:pt>
              <c:pt idx="45">
                <c:v>Paris</c:v>
              </c:pt>
              <c:pt idx="46">
                <c:v>Pasadena</c:v>
              </c:pt>
              <c:pt idx="47">
                <c:v>Philadelphia</c:v>
              </c:pt>
              <c:pt idx="48">
                <c:v>Reggio Emilia</c:v>
              </c:pt>
              <c:pt idx="49">
                <c:v>Reims</c:v>
              </c:pt>
              <c:pt idx="50">
                <c:v>Salzburg</c:v>
              </c:pt>
              <c:pt idx="51">
                <c:v>San Diego</c:v>
              </c:pt>
              <c:pt idx="52">
                <c:v>San Francisco</c:v>
              </c:pt>
              <c:pt idx="53">
                <c:v>San Jose</c:v>
              </c:pt>
              <c:pt idx="54">
                <c:v>San Rafael</c:v>
              </c:pt>
              <c:pt idx="55">
                <c:v>Singapore</c:v>
              </c:pt>
              <c:pt idx="56">
                <c:v>South Brisbane</c:v>
              </c:pt>
              <c:pt idx="57">
                <c:v>Stavern</c:v>
              </c:pt>
              <c:pt idx="58">
                <c:v>Torino</c:v>
              </c:pt>
              <c:pt idx="59">
                <c:v>Toulouse</c:v>
              </c:pt>
              <c:pt idx="60">
                <c:v>Tsawassen</c:v>
              </c:pt>
              <c:pt idx="61">
                <c:v>Vancouver</c:v>
              </c:pt>
              <c:pt idx="62">
                <c:v>Versailles</c:v>
              </c:pt>
              <c:pt idx="63">
                <c:v>White Plains</c:v>
              </c:pt>
            </c:strLit>
          </c:cat>
          <c:val>
            <c:numLit>
              <c:formatCode>General</c:formatCode>
              <c:ptCount val="64"/>
              <c:pt idx="0">
                <c:v>14368.98</c:v>
              </c:pt>
              <c:pt idx="1">
                <c:v>17122.050000000003</c:v>
              </c:pt>
              <c:pt idx="2">
                <c:v>5324.4</c:v>
              </c:pt>
              <c:pt idx="3">
                <c:v>8271.83</c:v>
              </c:pt>
              <c:pt idx="4">
                <c:v>21300.79</c:v>
              </c:pt>
              <c:pt idx="5">
                <c:v>10268.27</c:v>
              </c:pt>
              <c:pt idx="6">
                <c:v>32351.309999999998</c:v>
              </c:pt>
              <c:pt idx="7">
                <c:v>16914.55</c:v>
              </c:pt>
              <c:pt idx="8">
                <c:v>3508.8</c:v>
              </c:pt>
              <c:pt idx="9">
                <c:v>6075.3</c:v>
              </c:pt>
              <c:pt idx="10">
                <c:v>10562.220000000001</c:v>
              </c:pt>
              <c:pt idx="11">
                <c:v>13144.009999999998</c:v>
              </c:pt>
              <c:pt idx="12">
                <c:v>9207.4700000000012</c:v>
              </c:pt>
              <c:pt idx="13">
                <c:v>4128.96</c:v>
              </c:pt>
              <c:pt idx="14">
                <c:v>11895.04</c:v>
              </c:pt>
              <c:pt idx="15">
                <c:v>21094.14</c:v>
              </c:pt>
              <c:pt idx="16">
                <c:v>16522.8</c:v>
              </c:pt>
              <c:pt idx="17">
                <c:v>15202.15</c:v>
              </c:pt>
              <c:pt idx="18">
                <c:v>3987.2</c:v>
              </c:pt>
              <c:pt idx="19">
                <c:v>9001.51</c:v>
              </c:pt>
              <c:pt idx="20">
                <c:v>4526.08</c:v>
              </c:pt>
              <c:pt idx="21">
                <c:v>29406.510000000002</c:v>
              </c:pt>
              <c:pt idx="22">
                <c:v>19465.84</c:v>
              </c:pt>
              <c:pt idx="23">
                <c:v>0</c:v>
              </c:pt>
              <c:pt idx="24">
                <c:v>6325.4</c:v>
              </c:pt>
              <c:pt idx="25">
                <c:v>13615.31</c:v>
              </c:pt>
              <c:pt idx="26">
                <c:v>10492.060000000001</c:v>
              </c:pt>
              <c:pt idx="27">
                <c:v>22123.64</c:v>
              </c:pt>
              <c:pt idx="28">
                <c:v>23299.379999999997</c:v>
              </c:pt>
              <c:pt idx="29">
                <c:v>70433.16</c:v>
              </c:pt>
              <c:pt idx="30">
                <c:v>11395.5</c:v>
              </c:pt>
              <c:pt idx="31">
                <c:v>11553.46</c:v>
              </c:pt>
              <c:pt idx="32">
                <c:v>11293.24</c:v>
              </c:pt>
              <c:pt idx="33">
                <c:v>8372.7000000000007</c:v>
              </c:pt>
              <c:pt idx="34">
                <c:v>13542.64</c:v>
              </c:pt>
              <c:pt idx="35">
                <c:v>11946.199999999999</c:v>
              </c:pt>
              <c:pt idx="36">
                <c:v>9314.9399999999987</c:v>
              </c:pt>
              <c:pt idx="37">
                <c:v>8851.9399999999987</c:v>
              </c:pt>
              <c:pt idx="38">
                <c:v>13519.71</c:v>
              </c:pt>
              <c:pt idx="39">
                <c:v>23406.880000000001</c:v>
              </c:pt>
              <c:pt idx="40">
                <c:v>0</c:v>
              </c:pt>
              <c:pt idx="41">
                <c:v>11468.810000000001</c:v>
              </c:pt>
              <c:pt idx="42">
                <c:v>35861.69</c:v>
              </c:pt>
              <c:pt idx="43">
                <c:v>0</c:v>
              </c:pt>
              <c:pt idx="44">
                <c:v>4046.25</c:v>
              </c:pt>
              <c:pt idx="45">
                <c:v>23403.29</c:v>
              </c:pt>
              <c:pt idx="46">
                <c:v>0</c:v>
              </c:pt>
              <c:pt idx="47">
                <c:v>11498.73</c:v>
              </c:pt>
              <c:pt idx="48">
                <c:v>27468.090000000004</c:v>
              </c:pt>
              <c:pt idx="49">
                <c:v>7389.119999999999</c:v>
              </c:pt>
              <c:pt idx="50">
                <c:v>15863.45</c:v>
              </c:pt>
              <c:pt idx="51">
                <c:v>5997.6</c:v>
              </c:pt>
              <c:pt idx="52">
                <c:v>30632.39</c:v>
              </c:pt>
              <c:pt idx="53">
                <c:v>9661.44</c:v>
              </c:pt>
              <c:pt idx="54">
                <c:v>79464.350000000006</c:v>
              </c:pt>
              <c:pt idx="55">
                <c:v>56597.260000000009</c:v>
              </c:pt>
              <c:pt idx="56">
                <c:v>8014.82</c:v>
              </c:pt>
              <c:pt idx="57">
                <c:v>16542.59</c:v>
              </c:pt>
              <c:pt idx="58">
                <c:v>20668.619999999995</c:v>
              </c:pt>
              <c:pt idx="59">
                <c:v>3492.48</c:v>
              </c:pt>
              <c:pt idx="60">
                <c:v>2992</c:v>
              </c:pt>
              <c:pt idx="61">
                <c:v>15742.89</c:v>
              </c:pt>
              <c:pt idx="62">
                <c:v>10172.700000000001</c:v>
              </c:pt>
              <c:pt idx="63">
                <c:v>0</c:v>
              </c:pt>
            </c:numLit>
          </c:val>
          <c:extLst>
            <c:ext xmlns:c16="http://schemas.microsoft.com/office/drawing/2014/chart" uri="{C3380CC4-5D6E-409C-BE32-E72D297353CC}">
              <c16:uniqueId val="{00000000-2092-41DA-8F24-804521AE280B}"/>
            </c:ext>
          </c:extLst>
        </c:ser>
        <c:ser>
          <c:idx val="1"/>
          <c:order val="1"/>
          <c:tx>
            <c:v>Motorcycles</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Lit>
              <c:ptCount val="64"/>
              <c:pt idx="0">
                <c:v>Aaarhus</c:v>
              </c:pt>
              <c:pt idx="1">
                <c:v>Allentown</c:v>
              </c:pt>
              <c:pt idx="2">
                <c:v>Barcelona</c:v>
              </c:pt>
              <c:pt idx="3">
                <c:v>Bergen</c:v>
              </c:pt>
              <c:pt idx="4">
                <c:v>Boras</c:v>
              </c:pt>
              <c:pt idx="5">
                <c:v>Boston</c:v>
              </c:pt>
              <c:pt idx="6">
                <c:v>Brickhaven</c:v>
              </c:pt>
              <c:pt idx="7">
                <c:v>Bridgewater</c:v>
              </c:pt>
              <c:pt idx="8">
                <c:v>Bruxelles</c:v>
              </c:pt>
              <c:pt idx="9">
                <c:v>Burbank</c:v>
              </c:pt>
              <c:pt idx="10">
                <c:v>Burlingame</c:v>
              </c:pt>
              <c:pt idx="11">
                <c:v>Cambridge</c:v>
              </c:pt>
              <c:pt idx="12">
                <c:v>Chatswood</c:v>
              </c:pt>
              <c:pt idx="13">
                <c:v>Cowes</c:v>
              </c:pt>
              <c:pt idx="14">
                <c:v>Dublin</c:v>
              </c:pt>
              <c:pt idx="15">
                <c:v>Espoo</c:v>
              </c:pt>
              <c:pt idx="16">
                <c:v>Frankfurt</c:v>
              </c:pt>
              <c:pt idx="17">
                <c:v>Gensve</c:v>
              </c:pt>
              <c:pt idx="18">
                <c:v>Glendale</c:v>
              </c:pt>
              <c:pt idx="19">
                <c:v>Graz</c:v>
              </c:pt>
              <c:pt idx="20">
                <c:v>Helsinki</c:v>
              </c:pt>
              <c:pt idx="21">
                <c:v>Kobenhavn</c:v>
              </c:pt>
              <c:pt idx="22">
                <c:v>Koln</c:v>
              </c:pt>
              <c:pt idx="23">
                <c:v>Lille</c:v>
              </c:pt>
              <c:pt idx="24">
                <c:v>Liverpool</c:v>
              </c:pt>
              <c:pt idx="25">
                <c:v>London</c:v>
              </c:pt>
              <c:pt idx="26">
                <c:v>Los Angeles</c:v>
              </c:pt>
              <c:pt idx="27">
                <c:v>Lule</c:v>
              </c:pt>
              <c:pt idx="28">
                <c:v>Lyon</c:v>
              </c:pt>
              <c:pt idx="29">
                <c:v>Madrid</c:v>
              </c:pt>
              <c:pt idx="30">
                <c:v>Makati City</c:v>
              </c:pt>
              <c:pt idx="31">
                <c:v>Manchester</c:v>
              </c:pt>
              <c:pt idx="32">
                <c:v>Marseille</c:v>
              </c:pt>
              <c:pt idx="33">
                <c:v>Melbourne</c:v>
              </c:pt>
              <c:pt idx="34">
                <c:v>Minato-ku</c:v>
              </c:pt>
              <c:pt idx="35">
                <c:v>Montreal</c:v>
              </c:pt>
              <c:pt idx="36">
                <c:v>Nantes</c:v>
              </c:pt>
              <c:pt idx="37">
                <c:v>Nashua</c:v>
              </c:pt>
              <c:pt idx="38">
                <c:v>New Bedford</c:v>
              </c:pt>
              <c:pt idx="39">
                <c:v>New Haven</c:v>
              </c:pt>
              <c:pt idx="40">
                <c:v>Newark</c:v>
              </c:pt>
              <c:pt idx="41">
                <c:v>North Sydney</c:v>
              </c:pt>
              <c:pt idx="42">
                <c:v>NYC</c:v>
              </c:pt>
              <c:pt idx="43">
                <c:v>Osaka</c:v>
              </c:pt>
              <c:pt idx="44">
                <c:v>Oulu</c:v>
              </c:pt>
              <c:pt idx="45">
                <c:v>Paris</c:v>
              </c:pt>
              <c:pt idx="46">
                <c:v>Pasadena</c:v>
              </c:pt>
              <c:pt idx="47">
                <c:v>Philadelphia</c:v>
              </c:pt>
              <c:pt idx="48">
                <c:v>Reggio Emilia</c:v>
              </c:pt>
              <c:pt idx="49">
                <c:v>Reims</c:v>
              </c:pt>
              <c:pt idx="50">
                <c:v>Salzburg</c:v>
              </c:pt>
              <c:pt idx="51">
                <c:v>San Diego</c:v>
              </c:pt>
              <c:pt idx="52">
                <c:v>San Francisco</c:v>
              </c:pt>
              <c:pt idx="53">
                <c:v>San Jose</c:v>
              </c:pt>
              <c:pt idx="54">
                <c:v>San Rafael</c:v>
              </c:pt>
              <c:pt idx="55">
                <c:v>Singapore</c:v>
              </c:pt>
              <c:pt idx="56">
                <c:v>South Brisbane</c:v>
              </c:pt>
              <c:pt idx="57">
                <c:v>Stavern</c:v>
              </c:pt>
              <c:pt idx="58">
                <c:v>Torino</c:v>
              </c:pt>
              <c:pt idx="59">
                <c:v>Toulouse</c:v>
              </c:pt>
              <c:pt idx="60">
                <c:v>Tsawassen</c:v>
              </c:pt>
              <c:pt idx="61">
                <c:v>Vancouver</c:v>
              </c:pt>
              <c:pt idx="62">
                <c:v>Versailles</c:v>
              </c:pt>
              <c:pt idx="63">
                <c:v>White Plains</c:v>
              </c:pt>
            </c:strLit>
          </c:cat>
          <c:val>
            <c:numLit>
              <c:formatCode>General</c:formatCode>
              <c:ptCount val="64"/>
              <c:pt idx="0">
                <c:v>0</c:v>
              </c:pt>
              <c:pt idx="1">
                <c:v>17591.68</c:v>
              </c:pt>
              <c:pt idx="2">
                <c:v>0</c:v>
              </c:pt>
              <c:pt idx="3">
                <c:v>17887.940000000002</c:v>
              </c:pt>
              <c:pt idx="4">
                <c:v>0</c:v>
              </c:pt>
              <c:pt idx="5">
                <c:v>0</c:v>
              </c:pt>
              <c:pt idx="6">
                <c:v>5181.5</c:v>
              </c:pt>
              <c:pt idx="7">
                <c:v>22920.1</c:v>
              </c:pt>
              <c:pt idx="8">
                <c:v>0</c:v>
              </c:pt>
              <c:pt idx="9">
                <c:v>0</c:v>
              </c:pt>
              <c:pt idx="10">
                <c:v>18864.850000000002</c:v>
              </c:pt>
              <c:pt idx="11">
                <c:v>22886.260000000002</c:v>
              </c:pt>
              <c:pt idx="12">
                <c:v>2780.9</c:v>
              </c:pt>
              <c:pt idx="13">
                <c:v>0</c:v>
              </c:pt>
              <c:pt idx="14">
                <c:v>0</c:v>
              </c:pt>
              <c:pt idx="15">
                <c:v>0</c:v>
              </c:pt>
              <c:pt idx="16">
                <c:v>0</c:v>
              </c:pt>
              <c:pt idx="17">
                <c:v>0</c:v>
              </c:pt>
              <c:pt idx="18">
                <c:v>0</c:v>
              </c:pt>
              <c:pt idx="19">
                <c:v>0</c:v>
              </c:pt>
              <c:pt idx="20">
                <c:v>13437.77</c:v>
              </c:pt>
              <c:pt idx="21">
                <c:v>0</c:v>
              </c:pt>
              <c:pt idx="22">
                <c:v>0</c:v>
              </c:pt>
              <c:pt idx="23">
                <c:v>28921.81</c:v>
              </c:pt>
              <c:pt idx="24">
                <c:v>22969.8</c:v>
              </c:pt>
              <c:pt idx="25">
                <c:v>0</c:v>
              </c:pt>
              <c:pt idx="26">
                <c:v>0</c:v>
              </c:pt>
              <c:pt idx="27">
                <c:v>0</c:v>
              </c:pt>
              <c:pt idx="28">
                <c:v>0</c:v>
              </c:pt>
              <c:pt idx="29">
                <c:v>26069.37</c:v>
              </c:pt>
              <c:pt idx="30">
                <c:v>0</c:v>
              </c:pt>
              <c:pt idx="31">
                <c:v>0</c:v>
              </c:pt>
              <c:pt idx="32">
                <c:v>0</c:v>
              </c:pt>
              <c:pt idx="33">
                <c:v>31220.800000000003</c:v>
              </c:pt>
              <c:pt idx="34">
                <c:v>5746.93</c:v>
              </c:pt>
              <c:pt idx="35">
                <c:v>0</c:v>
              </c:pt>
              <c:pt idx="36">
                <c:v>22341.160000000003</c:v>
              </c:pt>
              <c:pt idx="37">
                <c:v>0</c:v>
              </c:pt>
              <c:pt idx="38">
                <c:v>13206.23</c:v>
              </c:pt>
              <c:pt idx="39">
                <c:v>0</c:v>
              </c:pt>
              <c:pt idx="40">
                <c:v>23575.67</c:v>
              </c:pt>
              <c:pt idx="41">
                <c:v>4639.25</c:v>
              </c:pt>
              <c:pt idx="42">
                <c:v>50514.719999999994</c:v>
              </c:pt>
              <c:pt idx="43">
                <c:v>9132.49</c:v>
              </c:pt>
              <c:pt idx="44">
                <c:v>0</c:v>
              </c:pt>
              <c:pt idx="45">
                <c:v>32241.329999999998</c:v>
              </c:pt>
              <c:pt idx="46">
                <c:v>26968.309999999998</c:v>
              </c:pt>
              <c:pt idx="47">
                <c:v>2852.08</c:v>
              </c:pt>
              <c:pt idx="48">
                <c:v>0</c:v>
              </c:pt>
              <c:pt idx="49">
                <c:v>11049.9</c:v>
              </c:pt>
              <c:pt idx="50">
                <c:v>15856.48</c:v>
              </c:pt>
              <c:pt idx="51">
                <c:v>0</c:v>
              </c:pt>
              <c:pt idx="52">
                <c:v>37882.99</c:v>
              </c:pt>
              <c:pt idx="53">
                <c:v>0</c:v>
              </c:pt>
              <c:pt idx="54">
                <c:v>0</c:v>
              </c:pt>
              <c:pt idx="55">
                <c:v>0</c:v>
              </c:pt>
              <c:pt idx="56">
                <c:v>9122.39</c:v>
              </c:pt>
              <c:pt idx="57">
                <c:v>9054.619999999999</c:v>
              </c:pt>
              <c:pt idx="58">
                <c:v>0</c:v>
              </c:pt>
              <c:pt idx="59">
                <c:v>0</c:v>
              </c:pt>
              <c:pt idx="60">
                <c:v>0</c:v>
              </c:pt>
              <c:pt idx="61">
                <c:v>0</c:v>
              </c:pt>
              <c:pt idx="62">
                <c:v>0</c:v>
              </c:pt>
              <c:pt idx="63">
                <c:v>8614.36</c:v>
              </c:pt>
            </c:numLit>
          </c:val>
          <c:extLst>
            <c:ext xmlns:c16="http://schemas.microsoft.com/office/drawing/2014/chart" uri="{C3380CC4-5D6E-409C-BE32-E72D297353CC}">
              <c16:uniqueId val="{00000001-2092-41DA-8F24-804521AE280B}"/>
            </c:ext>
          </c:extLst>
        </c:ser>
        <c:ser>
          <c:idx val="2"/>
          <c:order val="2"/>
          <c:tx>
            <c:v>Trucks and Buses</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Lit>
              <c:ptCount val="64"/>
              <c:pt idx="0">
                <c:v>Aaarhus</c:v>
              </c:pt>
              <c:pt idx="1">
                <c:v>Allentown</c:v>
              </c:pt>
              <c:pt idx="2">
                <c:v>Barcelona</c:v>
              </c:pt>
              <c:pt idx="3">
                <c:v>Bergen</c:v>
              </c:pt>
              <c:pt idx="4">
                <c:v>Boras</c:v>
              </c:pt>
              <c:pt idx="5">
                <c:v>Boston</c:v>
              </c:pt>
              <c:pt idx="6">
                <c:v>Brickhaven</c:v>
              </c:pt>
              <c:pt idx="7">
                <c:v>Bridgewater</c:v>
              </c:pt>
              <c:pt idx="8">
                <c:v>Bruxelles</c:v>
              </c:pt>
              <c:pt idx="9">
                <c:v>Burbank</c:v>
              </c:pt>
              <c:pt idx="10">
                <c:v>Burlingame</c:v>
              </c:pt>
              <c:pt idx="11">
                <c:v>Cambridge</c:v>
              </c:pt>
              <c:pt idx="12">
                <c:v>Chatswood</c:v>
              </c:pt>
              <c:pt idx="13">
                <c:v>Cowes</c:v>
              </c:pt>
              <c:pt idx="14">
                <c:v>Dublin</c:v>
              </c:pt>
              <c:pt idx="15">
                <c:v>Espoo</c:v>
              </c:pt>
              <c:pt idx="16">
                <c:v>Frankfurt</c:v>
              </c:pt>
              <c:pt idx="17">
                <c:v>Gensve</c:v>
              </c:pt>
              <c:pt idx="18">
                <c:v>Glendale</c:v>
              </c:pt>
              <c:pt idx="19">
                <c:v>Graz</c:v>
              </c:pt>
              <c:pt idx="20">
                <c:v>Helsinki</c:v>
              </c:pt>
              <c:pt idx="21">
                <c:v>Kobenhavn</c:v>
              </c:pt>
              <c:pt idx="22">
                <c:v>Koln</c:v>
              </c:pt>
              <c:pt idx="23">
                <c:v>Lille</c:v>
              </c:pt>
              <c:pt idx="24">
                <c:v>Liverpool</c:v>
              </c:pt>
              <c:pt idx="25">
                <c:v>London</c:v>
              </c:pt>
              <c:pt idx="26">
                <c:v>Los Angeles</c:v>
              </c:pt>
              <c:pt idx="27">
                <c:v>Lule</c:v>
              </c:pt>
              <c:pt idx="28">
                <c:v>Lyon</c:v>
              </c:pt>
              <c:pt idx="29">
                <c:v>Madrid</c:v>
              </c:pt>
              <c:pt idx="30">
                <c:v>Makati City</c:v>
              </c:pt>
              <c:pt idx="31">
                <c:v>Manchester</c:v>
              </c:pt>
              <c:pt idx="32">
                <c:v>Marseille</c:v>
              </c:pt>
              <c:pt idx="33">
                <c:v>Melbourne</c:v>
              </c:pt>
              <c:pt idx="34">
                <c:v>Minato-ku</c:v>
              </c:pt>
              <c:pt idx="35">
                <c:v>Montreal</c:v>
              </c:pt>
              <c:pt idx="36">
                <c:v>Nantes</c:v>
              </c:pt>
              <c:pt idx="37">
                <c:v>Nashua</c:v>
              </c:pt>
              <c:pt idx="38">
                <c:v>New Bedford</c:v>
              </c:pt>
              <c:pt idx="39">
                <c:v>New Haven</c:v>
              </c:pt>
              <c:pt idx="40">
                <c:v>Newark</c:v>
              </c:pt>
              <c:pt idx="41">
                <c:v>North Sydney</c:v>
              </c:pt>
              <c:pt idx="42">
                <c:v>NYC</c:v>
              </c:pt>
              <c:pt idx="43">
                <c:v>Osaka</c:v>
              </c:pt>
              <c:pt idx="44">
                <c:v>Oulu</c:v>
              </c:pt>
              <c:pt idx="45">
                <c:v>Paris</c:v>
              </c:pt>
              <c:pt idx="46">
                <c:v>Pasadena</c:v>
              </c:pt>
              <c:pt idx="47">
                <c:v>Philadelphia</c:v>
              </c:pt>
              <c:pt idx="48">
                <c:v>Reggio Emilia</c:v>
              </c:pt>
              <c:pt idx="49">
                <c:v>Reims</c:v>
              </c:pt>
              <c:pt idx="50">
                <c:v>Salzburg</c:v>
              </c:pt>
              <c:pt idx="51">
                <c:v>San Diego</c:v>
              </c:pt>
              <c:pt idx="52">
                <c:v>San Francisco</c:v>
              </c:pt>
              <c:pt idx="53">
                <c:v>San Jose</c:v>
              </c:pt>
              <c:pt idx="54">
                <c:v>San Rafael</c:v>
              </c:pt>
              <c:pt idx="55">
                <c:v>Singapore</c:v>
              </c:pt>
              <c:pt idx="56">
                <c:v>South Brisbane</c:v>
              </c:pt>
              <c:pt idx="57">
                <c:v>Stavern</c:v>
              </c:pt>
              <c:pt idx="58">
                <c:v>Torino</c:v>
              </c:pt>
              <c:pt idx="59">
                <c:v>Toulouse</c:v>
              </c:pt>
              <c:pt idx="60">
                <c:v>Tsawassen</c:v>
              </c:pt>
              <c:pt idx="61">
                <c:v>Vancouver</c:v>
              </c:pt>
              <c:pt idx="62">
                <c:v>Versailles</c:v>
              </c:pt>
              <c:pt idx="63">
                <c:v>White Plains</c:v>
              </c:pt>
            </c:strLit>
          </c:cat>
          <c:val>
            <c:numLit>
              <c:formatCode>General</c:formatCode>
              <c:ptCount val="64"/>
              <c:pt idx="0">
                <c:v>0</c:v>
              </c:pt>
              <c:pt idx="1">
                <c:v>2938.5</c:v>
              </c:pt>
              <c:pt idx="2">
                <c:v>0</c:v>
              </c:pt>
              <c:pt idx="3">
                <c:v>0</c:v>
              </c:pt>
              <c:pt idx="4">
                <c:v>6387.8</c:v>
              </c:pt>
              <c:pt idx="5">
                <c:v>0</c:v>
              </c:pt>
              <c:pt idx="6">
                <c:v>0</c:v>
              </c:pt>
              <c:pt idx="7">
                <c:v>0</c:v>
              </c:pt>
              <c:pt idx="8">
                <c:v>0</c:v>
              </c:pt>
              <c:pt idx="9">
                <c:v>0</c:v>
              </c:pt>
              <c:pt idx="10">
                <c:v>4829.8</c:v>
              </c:pt>
              <c:pt idx="11">
                <c:v>0</c:v>
              </c:pt>
              <c:pt idx="12">
                <c:v>4094.72</c:v>
              </c:pt>
              <c:pt idx="13">
                <c:v>0</c:v>
              </c:pt>
              <c:pt idx="14">
                <c:v>0</c:v>
              </c:pt>
              <c:pt idx="15">
                <c:v>0</c:v>
              </c:pt>
              <c:pt idx="16">
                <c:v>0</c:v>
              </c:pt>
              <c:pt idx="17">
                <c:v>0</c:v>
              </c:pt>
              <c:pt idx="18">
                <c:v>0</c:v>
              </c:pt>
              <c:pt idx="19">
                <c:v>6563.06</c:v>
              </c:pt>
              <c:pt idx="20">
                <c:v>0</c:v>
              </c:pt>
              <c:pt idx="21">
                <c:v>0</c:v>
              </c:pt>
              <c:pt idx="22">
                <c:v>0</c:v>
              </c:pt>
              <c:pt idx="23">
                <c:v>0</c:v>
              </c:pt>
              <c:pt idx="24">
                <c:v>0</c:v>
              </c:pt>
              <c:pt idx="25">
                <c:v>0</c:v>
              </c:pt>
              <c:pt idx="26">
                <c:v>0</c:v>
              </c:pt>
              <c:pt idx="27">
                <c:v>0</c:v>
              </c:pt>
              <c:pt idx="28">
                <c:v>4933.92</c:v>
              </c:pt>
              <c:pt idx="29">
                <c:v>10408.93</c:v>
              </c:pt>
              <c:pt idx="30">
                <c:v>0</c:v>
              </c:pt>
              <c:pt idx="31">
                <c:v>0</c:v>
              </c:pt>
              <c:pt idx="32">
                <c:v>0</c:v>
              </c:pt>
              <c:pt idx="33">
                <c:v>3586.43</c:v>
              </c:pt>
              <c:pt idx="34">
                <c:v>6668.24</c:v>
              </c:pt>
              <c:pt idx="35">
                <c:v>6232</c:v>
              </c:pt>
              <c:pt idx="36">
                <c:v>0</c:v>
              </c:pt>
              <c:pt idx="37">
                <c:v>4784.13</c:v>
              </c:pt>
              <c:pt idx="38">
                <c:v>0</c:v>
              </c:pt>
              <c:pt idx="39">
                <c:v>5920.4</c:v>
              </c:pt>
              <c:pt idx="40">
                <c:v>0</c:v>
              </c:pt>
              <c:pt idx="41">
                <c:v>10934.939999999999</c:v>
              </c:pt>
              <c:pt idx="42">
                <c:v>0</c:v>
              </c:pt>
              <c:pt idx="43">
                <c:v>0</c:v>
              </c:pt>
              <c:pt idx="44">
                <c:v>0</c:v>
              </c:pt>
              <c:pt idx="45">
                <c:v>0</c:v>
              </c:pt>
              <c:pt idx="46">
                <c:v>0</c:v>
              </c:pt>
              <c:pt idx="47">
                <c:v>6163.94</c:v>
              </c:pt>
              <c:pt idx="48">
                <c:v>0</c:v>
              </c:pt>
              <c:pt idx="49">
                <c:v>0</c:v>
              </c:pt>
              <c:pt idx="50">
                <c:v>0</c:v>
              </c:pt>
              <c:pt idx="51">
                <c:v>0</c:v>
              </c:pt>
              <c:pt idx="52">
                <c:v>6225.93</c:v>
              </c:pt>
              <c:pt idx="53">
                <c:v>0</c:v>
              </c:pt>
              <c:pt idx="54">
                <c:v>12826.8</c:v>
              </c:pt>
              <c:pt idx="55">
                <c:v>4100.1000000000004</c:v>
              </c:pt>
              <c:pt idx="56">
                <c:v>6817.22</c:v>
              </c:pt>
              <c:pt idx="57">
                <c:v>3394.98</c:v>
              </c:pt>
              <c:pt idx="58">
                <c:v>0</c:v>
              </c:pt>
              <c:pt idx="59">
                <c:v>0</c:v>
              </c:pt>
              <c:pt idx="60">
                <c:v>0</c:v>
              </c:pt>
              <c:pt idx="61">
                <c:v>6725.46</c:v>
              </c:pt>
              <c:pt idx="62">
                <c:v>12155.42</c:v>
              </c:pt>
              <c:pt idx="63">
                <c:v>0</c:v>
              </c:pt>
            </c:numLit>
          </c:val>
          <c:extLst>
            <c:ext xmlns:c16="http://schemas.microsoft.com/office/drawing/2014/chart" uri="{C3380CC4-5D6E-409C-BE32-E72D297353CC}">
              <c16:uniqueId val="{00000002-2092-41DA-8F24-804521AE280B}"/>
            </c:ext>
          </c:extLst>
        </c:ser>
        <c:dLbls>
          <c:showLegendKey val="0"/>
          <c:showVal val="0"/>
          <c:showCatName val="0"/>
          <c:showSerName val="0"/>
          <c:showPercent val="0"/>
          <c:showBubbleSize val="0"/>
        </c:dLbls>
        <c:axId val="548258232"/>
        <c:axId val="548262072"/>
      </c:areaChart>
      <c:catAx>
        <c:axId val="54825823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8262072"/>
        <c:crosses val="autoZero"/>
        <c:auto val="1"/>
        <c:lblAlgn val="ctr"/>
        <c:lblOffset val="100"/>
        <c:noMultiLvlLbl val="0"/>
      </c:catAx>
      <c:valAx>
        <c:axId val="5482620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82582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3.Max sale by Customer </a:t>
            </a:r>
          </a:p>
        </c:rich>
      </c:tx>
      <c:layout>
        <c:manualLayout>
          <c:xMode val="edge"/>
          <c:yMode val="edge"/>
          <c:x val="0.33059101907677507"/>
          <c:y val="9.3560909676709565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Sum of Sales</c:v>
          </c:tx>
          <c:spPr>
            <a:ln w="34925" cap="rnd">
              <a:solidFill>
                <a:schemeClr val="accent1"/>
              </a:solidFill>
              <a:round/>
            </a:ln>
            <a:effectLst>
              <a:outerShdw blurRad="57150" dist="19050" dir="5400000" algn="ctr" rotWithShape="0">
                <a:srgbClr val="000000">
                  <a:alpha val="63000"/>
                </a:srgbClr>
              </a:outerShdw>
            </a:effectLst>
          </c:spPr>
          <c:marker>
            <c:symbol val="none"/>
          </c:marker>
          <c:cat>
            <c:strLit>
              <c:ptCount val="81"/>
              <c:pt idx="0">
                <c:v>Alpha Cognac</c:v>
              </c:pt>
              <c:pt idx="1">
                <c:v>Amica Models &amp; Co.</c:v>
              </c:pt>
              <c:pt idx="2">
                <c:v>Anna's Decorations, Ltd</c:v>
              </c:pt>
              <c:pt idx="3">
                <c:v>Atelier graphique</c:v>
              </c:pt>
              <c:pt idx="4">
                <c:v>Australian Collectors, Co.</c:v>
              </c:pt>
              <c:pt idx="5">
                <c:v>Australian Gift Network, Co</c:v>
              </c:pt>
              <c:pt idx="6">
                <c:v>Auto Assoc. &amp; Cie.</c:v>
              </c:pt>
              <c:pt idx="7">
                <c:v>Auto Canal Petit</c:v>
              </c:pt>
              <c:pt idx="8">
                <c:v>AV Stores, Co.</c:v>
              </c:pt>
              <c:pt idx="9">
                <c:v>Baane Mini Imports</c:v>
              </c:pt>
              <c:pt idx="10">
                <c:v>Blauer See Auto, Co.</c:v>
              </c:pt>
              <c:pt idx="11">
                <c:v>Boards &amp; Toys Co.</c:v>
              </c:pt>
              <c:pt idx="12">
                <c:v>CAF Imports</c:v>
              </c:pt>
              <c:pt idx="13">
                <c:v>Cambridge Collectables Co.</c:v>
              </c:pt>
              <c:pt idx="14">
                <c:v>Canadian Gift Exchange Network</c:v>
              </c:pt>
              <c:pt idx="15">
                <c:v>Classic Gift Ideas, Inc</c:v>
              </c:pt>
              <c:pt idx="16">
                <c:v>Classic Legends Inc.</c:v>
              </c:pt>
              <c:pt idx="17">
                <c:v>Clover Collections, Co.</c:v>
              </c:pt>
              <c:pt idx="18">
                <c:v>Collectable Mini Designs Co.</c:v>
              </c:pt>
              <c:pt idx="19">
                <c:v>Collectables For Less Inc.</c:v>
              </c:pt>
              <c:pt idx="20">
                <c:v>Corporate Gift Ideas Co.</c:v>
              </c:pt>
              <c:pt idx="21">
                <c:v>Corrida Auto Replicas, Ltd</c:v>
              </c:pt>
              <c:pt idx="22">
                <c:v>Cruz &amp; Sons Co.</c:v>
              </c:pt>
              <c:pt idx="23">
                <c:v>Daedalus Designs Imports</c:v>
              </c:pt>
              <c:pt idx="24">
                <c:v>Danish Wholesale Imports</c:v>
              </c:pt>
              <c:pt idx="25">
                <c:v>Diecast Classics Inc.</c:v>
              </c:pt>
              <c:pt idx="26">
                <c:v>Diecast Collectables</c:v>
              </c:pt>
              <c:pt idx="27">
                <c:v>Double Decker Gift Stores, Ltd</c:v>
              </c:pt>
              <c:pt idx="28">
                <c:v>Dragon Souveniers, Ltd.</c:v>
              </c:pt>
              <c:pt idx="29">
                <c:v>Enaco Distributors</c:v>
              </c:pt>
              <c:pt idx="30">
                <c:v>Euro Shopping Channel</c:v>
              </c:pt>
              <c:pt idx="31">
                <c:v>FunGiftIdeas.com</c:v>
              </c:pt>
              <c:pt idx="32">
                <c:v>Gift Depot Inc.</c:v>
              </c:pt>
              <c:pt idx="33">
                <c:v>Gifts4AllAges.com</c:v>
              </c:pt>
              <c:pt idx="34">
                <c:v>giftsbymail.co.uk</c:v>
              </c:pt>
              <c:pt idx="35">
                <c:v>Handji Gifts&amp; Co</c:v>
              </c:pt>
              <c:pt idx="36">
                <c:v>Heintze Collectables</c:v>
              </c:pt>
              <c:pt idx="37">
                <c:v>Herkku Gifts</c:v>
              </c:pt>
              <c:pt idx="38">
                <c:v>La Corne D'abondance, Co.</c:v>
              </c:pt>
              <c:pt idx="39">
                <c:v>La Rochelle Gifts</c:v>
              </c:pt>
              <c:pt idx="40">
                <c:v>Land of Toys Inc.</c:v>
              </c:pt>
              <c:pt idx="41">
                <c:v>L'ordine Souveniers</c:v>
              </c:pt>
              <c:pt idx="42">
                <c:v>Lyon Souveniers</c:v>
              </c:pt>
              <c:pt idx="43">
                <c:v>Marseille Mini Autos</c:v>
              </c:pt>
              <c:pt idx="44">
                <c:v>Marta's Replicas Co.</c:v>
              </c:pt>
              <c:pt idx="45">
                <c:v>Men 'R' US Retailers, Ltd.</c:v>
              </c:pt>
              <c:pt idx="46">
                <c:v>Microscale Inc.</c:v>
              </c:pt>
              <c:pt idx="47">
                <c:v>Mini Auto Werke</c:v>
              </c:pt>
              <c:pt idx="48">
                <c:v>Mini Classics</c:v>
              </c:pt>
              <c:pt idx="49">
                <c:v>Mini Creations Ltd.</c:v>
              </c:pt>
              <c:pt idx="50">
                <c:v>Mini Gifts Distributors Ltd.</c:v>
              </c:pt>
              <c:pt idx="51">
                <c:v>Mini Wheels Co.</c:v>
              </c:pt>
              <c:pt idx="52">
                <c:v>Motor Mint Distributors Inc.</c:v>
              </c:pt>
              <c:pt idx="53">
                <c:v>Muscle Machine Inc</c:v>
              </c:pt>
              <c:pt idx="54">
                <c:v>Online Diecast Creations Co.</c:v>
              </c:pt>
              <c:pt idx="55">
                <c:v>Online Mini Collectables</c:v>
              </c:pt>
              <c:pt idx="56">
                <c:v>Osaka Souveniers Co.</c:v>
              </c:pt>
              <c:pt idx="57">
                <c:v>Oulu Toy Supplies, Inc.</c:v>
              </c:pt>
              <c:pt idx="58">
                <c:v>Petit Auto</c:v>
              </c:pt>
              <c:pt idx="59">
                <c:v>Quebec Home Shopping Network</c:v>
              </c:pt>
              <c:pt idx="60">
                <c:v>Reims Collectables</c:v>
              </c:pt>
              <c:pt idx="61">
                <c:v>Royal Canadian Collectables, Ltd.</c:v>
              </c:pt>
              <c:pt idx="62">
                <c:v>Salzburg Collectables</c:v>
              </c:pt>
              <c:pt idx="63">
                <c:v>Saveley &amp; Henriot, Co.</c:v>
              </c:pt>
              <c:pt idx="64">
                <c:v>Scandinavian Gift Ideas</c:v>
              </c:pt>
              <c:pt idx="65">
                <c:v>Souveniers And Things Co.</c:v>
              </c:pt>
              <c:pt idx="66">
                <c:v>Stylish Desk Decors, Co.</c:v>
              </c:pt>
              <c:pt idx="67">
                <c:v>Suominen Souveniers</c:v>
              </c:pt>
              <c:pt idx="68">
                <c:v>Super Scale Inc.</c:v>
              </c:pt>
              <c:pt idx="69">
                <c:v>Technics Stores Inc.</c:v>
              </c:pt>
              <c:pt idx="70">
                <c:v>Tekni Collectables Inc.</c:v>
              </c:pt>
              <c:pt idx="71">
                <c:v>The Sharp Gifts Warehouse</c:v>
              </c:pt>
              <c:pt idx="72">
                <c:v>Tokyo Collectables, Ltd</c:v>
              </c:pt>
              <c:pt idx="73">
                <c:v>Toms Spezialitten, Ltd</c:v>
              </c:pt>
              <c:pt idx="74">
                <c:v>Toys of Finland, Co.</c:v>
              </c:pt>
              <c:pt idx="75">
                <c:v>Toys4GrownUps.com</c:v>
              </c:pt>
              <c:pt idx="76">
                <c:v>UK Collectables, Ltd.</c:v>
              </c:pt>
              <c:pt idx="77">
                <c:v>Vida Sport, Ltd</c:v>
              </c:pt>
              <c:pt idx="78">
                <c:v>Vitachrome Inc.</c:v>
              </c:pt>
              <c:pt idx="79">
                <c:v>Volvo Model Replicas, Co</c:v>
              </c:pt>
              <c:pt idx="80">
                <c:v>West Coast Collectables Co.</c:v>
              </c:pt>
            </c:strLit>
          </c:cat>
          <c:val>
            <c:numLit>
              <c:formatCode>General</c:formatCode>
              <c:ptCount val="81"/>
              <c:pt idx="0">
                <c:v>3492.48</c:v>
              </c:pt>
              <c:pt idx="1">
                <c:v>20668.619999999995</c:v>
              </c:pt>
              <c:pt idx="2">
                <c:v>27043</c:v>
              </c:pt>
              <c:pt idx="3">
                <c:v>3757.26</c:v>
              </c:pt>
              <c:pt idx="4">
                <c:v>43179.93</c:v>
              </c:pt>
              <c:pt idx="5">
                <c:v>23954.43</c:v>
              </c:pt>
              <c:pt idx="6">
                <c:v>22328.120000000003</c:v>
              </c:pt>
              <c:pt idx="7">
                <c:v>22812.94</c:v>
              </c:pt>
              <c:pt idx="8">
                <c:v>11553.46</c:v>
              </c:pt>
              <c:pt idx="9">
                <c:v>28992.190000000002</c:v>
              </c:pt>
              <c:pt idx="10">
                <c:v>16522.8</c:v>
              </c:pt>
              <c:pt idx="11">
                <c:v>3987.2</c:v>
              </c:pt>
              <c:pt idx="12">
                <c:v>8378.58</c:v>
              </c:pt>
              <c:pt idx="13">
                <c:v>6463.23</c:v>
              </c:pt>
              <c:pt idx="14">
                <c:v>22468.35</c:v>
              </c:pt>
              <c:pt idx="15">
                <c:v>17662.669999999998</c:v>
              </c:pt>
              <c:pt idx="16">
                <c:v>6061.49</c:v>
              </c:pt>
              <c:pt idx="17">
                <c:v>11895.04</c:v>
              </c:pt>
              <c:pt idx="18">
                <c:v>5997.6</c:v>
              </c:pt>
              <c:pt idx="19">
                <c:v>17255.62</c:v>
              </c:pt>
              <c:pt idx="20">
                <c:v>51175.03</c:v>
              </c:pt>
              <c:pt idx="21">
                <c:v>20431.169999999998</c:v>
              </c:pt>
              <c:pt idx="22">
                <c:v>11395.5</c:v>
              </c:pt>
              <c:pt idx="23">
                <c:v>28921.81</c:v>
              </c:pt>
              <c:pt idx="24">
                <c:v>29406.510000000002</c:v>
              </c:pt>
              <c:pt idx="25">
                <c:v>37652.230000000003</c:v>
              </c:pt>
              <c:pt idx="26">
                <c:v>4076.19</c:v>
              </c:pt>
              <c:pt idx="27">
                <c:v>3854.24</c:v>
              </c:pt>
              <c:pt idx="28">
                <c:v>49643.5</c:v>
              </c:pt>
              <c:pt idx="29">
                <c:v>5324.4</c:v>
              </c:pt>
              <c:pt idx="30">
                <c:v>78101.710000000006</c:v>
              </c:pt>
              <c:pt idx="31">
                <c:v>13206.23</c:v>
              </c:pt>
              <c:pt idx="32">
                <c:v>39834.65</c:v>
              </c:pt>
              <c:pt idx="33">
                <c:v>6192.08</c:v>
              </c:pt>
              <c:pt idx="34">
                <c:v>4128.96</c:v>
              </c:pt>
              <c:pt idx="35">
                <c:v>11053.86</c:v>
              </c:pt>
              <c:pt idx="36">
                <c:v>14368.98</c:v>
              </c:pt>
              <c:pt idx="37">
                <c:v>26159.770000000004</c:v>
              </c:pt>
              <c:pt idx="38">
                <c:v>10252.869999999999</c:v>
              </c:pt>
              <c:pt idx="39">
                <c:v>27898.839999999997</c:v>
              </c:pt>
              <c:pt idx="40">
                <c:v>42540.270000000004</c:v>
              </c:pt>
              <c:pt idx="41">
                <c:v>27468.090000000004</c:v>
              </c:pt>
              <c:pt idx="42">
                <c:v>22578.81</c:v>
              </c:pt>
              <c:pt idx="43">
                <c:v>11293.24</c:v>
              </c:pt>
              <c:pt idx="44">
                <c:v>29567.040000000001</c:v>
              </c:pt>
              <c:pt idx="45">
                <c:v>10492.060000000001</c:v>
              </c:pt>
              <c:pt idx="46">
                <c:v>4111.8</c:v>
              </c:pt>
              <c:pt idx="47">
                <c:v>15564.57</c:v>
              </c:pt>
              <c:pt idx="48">
                <c:v>8614.36</c:v>
              </c:pt>
              <c:pt idx="49">
                <c:v>13519.71</c:v>
              </c:pt>
              <c:pt idx="50">
                <c:v>92291.15</c:v>
              </c:pt>
              <c:pt idx="51">
                <c:v>23566.28</c:v>
              </c:pt>
              <c:pt idx="52">
                <c:v>2852.08</c:v>
              </c:pt>
              <c:pt idx="53">
                <c:v>18645.64</c:v>
              </c:pt>
              <c:pt idx="54">
                <c:v>13636.07</c:v>
              </c:pt>
              <c:pt idx="55">
                <c:v>20277.189999999999</c:v>
              </c:pt>
              <c:pt idx="56">
                <c:v>9132.49</c:v>
              </c:pt>
              <c:pt idx="57">
                <c:v>4046.25</c:v>
              </c:pt>
              <c:pt idx="58">
                <c:v>3508.8</c:v>
              </c:pt>
              <c:pt idx="59">
                <c:v>18178.199999999997</c:v>
              </c:pt>
              <c:pt idx="60">
                <c:v>18439.02</c:v>
              </c:pt>
              <c:pt idx="61">
                <c:v>2992</c:v>
              </c:pt>
              <c:pt idx="62">
                <c:v>31719.929999999997</c:v>
              </c:pt>
              <c:pt idx="63">
                <c:v>28233.299999999996</c:v>
              </c:pt>
              <c:pt idx="64">
                <c:v>27688.59</c:v>
              </c:pt>
              <c:pt idx="65">
                <c:v>16083.09</c:v>
              </c:pt>
              <c:pt idx="66">
                <c:v>9761.07</c:v>
              </c:pt>
              <c:pt idx="67">
                <c:v>21094.14</c:v>
              </c:pt>
              <c:pt idx="68">
                <c:v>29327.280000000002</c:v>
              </c:pt>
              <c:pt idx="69">
                <c:v>34256.869999999995</c:v>
              </c:pt>
              <c:pt idx="70">
                <c:v>23575.67</c:v>
              </c:pt>
              <c:pt idx="71">
                <c:v>9661.44</c:v>
              </c:pt>
              <c:pt idx="72">
                <c:v>25957.809999999998</c:v>
              </c:pt>
              <c:pt idx="73">
                <c:v>19465.84</c:v>
              </c:pt>
              <c:pt idx="74">
                <c:v>17963.849999999999</c:v>
              </c:pt>
              <c:pt idx="75">
                <c:v>26968.309999999998</c:v>
              </c:pt>
              <c:pt idx="76">
                <c:v>29295.200000000001</c:v>
              </c:pt>
              <c:pt idx="77">
                <c:v>15202.15</c:v>
              </c:pt>
              <c:pt idx="78">
                <c:v>15017.21</c:v>
              </c:pt>
              <c:pt idx="79">
                <c:v>22123.64</c:v>
              </c:pt>
              <c:pt idx="80">
                <c:v>6075.3</c:v>
              </c:pt>
            </c:numLit>
          </c:val>
          <c:smooth val="0"/>
          <c:extLst>
            <c:ext xmlns:c16="http://schemas.microsoft.com/office/drawing/2014/chart" uri="{C3380CC4-5D6E-409C-BE32-E72D297353CC}">
              <c16:uniqueId val="{00000000-1BCB-4933-A07D-C054A7A0DCEB}"/>
            </c:ext>
          </c:extLst>
        </c:ser>
        <c:ser>
          <c:idx val="1"/>
          <c:order val="1"/>
          <c:tx>
            <c:v>Sum of Quantity ordered</c:v>
          </c:tx>
          <c:spPr>
            <a:ln w="34925" cap="rnd">
              <a:solidFill>
                <a:schemeClr val="accent2"/>
              </a:solidFill>
              <a:round/>
            </a:ln>
            <a:effectLst>
              <a:outerShdw blurRad="57150" dist="19050" dir="5400000" algn="ctr" rotWithShape="0">
                <a:srgbClr val="000000">
                  <a:alpha val="63000"/>
                </a:srgbClr>
              </a:outerShdw>
            </a:effectLst>
          </c:spPr>
          <c:marker>
            <c:symbol val="none"/>
          </c:marker>
          <c:cat>
            <c:strLit>
              <c:ptCount val="81"/>
              <c:pt idx="0">
                <c:v>Alpha Cognac</c:v>
              </c:pt>
              <c:pt idx="1">
                <c:v>Amica Models &amp; Co.</c:v>
              </c:pt>
              <c:pt idx="2">
                <c:v>Anna's Decorations, Ltd</c:v>
              </c:pt>
              <c:pt idx="3">
                <c:v>Atelier graphique</c:v>
              </c:pt>
              <c:pt idx="4">
                <c:v>Australian Collectors, Co.</c:v>
              </c:pt>
              <c:pt idx="5">
                <c:v>Australian Gift Network, Co</c:v>
              </c:pt>
              <c:pt idx="6">
                <c:v>Auto Assoc. &amp; Cie.</c:v>
              </c:pt>
              <c:pt idx="7">
                <c:v>Auto Canal Petit</c:v>
              </c:pt>
              <c:pt idx="8">
                <c:v>AV Stores, Co.</c:v>
              </c:pt>
              <c:pt idx="9">
                <c:v>Baane Mini Imports</c:v>
              </c:pt>
              <c:pt idx="10">
                <c:v>Blauer See Auto, Co.</c:v>
              </c:pt>
              <c:pt idx="11">
                <c:v>Boards &amp; Toys Co.</c:v>
              </c:pt>
              <c:pt idx="12">
                <c:v>CAF Imports</c:v>
              </c:pt>
              <c:pt idx="13">
                <c:v>Cambridge Collectables Co.</c:v>
              </c:pt>
              <c:pt idx="14">
                <c:v>Canadian Gift Exchange Network</c:v>
              </c:pt>
              <c:pt idx="15">
                <c:v>Classic Gift Ideas, Inc</c:v>
              </c:pt>
              <c:pt idx="16">
                <c:v>Classic Legends Inc.</c:v>
              </c:pt>
              <c:pt idx="17">
                <c:v>Clover Collections, Co.</c:v>
              </c:pt>
              <c:pt idx="18">
                <c:v>Collectable Mini Designs Co.</c:v>
              </c:pt>
              <c:pt idx="19">
                <c:v>Collectables For Less Inc.</c:v>
              </c:pt>
              <c:pt idx="20">
                <c:v>Corporate Gift Ideas Co.</c:v>
              </c:pt>
              <c:pt idx="21">
                <c:v>Corrida Auto Replicas, Ltd</c:v>
              </c:pt>
              <c:pt idx="22">
                <c:v>Cruz &amp; Sons Co.</c:v>
              </c:pt>
              <c:pt idx="23">
                <c:v>Daedalus Designs Imports</c:v>
              </c:pt>
              <c:pt idx="24">
                <c:v>Danish Wholesale Imports</c:v>
              </c:pt>
              <c:pt idx="25">
                <c:v>Diecast Classics Inc.</c:v>
              </c:pt>
              <c:pt idx="26">
                <c:v>Diecast Collectables</c:v>
              </c:pt>
              <c:pt idx="27">
                <c:v>Double Decker Gift Stores, Ltd</c:v>
              </c:pt>
              <c:pt idx="28">
                <c:v>Dragon Souveniers, Ltd.</c:v>
              </c:pt>
              <c:pt idx="29">
                <c:v>Enaco Distributors</c:v>
              </c:pt>
              <c:pt idx="30">
                <c:v>Euro Shopping Channel</c:v>
              </c:pt>
              <c:pt idx="31">
                <c:v>FunGiftIdeas.com</c:v>
              </c:pt>
              <c:pt idx="32">
                <c:v>Gift Depot Inc.</c:v>
              </c:pt>
              <c:pt idx="33">
                <c:v>Gifts4AllAges.com</c:v>
              </c:pt>
              <c:pt idx="34">
                <c:v>giftsbymail.co.uk</c:v>
              </c:pt>
              <c:pt idx="35">
                <c:v>Handji Gifts&amp; Co</c:v>
              </c:pt>
              <c:pt idx="36">
                <c:v>Heintze Collectables</c:v>
              </c:pt>
              <c:pt idx="37">
                <c:v>Herkku Gifts</c:v>
              </c:pt>
              <c:pt idx="38">
                <c:v>La Corne D'abondance, Co.</c:v>
              </c:pt>
              <c:pt idx="39">
                <c:v>La Rochelle Gifts</c:v>
              </c:pt>
              <c:pt idx="40">
                <c:v>Land of Toys Inc.</c:v>
              </c:pt>
              <c:pt idx="41">
                <c:v>L'ordine Souveniers</c:v>
              </c:pt>
              <c:pt idx="42">
                <c:v>Lyon Souveniers</c:v>
              </c:pt>
              <c:pt idx="43">
                <c:v>Marseille Mini Autos</c:v>
              </c:pt>
              <c:pt idx="44">
                <c:v>Marta's Replicas Co.</c:v>
              </c:pt>
              <c:pt idx="45">
                <c:v>Men 'R' US Retailers, Ltd.</c:v>
              </c:pt>
              <c:pt idx="46">
                <c:v>Microscale Inc.</c:v>
              </c:pt>
              <c:pt idx="47">
                <c:v>Mini Auto Werke</c:v>
              </c:pt>
              <c:pt idx="48">
                <c:v>Mini Classics</c:v>
              </c:pt>
              <c:pt idx="49">
                <c:v>Mini Creations Ltd.</c:v>
              </c:pt>
              <c:pt idx="50">
                <c:v>Mini Gifts Distributors Ltd.</c:v>
              </c:pt>
              <c:pt idx="51">
                <c:v>Mini Wheels Co.</c:v>
              </c:pt>
              <c:pt idx="52">
                <c:v>Motor Mint Distributors Inc.</c:v>
              </c:pt>
              <c:pt idx="53">
                <c:v>Muscle Machine Inc</c:v>
              </c:pt>
              <c:pt idx="54">
                <c:v>Online Diecast Creations Co.</c:v>
              </c:pt>
              <c:pt idx="55">
                <c:v>Online Mini Collectables</c:v>
              </c:pt>
              <c:pt idx="56">
                <c:v>Osaka Souveniers Co.</c:v>
              </c:pt>
              <c:pt idx="57">
                <c:v>Oulu Toy Supplies, Inc.</c:v>
              </c:pt>
              <c:pt idx="58">
                <c:v>Petit Auto</c:v>
              </c:pt>
              <c:pt idx="59">
                <c:v>Quebec Home Shopping Network</c:v>
              </c:pt>
              <c:pt idx="60">
                <c:v>Reims Collectables</c:v>
              </c:pt>
              <c:pt idx="61">
                <c:v>Royal Canadian Collectables, Ltd.</c:v>
              </c:pt>
              <c:pt idx="62">
                <c:v>Salzburg Collectables</c:v>
              </c:pt>
              <c:pt idx="63">
                <c:v>Saveley &amp; Henriot, Co.</c:v>
              </c:pt>
              <c:pt idx="64">
                <c:v>Scandinavian Gift Ideas</c:v>
              </c:pt>
              <c:pt idx="65">
                <c:v>Souveniers And Things Co.</c:v>
              </c:pt>
              <c:pt idx="66">
                <c:v>Stylish Desk Decors, Co.</c:v>
              </c:pt>
              <c:pt idx="67">
                <c:v>Suominen Souveniers</c:v>
              </c:pt>
              <c:pt idx="68">
                <c:v>Super Scale Inc.</c:v>
              </c:pt>
              <c:pt idx="69">
                <c:v>Technics Stores Inc.</c:v>
              </c:pt>
              <c:pt idx="70">
                <c:v>Tekni Collectables Inc.</c:v>
              </c:pt>
              <c:pt idx="71">
                <c:v>The Sharp Gifts Warehouse</c:v>
              </c:pt>
              <c:pt idx="72">
                <c:v>Tokyo Collectables, Ltd</c:v>
              </c:pt>
              <c:pt idx="73">
                <c:v>Toms Spezialitten, Ltd</c:v>
              </c:pt>
              <c:pt idx="74">
                <c:v>Toys of Finland, Co.</c:v>
              </c:pt>
              <c:pt idx="75">
                <c:v>Toys4GrownUps.com</c:v>
              </c:pt>
              <c:pt idx="76">
                <c:v>UK Collectables, Ltd.</c:v>
              </c:pt>
              <c:pt idx="77">
                <c:v>Vida Sport, Ltd</c:v>
              </c:pt>
              <c:pt idx="78">
                <c:v>Vitachrome Inc.</c:v>
              </c:pt>
              <c:pt idx="79">
                <c:v>Volvo Model Replicas, Co</c:v>
              </c:pt>
              <c:pt idx="80">
                <c:v>West Coast Collectables Co.</c:v>
              </c:pt>
            </c:strLit>
          </c:cat>
          <c:val>
            <c:numLit>
              <c:formatCode>General</c:formatCode>
              <c:ptCount val="81"/>
              <c:pt idx="0">
                <c:v>24</c:v>
              </c:pt>
              <c:pt idx="1">
                <c:v>104</c:v>
              </c:pt>
              <c:pt idx="2">
                <c:v>249</c:v>
              </c:pt>
              <c:pt idx="3">
                <c:v>39</c:v>
              </c:pt>
              <c:pt idx="4">
                <c:v>294</c:v>
              </c:pt>
              <c:pt idx="5">
                <c:v>138</c:v>
              </c:pt>
              <c:pt idx="6">
                <c:v>129</c:v>
              </c:pt>
              <c:pt idx="7">
                <c:v>163</c:v>
              </c:pt>
              <c:pt idx="8">
                <c:v>65</c:v>
              </c:pt>
              <c:pt idx="9">
                <c:v>251</c:v>
              </c:pt>
              <c:pt idx="10">
                <c:v>105</c:v>
              </c:pt>
              <c:pt idx="11">
                <c:v>35</c:v>
              </c:pt>
              <c:pt idx="12">
                <c:v>42</c:v>
              </c:pt>
              <c:pt idx="13">
                <c:v>29</c:v>
              </c:pt>
              <c:pt idx="14">
                <c:v>136</c:v>
              </c:pt>
              <c:pt idx="15">
                <c:v>114</c:v>
              </c:pt>
              <c:pt idx="16">
                <c:v>46</c:v>
              </c:pt>
              <c:pt idx="17">
                <c:v>62</c:v>
              </c:pt>
              <c:pt idx="18">
                <c:v>49</c:v>
              </c:pt>
              <c:pt idx="19">
                <c:v>120</c:v>
              </c:pt>
              <c:pt idx="20">
                <c:v>314</c:v>
              </c:pt>
              <c:pt idx="21">
                <c:v>176</c:v>
              </c:pt>
              <c:pt idx="22">
                <c:v>78</c:v>
              </c:pt>
              <c:pt idx="23">
                <c:v>195</c:v>
              </c:pt>
              <c:pt idx="24">
                <c:v>177</c:v>
              </c:pt>
              <c:pt idx="25">
                <c:v>259</c:v>
              </c:pt>
              <c:pt idx="26">
                <c:v>31</c:v>
              </c:pt>
              <c:pt idx="27">
                <c:v>26</c:v>
              </c:pt>
              <c:pt idx="28">
                <c:v>288</c:v>
              </c:pt>
              <c:pt idx="29">
                <c:v>45</c:v>
              </c:pt>
              <c:pt idx="30">
                <c:v>537</c:v>
              </c:pt>
              <c:pt idx="31">
                <c:v>157</c:v>
              </c:pt>
              <c:pt idx="32">
                <c:v>246</c:v>
              </c:pt>
              <c:pt idx="33">
                <c:v>43</c:v>
              </c:pt>
              <c:pt idx="34">
                <c:v>33</c:v>
              </c:pt>
              <c:pt idx="35">
                <c:v>74</c:v>
              </c:pt>
              <c:pt idx="36">
                <c:v>84</c:v>
              </c:pt>
              <c:pt idx="37">
                <c:v>186</c:v>
              </c:pt>
              <c:pt idx="38">
                <c:v>97</c:v>
              </c:pt>
              <c:pt idx="39">
                <c:v>256</c:v>
              </c:pt>
              <c:pt idx="40">
                <c:v>336</c:v>
              </c:pt>
              <c:pt idx="41">
                <c:v>146</c:v>
              </c:pt>
              <c:pt idx="42">
                <c:v>184</c:v>
              </c:pt>
              <c:pt idx="43">
                <c:v>79</c:v>
              </c:pt>
              <c:pt idx="44">
                <c:v>197</c:v>
              </c:pt>
              <c:pt idx="45">
                <c:v>85</c:v>
              </c:pt>
              <c:pt idx="46">
                <c:v>30</c:v>
              </c:pt>
              <c:pt idx="47">
                <c:v>117</c:v>
              </c:pt>
              <c:pt idx="48">
                <c:v>54</c:v>
              </c:pt>
              <c:pt idx="49">
                <c:v>103</c:v>
              </c:pt>
              <c:pt idx="50">
                <c:v>595</c:v>
              </c:pt>
              <c:pt idx="51">
                <c:v>179</c:v>
              </c:pt>
              <c:pt idx="52">
                <c:v>22</c:v>
              </c:pt>
              <c:pt idx="53">
                <c:v>92</c:v>
              </c:pt>
              <c:pt idx="54">
                <c:v>113</c:v>
              </c:pt>
              <c:pt idx="55">
                <c:v>140</c:v>
              </c:pt>
              <c:pt idx="56">
                <c:v>57</c:v>
              </c:pt>
              <c:pt idx="57">
                <c:v>39</c:v>
              </c:pt>
              <c:pt idx="58">
                <c:v>30</c:v>
              </c:pt>
              <c:pt idx="59">
                <c:v>117</c:v>
              </c:pt>
              <c:pt idx="60">
                <c:v>174</c:v>
              </c:pt>
              <c:pt idx="61">
                <c:v>25</c:v>
              </c:pt>
              <c:pt idx="62">
                <c:v>253</c:v>
              </c:pt>
              <c:pt idx="63">
                <c:v>178</c:v>
              </c:pt>
              <c:pt idx="64">
                <c:v>203</c:v>
              </c:pt>
              <c:pt idx="65">
                <c:v>127</c:v>
              </c:pt>
              <c:pt idx="66">
                <c:v>66</c:v>
              </c:pt>
              <c:pt idx="67">
                <c:v>136</c:v>
              </c:pt>
              <c:pt idx="68">
                <c:v>171</c:v>
              </c:pt>
              <c:pt idx="69">
                <c:v>228</c:v>
              </c:pt>
              <c:pt idx="70">
                <c:v>161</c:v>
              </c:pt>
              <c:pt idx="71">
                <c:v>64</c:v>
              </c:pt>
              <c:pt idx="72">
                <c:v>192</c:v>
              </c:pt>
              <c:pt idx="73">
                <c:v>118</c:v>
              </c:pt>
              <c:pt idx="74">
                <c:v>108</c:v>
              </c:pt>
              <c:pt idx="75">
                <c:v>192</c:v>
              </c:pt>
              <c:pt idx="76">
                <c:v>202</c:v>
              </c:pt>
              <c:pt idx="77">
                <c:v>118</c:v>
              </c:pt>
              <c:pt idx="78">
                <c:v>121</c:v>
              </c:pt>
              <c:pt idx="79">
                <c:v>121</c:v>
              </c:pt>
              <c:pt idx="80">
                <c:v>35</c:v>
              </c:pt>
            </c:numLit>
          </c:val>
          <c:smooth val="0"/>
          <c:extLst>
            <c:ext xmlns:c16="http://schemas.microsoft.com/office/drawing/2014/chart" uri="{C3380CC4-5D6E-409C-BE32-E72D297353CC}">
              <c16:uniqueId val="{00000001-1BCB-4933-A07D-C054A7A0DCEB}"/>
            </c:ext>
          </c:extLst>
        </c:ser>
        <c:dLbls>
          <c:showLegendKey val="0"/>
          <c:showVal val="0"/>
          <c:showCatName val="0"/>
          <c:showSerName val="0"/>
          <c:showPercent val="0"/>
          <c:showBubbleSize val="0"/>
        </c:dLbls>
        <c:smooth val="0"/>
        <c:axId val="466620792"/>
        <c:axId val="466623992"/>
      </c:lineChart>
      <c:catAx>
        <c:axId val="46662079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6623992"/>
        <c:crosses val="autoZero"/>
        <c:auto val="1"/>
        <c:lblAlgn val="ctr"/>
        <c:lblOffset val="100"/>
        <c:noMultiLvlLbl val="0"/>
      </c:catAx>
      <c:valAx>
        <c:axId val="466623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6620792"/>
        <c:crosses val="autoZero"/>
        <c:crossBetween val="between"/>
      </c:valAx>
      <c:spPr>
        <a:noFill/>
        <a:ln>
          <a:noFill/>
        </a:ln>
        <a:effectLst/>
      </c:spPr>
    </c:plotArea>
    <c:legend>
      <c:legendPos val="b"/>
      <c:layout>
        <c:manualLayout>
          <c:xMode val="edge"/>
          <c:yMode val="edge"/>
          <c:x val="3.9944558507763829E-2"/>
          <c:y val="0.91811346724231901"/>
          <c:w val="0.87947650535585675"/>
          <c:h val="7.707638402560969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4.Percentage vehicle sale of each country</a:t>
            </a:r>
          </a:p>
        </c:rich>
      </c:tx>
      <c:layout>
        <c:manualLayout>
          <c:xMode val="edge"/>
          <c:yMode val="edge"/>
          <c:x val="0.20870646766169154"/>
          <c:y val="5.166459455725928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4248633879781419E-2"/>
              <c:y val="6.10467809170912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5024525622821736E-3"/>
              <c:y val="-3.885814582774676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1.3052364356094833E-2"/>
              <c:y val="2.25758351413503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ofPieChart>
        <c:ofPieType val="pie"/>
        <c:varyColors val="1"/>
        <c:ser>
          <c:idx val="0"/>
          <c:order val="0"/>
          <c:tx>
            <c:v>Total</c:v>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A58-442F-9838-BD76D2EAD31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A58-442F-9838-BD76D2EAD31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3A58-442F-9838-BD76D2EAD31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3A58-442F-9838-BD76D2EAD31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3A58-442F-9838-BD76D2EAD31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3A58-442F-9838-BD76D2EAD31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3A58-442F-9838-BD76D2EAD31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3A58-442F-9838-BD76D2EAD31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3A58-442F-9838-BD76D2EAD31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3A58-442F-9838-BD76D2EAD31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3A58-442F-9838-BD76D2EAD31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3A58-442F-9838-BD76D2EAD31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3A58-442F-9838-BD76D2EAD31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3A58-442F-9838-BD76D2EAD316}"/>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3A58-442F-9838-BD76D2EAD316}"/>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3A58-442F-9838-BD76D2EAD316}"/>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1-3A58-442F-9838-BD76D2EAD316}"/>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3-3A58-442F-9838-BD76D2EAD316}"/>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5-3A58-442F-9838-BD76D2EAD316}"/>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7-3A58-442F-9838-BD76D2EAD316}"/>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9-3A58-442F-9838-BD76D2EAD316}"/>
              </c:ext>
            </c:extLst>
          </c:dPt>
          <c:dLbls>
            <c:dLbl>
              <c:idx val="0"/>
              <c:layout>
                <c:manualLayout>
                  <c:x val="5.4248633879781419E-2"/>
                  <c:y val="6.104678091709124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A58-442F-9838-BD76D2EAD316}"/>
                </c:ext>
              </c:extLst>
            </c:dLbl>
            <c:dLbl>
              <c:idx val="6"/>
              <c:layout>
                <c:manualLayout>
                  <c:x val="5.5024525622821736E-3"/>
                  <c:y val="-3.885814582774676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3A58-442F-9838-BD76D2EAD316}"/>
                </c:ext>
              </c:extLst>
            </c:dLbl>
            <c:dLbl>
              <c:idx val="18"/>
              <c:layout>
                <c:manualLayout>
                  <c:x val="1.3052364356094833E-2"/>
                  <c:y val="2.257583514135036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5-3A58-442F-9838-BD76D2EAD31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21"/>
              <c:pt idx="0">
                <c:v>Australia</c:v>
              </c:pt>
              <c:pt idx="1">
                <c:v>Austria</c:v>
              </c:pt>
              <c:pt idx="2">
                <c:v>Belgium</c:v>
              </c:pt>
              <c:pt idx="3">
                <c:v>Canada</c:v>
              </c:pt>
              <c:pt idx="4">
                <c:v>Denmark</c:v>
              </c:pt>
              <c:pt idx="5">
                <c:v>Finland</c:v>
              </c:pt>
              <c:pt idx="6">
                <c:v>France</c:v>
              </c:pt>
              <c:pt idx="7">
                <c:v>Germany</c:v>
              </c:pt>
              <c:pt idx="8">
                <c:v>Ireland</c:v>
              </c:pt>
              <c:pt idx="9">
                <c:v>Italy</c:v>
              </c:pt>
              <c:pt idx="10">
                <c:v>Japan</c:v>
              </c:pt>
              <c:pt idx="11">
                <c:v>Norway</c:v>
              </c:pt>
              <c:pt idx="12">
                <c:v>Philippines</c:v>
              </c:pt>
              <c:pt idx="13">
                <c:v>Singapore</c:v>
              </c:pt>
              <c:pt idx="14">
                <c:v>Spain</c:v>
              </c:pt>
              <c:pt idx="15">
                <c:v>Sweden</c:v>
              </c:pt>
              <c:pt idx="16">
                <c:v>Switzerland</c:v>
              </c:pt>
              <c:pt idx="17">
                <c:v>UK</c:v>
              </c:pt>
              <c:pt idx="18">
                <c:v>USA</c:v>
              </c:pt>
            </c:strLit>
          </c:cat>
          <c:val>
            <c:numLit>
              <c:formatCode>General</c:formatCode>
              <c:ptCount val="20"/>
              <c:pt idx="0">
                <c:v>110260.45</c:v>
              </c:pt>
              <c:pt idx="1">
                <c:v>47284.5</c:v>
              </c:pt>
              <c:pt idx="2">
                <c:v>3508.8</c:v>
              </c:pt>
              <c:pt idx="3">
                <c:v>43638.549999999996</c:v>
              </c:pt>
              <c:pt idx="4">
                <c:v>43775.49</c:v>
              </c:pt>
              <c:pt idx="5">
                <c:v>43104.24</c:v>
              </c:pt>
              <c:pt idx="6">
                <c:v>200008.68999999997</c:v>
              </c:pt>
              <c:pt idx="7">
                <c:v>35988.639999999999</c:v>
              </c:pt>
              <c:pt idx="8">
                <c:v>11895.04</c:v>
              </c:pt>
              <c:pt idx="9">
                <c:v>48136.71</c:v>
              </c:pt>
              <c:pt idx="10">
                <c:v>35090.300000000003</c:v>
              </c:pt>
              <c:pt idx="11">
                <c:v>55151.96</c:v>
              </c:pt>
              <c:pt idx="12">
                <c:v>11395.5</c:v>
              </c:pt>
              <c:pt idx="13">
                <c:v>60697.36</c:v>
              </c:pt>
              <c:pt idx="14">
                <c:v>112235.86</c:v>
              </c:pt>
              <c:pt idx="15">
                <c:v>49812.23</c:v>
              </c:pt>
              <c:pt idx="16">
                <c:v>15202.15</c:v>
              </c:pt>
              <c:pt idx="17">
                <c:v>58592.929999999993</c:v>
              </c:pt>
              <c:pt idx="18">
                <c:v>634559.94999999995</c:v>
              </c:pt>
              <c:pt idx="19">
                <c:v>942495.98</c:v>
              </c:pt>
            </c:numLit>
          </c:val>
          <c:extLst>
            <c:ext xmlns:c16="http://schemas.microsoft.com/office/drawing/2014/chart" uri="{C3380CC4-5D6E-409C-BE32-E72D297353CC}">
              <c16:uniqueId val="{0000002A-3A58-442F-9838-BD76D2EAD316}"/>
            </c:ext>
          </c:extLst>
        </c:ser>
        <c:dLbls>
          <c:showLegendKey val="0"/>
          <c:showVal val="1"/>
          <c:showCatName val="0"/>
          <c:showSerName val="0"/>
          <c:showPercent val="0"/>
          <c:showBubbleSize val="0"/>
          <c:showLeaderLines val="1"/>
        </c:dLbls>
        <c:gapWidth val="150"/>
        <c:secondPieSize val="75"/>
        <c:serLines>
          <c:spPr>
            <a:ln w="9525" cap="flat" cmpd="sng" algn="ctr">
              <a:solidFill>
                <a:schemeClr val="lt1">
                  <a:lumMod val="95000"/>
                  <a:alpha val="54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5.Quantity of vehicle order on deal size</a:t>
            </a:r>
          </a:p>
        </c:rich>
      </c:tx>
      <c:layout>
        <c:manualLayout>
          <c:xMode val="edge"/>
          <c:yMode val="edge"/>
          <c:x val="0.1560257400578092"/>
          <c:y val="4.674934802478763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Classic Cars</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Large</c:v>
              </c:pt>
              <c:pt idx="1">
                <c:v>Medium</c:v>
              </c:pt>
              <c:pt idx="2">
                <c:v>Small</c:v>
              </c:pt>
            </c:strLit>
          </c:cat>
          <c:val>
            <c:numLit>
              <c:formatCode>General</c:formatCode>
              <c:ptCount val="3"/>
              <c:pt idx="0">
                <c:v>1822</c:v>
              </c:pt>
              <c:pt idx="1">
                <c:v>3830</c:v>
              </c:pt>
              <c:pt idx="2">
                <c:v>823</c:v>
              </c:pt>
            </c:numLit>
          </c:val>
          <c:extLst>
            <c:ext xmlns:c16="http://schemas.microsoft.com/office/drawing/2014/chart" uri="{C3380CC4-5D6E-409C-BE32-E72D297353CC}">
              <c16:uniqueId val="{00000000-92E5-4146-834B-7149E8E05515}"/>
            </c:ext>
          </c:extLst>
        </c:ser>
        <c:ser>
          <c:idx val="1"/>
          <c:order val="1"/>
          <c:tx>
            <c:v>Motorcycles</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Large</c:v>
              </c:pt>
              <c:pt idx="1">
                <c:v>Medium</c:v>
              </c:pt>
              <c:pt idx="2">
                <c:v>Small</c:v>
              </c:pt>
            </c:strLit>
          </c:cat>
          <c:val>
            <c:numLit>
              <c:formatCode>General</c:formatCode>
              <c:ptCount val="3"/>
              <c:pt idx="0">
                <c:v>916</c:v>
              </c:pt>
              <c:pt idx="1">
                <c:v>2346</c:v>
              </c:pt>
              <c:pt idx="2">
                <c:v>495</c:v>
              </c:pt>
            </c:numLit>
          </c:val>
          <c:extLst>
            <c:ext xmlns:c16="http://schemas.microsoft.com/office/drawing/2014/chart" uri="{C3380CC4-5D6E-409C-BE32-E72D297353CC}">
              <c16:uniqueId val="{00000001-92E5-4146-834B-7149E8E05515}"/>
            </c:ext>
          </c:extLst>
        </c:ser>
        <c:ser>
          <c:idx val="2"/>
          <c:order val="2"/>
          <c:tx>
            <c:v>Trucks and Buses</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Large</c:v>
              </c:pt>
              <c:pt idx="1">
                <c:v>Medium</c:v>
              </c:pt>
              <c:pt idx="2">
                <c:v>Small</c:v>
              </c:pt>
            </c:strLit>
          </c:cat>
          <c:val>
            <c:numLit>
              <c:formatCode>General</c:formatCode>
              <c:ptCount val="3"/>
              <c:pt idx="0">
                <c:v>98</c:v>
              </c:pt>
              <c:pt idx="1">
                <c:v>748</c:v>
              </c:pt>
              <c:pt idx="2">
                <c:v>126</c:v>
              </c:pt>
            </c:numLit>
          </c:val>
          <c:extLst>
            <c:ext xmlns:c16="http://schemas.microsoft.com/office/drawing/2014/chart" uri="{C3380CC4-5D6E-409C-BE32-E72D297353CC}">
              <c16:uniqueId val="{00000002-92E5-4146-834B-7149E8E05515}"/>
            </c:ext>
          </c:extLst>
        </c:ser>
        <c:dLbls>
          <c:showLegendKey val="0"/>
          <c:showVal val="0"/>
          <c:showCatName val="0"/>
          <c:showSerName val="0"/>
          <c:showPercent val="0"/>
          <c:showBubbleSize val="0"/>
        </c:dLbls>
        <c:gapWidth val="100"/>
        <c:overlap val="-24"/>
        <c:axId val="519909496"/>
        <c:axId val="519912056"/>
      </c:barChart>
      <c:catAx>
        <c:axId val="5199094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9912056"/>
        <c:crosses val="autoZero"/>
        <c:auto val="1"/>
        <c:lblAlgn val="ctr"/>
        <c:lblOffset val="100"/>
        <c:noMultiLvlLbl val="0"/>
      </c:catAx>
      <c:valAx>
        <c:axId val="519912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9909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6.Percentage quantity vehicle ordered in Deal Size</a:t>
            </a:r>
          </a:p>
        </c:rich>
      </c:tx>
      <c:layout>
        <c:manualLayout>
          <c:xMode val="edge"/>
          <c:yMode val="edge"/>
          <c:x val="0.24307847901811599"/>
          <c:y val="1.781837601530092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c:spPr>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manualLayout>
          <c:layoutTarget val="inner"/>
          <c:xMode val="edge"/>
          <c:yMode val="edge"/>
          <c:x val="0.38138723513219386"/>
          <c:y val="0.37048982836136019"/>
          <c:w val="0.23722575836557017"/>
          <c:h val="0.42955074227708917"/>
        </c:manualLayout>
      </c:layout>
      <c:pieChart>
        <c:varyColors val="1"/>
        <c:ser>
          <c:idx val="0"/>
          <c:order val="0"/>
          <c:tx>
            <c:v>Total</c:v>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A56-471C-A17A-C2146545085F}"/>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A56-471C-A17A-C2146545085F}"/>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A56-471C-A17A-C2146545085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3"/>
              <c:pt idx="0">
                <c:v>Classic Cars</c:v>
              </c:pt>
              <c:pt idx="1">
                <c:v>Motorcycles</c:v>
              </c:pt>
              <c:pt idx="2">
                <c:v>Trucks and Buses</c:v>
              </c:pt>
            </c:strLit>
          </c:cat>
          <c:val>
            <c:numLit>
              <c:formatCode>General</c:formatCode>
              <c:ptCount val="3"/>
              <c:pt idx="0">
                <c:v>6475</c:v>
              </c:pt>
              <c:pt idx="1">
                <c:v>3757</c:v>
              </c:pt>
              <c:pt idx="2">
                <c:v>972</c:v>
              </c:pt>
            </c:numLit>
          </c:val>
          <c:extLst>
            <c:ext xmlns:c16="http://schemas.microsoft.com/office/drawing/2014/chart" uri="{C3380CC4-5D6E-409C-BE32-E72D297353CC}">
              <c16:uniqueId val="{00000006-8A56-471C-A17A-C2146545085F}"/>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7.Vehicle status on quantity ordered</a:t>
            </a:r>
          </a:p>
        </c:rich>
      </c:tx>
      <c:layout>
        <c:manualLayout>
          <c:xMode val="edge"/>
          <c:yMode val="edge"/>
          <c:x val="0.16142181148561785"/>
          <c:y val="5.956508367526047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v>Cancelled</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Classic Cars</c:v>
              </c:pt>
              <c:pt idx="1">
                <c:v>Motorcycles</c:v>
              </c:pt>
              <c:pt idx="2">
                <c:v>Trucks and Buses</c:v>
              </c:pt>
            </c:strLit>
          </c:cat>
          <c:val>
            <c:numLit>
              <c:formatCode>General</c:formatCode>
              <c:ptCount val="3"/>
              <c:pt idx="0">
                <c:v>110</c:v>
              </c:pt>
              <c:pt idx="1">
                <c:v>0</c:v>
              </c:pt>
              <c:pt idx="2">
                <c:v>0</c:v>
              </c:pt>
            </c:numLit>
          </c:val>
          <c:extLst>
            <c:ext xmlns:c16="http://schemas.microsoft.com/office/drawing/2014/chart" uri="{C3380CC4-5D6E-409C-BE32-E72D297353CC}">
              <c16:uniqueId val="{00000000-5A96-41FD-A37C-E831188285B2}"/>
            </c:ext>
          </c:extLst>
        </c:ser>
        <c:ser>
          <c:idx val="1"/>
          <c:order val="1"/>
          <c:tx>
            <c:v>Disputed</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Classic Cars</c:v>
              </c:pt>
              <c:pt idx="1">
                <c:v>Motorcycles</c:v>
              </c:pt>
              <c:pt idx="2">
                <c:v>Trucks and Buses</c:v>
              </c:pt>
            </c:strLit>
          </c:cat>
          <c:val>
            <c:numLit>
              <c:formatCode>General</c:formatCode>
              <c:ptCount val="3"/>
              <c:pt idx="0">
                <c:v>0</c:v>
              </c:pt>
              <c:pt idx="1">
                <c:v>188</c:v>
              </c:pt>
              <c:pt idx="2">
                <c:v>0</c:v>
              </c:pt>
            </c:numLit>
          </c:val>
          <c:extLst>
            <c:ext xmlns:c16="http://schemas.microsoft.com/office/drawing/2014/chart" uri="{C3380CC4-5D6E-409C-BE32-E72D297353CC}">
              <c16:uniqueId val="{00000001-5A96-41FD-A37C-E831188285B2}"/>
            </c:ext>
          </c:extLst>
        </c:ser>
        <c:ser>
          <c:idx val="2"/>
          <c:order val="2"/>
          <c:tx>
            <c:v>In Process</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Classic Cars</c:v>
              </c:pt>
              <c:pt idx="1">
                <c:v>Motorcycles</c:v>
              </c:pt>
              <c:pt idx="2">
                <c:v>Trucks and Buses</c:v>
              </c:pt>
            </c:strLit>
          </c:cat>
          <c:val>
            <c:numLit>
              <c:formatCode>General</c:formatCode>
              <c:ptCount val="3"/>
              <c:pt idx="0">
                <c:v>88</c:v>
              </c:pt>
              <c:pt idx="1">
                <c:v>0</c:v>
              </c:pt>
              <c:pt idx="2">
                <c:v>49</c:v>
              </c:pt>
            </c:numLit>
          </c:val>
          <c:extLst>
            <c:ext xmlns:c16="http://schemas.microsoft.com/office/drawing/2014/chart" uri="{C3380CC4-5D6E-409C-BE32-E72D297353CC}">
              <c16:uniqueId val="{00000002-5A96-41FD-A37C-E831188285B2}"/>
            </c:ext>
          </c:extLst>
        </c:ser>
        <c:ser>
          <c:idx val="3"/>
          <c:order val="3"/>
          <c:tx>
            <c:v>On Hold</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Classic Cars</c:v>
              </c:pt>
              <c:pt idx="1">
                <c:v>Motorcycles</c:v>
              </c:pt>
              <c:pt idx="2">
                <c:v>Trucks and Buses</c:v>
              </c:pt>
            </c:strLit>
          </c:cat>
          <c:val>
            <c:numLit>
              <c:formatCode>General</c:formatCode>
              <c:ptCount val="3"/>
              <c:pt idx="0">
                <c:v>45</c:v>
              </c:pt>
              <c:pt idx="1">
                <c:v>0</c:v>
              </c:pt>
              <c:pt idx="2">
                <c:v>0</c:v>
              </c:pt>
            </c:numLit>
          </c:val>
          <c:extLst>
            <c:ext xmlns:c16="http://schemas.microsoft.com/office/drawing/2014/chart" uri="{C3380CC4-5D6E-409C-BE32-E72D297353CC}">
              <c16:uniqueId val="{00000003-5A96-41FD-A37C-E831188285B2}"/>
            </c:ext>
          </c:extLst>
        </c:ser>
        <c:ser>
          <c:idx val="4"/>
          <c:order val="4"/>
          <c:tx>
            <c:v>Resolved</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Classic Cars</c:v>
              </c:pt>
              <c:pt idx="1">
                <c:v>Motorcycles</c:v>
              </c:pt>
              <c:pt idx="2">
                <c:v>Trucks and Buses</c:v>
              </c:pt>
            </c:strLit>
          </c:cat>
          <c:val>
            <c:numLit>
              <c:formatCode>General</c:formatCode>
              <c:ptCount val="3"/>
              <c:pt idx="0">
                <c:v>21</c:v>
              </c:pt>
              <c:pt idx="1">
                <c:v>0</c:v>
              </c:pt>
              <c:pt idx="2">
                <c:v>49</c:v>
              </c:pt>
            </c:numLit>
          </c:val>
          <c:extLst>
            <c:ext xmlns:c16="http://schemas.microsoft.com/office/drawing/2014/chart" uri="{C3380CC4-5D6E-409C-BE32-E72D297353CC}">
              <c16:uniqueId val="{00000004-5A96-41FD-A37C-E831188285B2}"/>
            </c:ext>
          </c:extLst>
        </c:ser>
        <c:ser>
          <c:idx val="5"/>
          <c:order val="5"/>
          <c:tx>
            <c:v>Shipped</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
              <c:pt idx="0">
                <c:v>Classic Cars</c:v>
              </c:pt>
              <c:pt idx="1">
                <c:v>Motorcycles</c:v>
              </c:pt>
              <c:pt idx="2">
                <c:v>Trucks and Buses</c:v>
              </c:pt>
            </c:strLit>
          </c:cat>
          <c:val>
            <c:numLit>
              <c:formatCode>General</c:formatCode>
              <c:ptCount val="3"/>
              <c:pt idx="0">
                <c:v>6211</c:v>
              </c:pt>
              <c:pt idx="1">
                <c:v>3569</c:v>
              </c:pt>
              <c:pt idx="2">
                <c:v>874</c:v>
              </c:pt>
            </c:numLit>
          </c:val>
          <c:extLst>
            <c:ext xmlns:c16="http://schemas.microsoft.com/office/drawing/2014/chart" uri="{C3380CC4-5D6E-409C-BE32-E72D297353CC}">
              <c16:uniqueId val="{00000005-5A96-41FD-A37C-E831188285B2}"/>
            </c:ext>
          </c:extLst>
        </c:ser>
        <c:dLbls>
          <c:showLegendKey val="0"/>
          <c:showVal val="0"/>
          <c:showCatName val="0"/>
          <c:showSerName val="0"/>
          <c:showPercent val="0"/>
          <c:showBubbleSize val="0"/>
        </c:dLbls>
        <c:gapWidth val="150"/>
        <c:overlap val="100"/>
        <c:axId val="519890296"/>
        <c:axId val="519889656"/>
      </c:barChart>
      <c:catAx>
        <c:axId val="5198902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9889656"/>
        <c:crosses val="autoZero"/>
        <c:auto val="1"/>
        <c:lblAlgn val="ctr"/>
        <c:lblOffset val="100"/>
        <c:noMultiLvlLbl val="0"/>
      </c:catAx>
      <c:valAx>
        <c:axId val="51988965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9890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8.Citywise no  of order</a:t>
            </a:r>
          </a:p>
        </c:rich>
      </c:tx>
      <c:layout>
        <c:manualLayout>
          <c:xMode val="edge"/>
          <c:yMode val="edge"/>
          <c:x val="0.32557927329396319"/>
          <c:y val="4.646609727529987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22225" cap="rnd" cmpd="sng" algn="ctr">
            <a:solidFill>
              <a:schemeClr val="accent2"/>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22225" cap="rnd" cmpd="sng" algn="ctr">
            <a:solidFill>
              <a:schemeClr val="accent2"/>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22225" cap="rnd" cmpd="sng" algn="ctr">
            <a:solidFill>
              <a:schemeClr val="accent2"/>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22225" cap="rnd" cmpd="sng" algn="ctr">
            <a:solidFill>
              <a:schemeClr val="accent2"/>
            </a:solidFill>
            <a:round/>
          </a:ln>
          <a:effectLst/>
        </c:spPr>
        <c:marker>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22225" cap="rnd" cmpd="sng" algn="ctr">
            <a:solidFill>
              <a:schemeClr val="accent2"/>
            </a:solidFill>
            <a:round/>
          </a:ln>
          <a:effectLst/>
        </c:spPr>
        <c:marker>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v>Total</c:v>
          </c:tx>
          <c:spPr>
            <a:ln w="34925" cap="rnd">
              <a:solidFill>
                <a:schemeClr val="accent2"/>
              </a:solidFill>
              <a:round/>
            </a:ln>
            <a:effectLst>
              <a:outerShdw blurRad="57150" dist="19050" dir="5400000" algn="ctr" rotWithShape="0">
                <a:srgbClr val="000000">
                  <a:alpha val="63000"/>
                </a:srgbClr>
              </a:outerShdw>
            </a:effectLst>
          </c:spPr>
          <c:marker>
            <c:symbol val="none"/>
          </c:marker>
          <c:cat>
            <c:strLit>
              <c:ptCount val="21"/>
              <c:pt idx="0">
                <c:v>Allentown</c:v>
              </c:pt>
              <c:pt idx="1">
                <c:v>Boston</c:v>
              </c:pt>
              <c:pt idx="2">
                <c:v>Brickhaven</c:v>
              </c:pt>
              <c:pt idx="3">
                <c:v>Bridgewater</c:v>
              </c:pt>
              <c:pt idx="4">
                <c:v>Burbank</c:v>
              </c:pt>
              <c:pt idx="5">
                <c:v>Burlingame</c:v>
              </c:pt>
              <c:pt idx="6">
                <c:v>Cambridge</c:v>
              </c:pt>
              <c:pt idx="7">
                <c:v>Glendale</c:v>
              </c:pt>
              <c:pt idx="8">
                <c:v>Los Angeles</c:v>
              </c:pt>
              <c:pt idx="9">
                <c:v>Nashua</c:v>
              </c:pt>
              <c:pt idx="10">
                <c:v>New Bedford</c:v>
              </c:pt>
              <c:pt idx="11">
                <c:v>New Haven</c:v>
              </c:pt>
              <c:pt idx="12">
                <c:v>Newark</c:v>
              </c:pt>
              <c:pt idx="13">
                <c:v>NYC</c:v>
              </c:pt>
              <c:pt idx="14">
                <c:v>Pasadena</c:v>
              </c:pt>
              <c:pt idx="15">
                <c:v>Philadelphia</c:v>
              </c:pt>
              <c:pt idx="16">
                <c:v>San Diego</c:v>
              </c:pt>
              <c:pt idx="17">
                <c:v>San Francisco</c:v>
              </c:pt>
              <c:pt idx="18">
                <c:v>San Jose</c:v>
              </c:pt>
              <c:pt idx="19">
                <c:v>San Rafael</c:v>
              </c:pt>
              <c:pt idx="20">
                <c:v>White Plains</c:v>
              </c:pt>
            </c:strLit>
          </c:cat>
          <c:val>
            <c:numLit>
              <c:formatCode>General</c:formatCode>
              <c:ptCount val="21"/>
              <c:pt idx="0">
                <c:v>259</c:v>
              </c:pt>
              <c:pt idx="1">
                <c:v>74</c:v>
              </c:pt>
              <c:pt idx="2">
                <c:v>260</c:v>
              </c:pt>
              <c:pt idx="3">
                <c:v>246</c:v>
              </c:pt>
              <c:pt idx="4">
                <c:v>35</c:v>
              </c:pt>
              <c:pt idx="5">
                <c:v>228</c:v>
              </c:pt>
              <c:pt idx="6">
                <c:v>226</c:v>
              </c:pt>
              <c:pt idx="7">
                <c:v>35</c:v>
              </c:pt>
              <c:pt idx="8">
                <c:v>85</c:v>
              </c:pt>
              <c:pt idx="9">
                <c:v>113</c:v>
              </c:pt>
              <c:pt idx="10">
                <c:v>260</c:v>
              </c:pt>
              <c:pt idx="11">
                <c:v>171</c:v>
              </c:pt>
              <c:pt idx="12">
                <c:v>161</c:v>
              </c:pt>
              <c:pt idx="13">
                <c:v>625</c:v>
              </c:pt>
              <c:pt idx="14">
                <c:v>192</c:v>
              </c:pt>
              <c:pt idx="15">
                <c:v>136</c:v>
              </c:pt>
              <c:pt idx="16">
                <c:v>49</c:v>
              </c:pt>
              <c:pt idx="17">
                <c:v>493</c:v>
              </c:pt>
              <c:pt idx="18">
                <c:v>64</c:v>
              </c:pt>
              <c:pt idx="19">
                <c:v>595</c:v>
              </c:pt>
              <c:pt idx="20">
                <c:v>54</c:v>
              </c:pt>
            </c:numLit>
          </c:val>
          <c:smooth val="0"/>
          <c:extLst>
            <c:ext xmlns:c16="http://schemas.microsoft.com/office/drawing/2014/chart" uri="{C3380CC4-5D6E-409C-BE32-E72D297353CC}">
              <c16:uniqueId val="{00000000-5D97-4880-88AD-108A185A4CE3}"/>
            </c:ext>
          </c:extLst>
        </c:ser>
        <c:dLbls>
          <c:showLegendKey val="0"/>
          <c:showVal val="0"/>
          <c:showCatName val="0"/>
          <c:showSerName val="0"/>
          <c:showPercent val="0"/>
          <c:showBubbleSize val="0"/>
        </c:dLbls>
        <c:smooth val="0"/>
        <c:axId val="507608632"/>
        <c:axId val="507605752"/>
      </c:lineChart>
      <c:catAx>
        <c:axId val="50760863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7605752"/>
        <c:crosses val="autoZero"/>
        <c:auto val="1"/>
        <c:lblAlgn val="ctr"/>
        <c:lblOffset val="100"/>
        <c:noMultiLvlLbl val="0"/>
      </c:catAx>
      <c:valAx>
        <c:axId val="507605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7608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9.Status of order</a:t>
            </a:r>
          </a:p>
        </c:rich>
      </c:tx>
      <c:layout>
        <c:manualLayout>
          <c:xMode val="edge"/>
          <c:yMode val="edge"/>
          <c:x val="0.30766660496551856"/>
          <c:y val="1.920989779814500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dLbl>
          <c:idx val="0"/>
          <c:layout>
            <c:manualLayout>
              <c:x val="-4.4444444444444391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2"/>
        <c:spPr>
          <a:solidFill>
            <a:schemeClr val="accent2"/>
          </a:solidFill>
          <a:ln w="25400">
            <a:solidFill>
              <a:schemeClr val="lt1"/>
            </a:solidFill>
          </a:ln>
          <a:effectLst/>
          <a:sp3d contourW="25400">
            <a:contourClr>
              <a:schemeClr val="lt1"/>
            </a:contourClr>
          </a:sp3d>
        </c:spPr>
        <c:dLbl>
          <c:idx val="0"/>
          <c:layout>
            <c:manualLayout>
              <c:x val="-3.6111111111111108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3"/>
        <c:spPr>
          <a:solidFill>
            <a:schemeClr val="accent4"/>
          </a:solidFill>
          <a:ln w="25400">
            <a:solidFill>
              <a:schemeClr val="lt1"/>
            </a:solidFill>
          </a:ln>
          <a:effectLst/>
          <a:sp3d contourW="25400">
            <a:contourClr>
              <a:schemeClr val="lt1"/>
            </a:contourClr>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4"/>
        <c:spPr>
          <a:solidFill>
            <a:schemeClr val="accent5"/>
          </a:solidFill>
          <a:ln w="25400">
            <a:solidFill>
              <a:schemeClr val="lt1"/>
            </a:solidFill>
          </a:ln>
          <a:effectLst/>
          <a:sp3d contourW="25400">
            <a:contourClr>
              <a:schemeClr val="lt1"/>
            </a:contourClr>
          </a:sp3d>
        </c:spPr>
        <c:dLbl>
          <c:idx val="0"/>
          <c:layout>
            <c:manualLayout>
              <c:x val="5.5555555555555455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3"/>
          </a:solidFill>
          <a:ln w="25400">
            <a:solidFill>
              <a:schemeClr val="lt1"/>
            </a:solidFill>
          </a:ln>
          <a:effectLst/>
          <a:sp3d contourW="25400">
            <a:contourClr>
              <a:schemeClr val="lt1"/>
            </a:contourClr>
          </a:sp3d>
        </c:spPr>
        <c:dLbl>
          <c:idx val="0"/>
          <c:layout>
            <c:manualLayout>
              <c:x val="3.3333333333333333E-2"/>
              <c:y val="-5.09259259259259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dLbl>
          <c:idx val="0"/>
          <c:layout>
            <c:manualLayout>
              <c:x val="-4.4444444444444391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dLbl>
          <c:idx val="0"/>
          <c:layout>
            <c:manualLayout>
              <c:x val="-3.6111111111111108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dLbl>
          <c:idx val="0"/>
          <c:layout>
            <c:manualLayout>
              <c:x val="3.3333333333333333E-2"/>
              <c:y val="-5.09259259259259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dLbl>
          <c:idx val="0"/>
          <c:layout>
            <c:manualLayout>
              <c:x val="5.5555555555555455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1"/>
          <c:showBubbleSize val="0"/>
          <c:separator>
</c:separator>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layout>
            <c:manualLayout>
              <c:x val="-4.4444444444444391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layout>
            <c:manualLayout>
              <c:x val="-3.6111111111111108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layout>
            <c:manualLayout>
              <c:x val="3.3333333333333333E-2"/>
              <c:y val="-5.09259259259259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layout>
            <c:manualLayout>
              <c:x val="-2.2222222222222272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layout>
            <c:manualLayout>
              <c:x val="5.5555555555555455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v>Total</c:v>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DA6C-4EF1-A816-FE072FFF863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DA6C-4EF1-A816-FE072FFF863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DA6C-4EF1-A816-FE072FFF863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DA6C-4EF1-A816-FE072FFF863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DA6C-4EF1-A816-FE072FFF863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DA6C-4EF1-A816-FE072FFF8635}"/>
              </c:ext>
            </c:extLst>
          </c:dPt>
          <c:dLbls>
            <c:dLbl>
              <c:idx val="0"/>
              <c:layout>
                <c:manualLayout>
                  <c:x val="-4.4444444444444391E-2"/>
                  <c:y val="-4.6296296296296294E-3"/>
                </c:manualLayout>
              </c:layout>
              <c:dLblPos val="bestFit"/>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DA6C-4EF1-A816-FE072FFF8635}"/>
                </c:ext>
              </c:extLst>
            </c:dLbl>
            <c:dLbl>
              <c:idx val="1"/>
              <c:layout>
                <c:manualLayout>
                  <c:x val="-3.6111111111111108E-2"/>
                  <c:y val="-4.6296296296296294E-2"/>
                </c:manualLayout>
              </c:layout>
              <c:dLblPos val="bestFit"/>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DA6C-4EF1-A816-FE072FFF8635}"/>
                </c:ext>
              </c:extLst>
            </c:dLbl>
            <c:dLbl>
              <c:idx val="2"/>
              <c:layout>
                <c:manualLayout>
                  <c:x val="3.3333333333333333E-2"/>
                  <c:y val="-5.0925925925925972E-2"/>
                </c:manualLayout>
              </c:layout>
              <c:dLblPos val="bestFit"/>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DA6C-4EF1-A816-FE072FFF8635}"/>
                </c:ext>
              </c:extLst>
            </c:dLbl>
            <c:dLbl>
              <c:idx val="3"/>
              <c:layout>
                <c:manualLayout>
                  <c:x val="-2.2222222222222272E-2"/>
                  <c:y val="-5.5555555555555552E-2"/>
                </c:manualLayout>
              </c:layout>
              <c:dLblPos val="bestFit"/>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DA6C-4EF1-A816-FE072FFF8635}"/>
                </c:ext>
              </c:extLst>
            </c:dLbl>
            <c:dLbl>
              <c:idx val="4"/>
              <c:layout>
                <c:manualLayout>
                  <c:x val="5.5555555555555455E-2"/>
                  <c:y val="-2.7777777777777776E-2"/>
                </c:manualLayout>
              </c:layout>
              <c:dLblPos val="bestFit"/>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DA6C-4EF1-A816-FE072FFF863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1"/>
            <c:showBubbleSize val="0"/>
            <c:separator>
</c:separator>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6"/>
              <c:pt idx="0">
                <c:v>Cancelled</c:v>
              </c:pt>
              <c:pt idx="1">
                <c:v>Disputed</c:v>
              </c:pt>
              <c:pt idx="2">
                <c:v>In Process</c:v>
              </c:pt>
              <c:pt idx="3">
                <c:v>On Hold</c:v>
              </c:pt>
              <c:pt idx="4">
                <c:v>Resolved</c:v>
              </c:pt>
              <c:pt idx="5">
                <c:v>Shipped</c:v>
              </c:pt>
            </c:strLit>
          </c:cat>
          <c:val>
            <c:numLit>
              <c:formatCode>General</c:formatCode>
              <c:ptCount val="6"/>
              <c:pt idx="0">
                <c:v>40921</c:v>
              </c:pt>
              <c:pt idx="1">
                <c:v>41668</c:v>
              </c:pt>
              <c:pt idx="2">
                <c:v>31273</c:v>
              </c:pt>
              <c:pt idx="3">
                <c:v>20748</c:v>
              </c:pt>
              <c:pt idx="4">
                <c:v>20328</c:v>
              </c:pt>
              <c:pt idx="5">
                <c:v>3106623</c:v>
              </c:pt>
            </c:numLit>
          </c:val>
          <c:extLst>
            <c:ext xmlns:c16="http://schemas.microsoft.com/office/drawing/2014/chart" uri="{C3380CC4-5D6E-409C-BE32-E72D297353CC}">
              <c16:uniqueId val="{0000000C-DA6C-4EF1-A816-FE072FFF8635}"/>
            </c:ext>
          </c:extLst>
        </c:ser>
        <c:dLbls>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A4EABA7-6CF9-44D0-B6F0-8B9B240D8EF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41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63812-93F0-4035-ACBA-2923601CC049}"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EABA7-6CF9-44D0-B6F0-8B9B240D8EF4}" type="slidenum">
              <a:rPr lang="en-IN" smtClean="0"/>
              <a:t>‹#›</a:t>
            </a:fld>
            <a:endParaRPr lang="en-IN"/>
          </a:p>
        </p:txBody>
      </p:sp>
    </p:spTree>
    <p:extLst>
      <p:ext uri="{BB962C8B-B14F-4D97-AF65-F5344CB8AC3E}">
        <p14:creationId xmlns:p14="http://schemas.microsoft.com/office/powerpoint/2010/main" val="88076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419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11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spTree>
    <p:extLst>
      <p:ext uri="{BB962C8B-B14F-4D97-AF65-F5344CB8AC3E}">
        <p14:creationId xmlns:p14="http://schemas.microsoft.com/office/powerpoint/2010/main" val="168670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59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2682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445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35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spTree>
    <p:extLst>
      <p:ext uri="{BB962C8B-B14F-4D97-AF65-F5344CB8AC3E}">
        <p14:creationId xmlns:p14="http://schemas.microsoft.com/office/powerpoint/2010/main" val="312655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3812-93F0-4035-ACBA-2923601CC049}" type="datetimeFigureOut">
              <a:rPr lang="en-IN" smtClean="0"/>
              <a:t>02-08-2021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48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763812-93F0-4035-ACBA-2923601CC049}"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EABA7-6CF9-44D0-B6F0-8B9B240D8EF4}" type="slidenum">
              <a:rPr lang="en-IN" smtClean="0"/>
              <a:t>‹#›</a:t>
            </a:fld>
            <a:endParaRPr lang="en-IN"/>
          </a:p>
        </p:txBody>
      </p:sp>
    </p:spTree>
    <p:extLst>
      <p:ext uri="{BB962C8B-B14F-4D97-AF65-F5344CB8AC3E}">
        <p14:creationId xmlns:p14="http://schemas.microsoft.com/office/powerpoint/2010/main" val="427599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763812-93F0-4035-ACBA-2923601CC049}" type="datetimeFigureOut">
              <a:rPr lang="en-IN" smtClean="0"/>
              <a:t>02-08-2021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EABA7-6CF9-44D0-B6F0-8B9B240D8EF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20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63812-93F0-4035-ACBA-2923601CC049}" type="datetimeFigureOut">
              <a:rPr lang="en-IN" smtClean="0"/>
              <a:t>02-08-2021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4EABA7-6CF9-44D0-B6F0-8B9B240D8EF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32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63812-93F0-4035-ACBA-2923601CC049}" type="datetimeFigureOut">
              <a:rPr lang="en-IN" smtClean="0"/>
              <a:t>02-08-2021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4EABA7-6CF9-44D0-B6F0-8B9B240D8EF4}" type="slidenum">
              <a:rPr lang="en-IN" smtClean="0"/>
              <a:t>‹#›</a:t>
            </a:fld>
            <a:endParaRPr lang="en-IN"/>
          </a:p>
        </p:txBody>
      </p:sp>
    </p:spTree>
    <p:extLst>
      <p:ext uri="{BB962C8B-B14F-4D97-AF65-F5344CB8AC3E}">
        <p14:creationId xmlns:p14="http://schemas.microsoft.com/office/powerpoint/2010/main" val="417630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63812-93F0-4035-ACBA-2923601CC049}"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EABA7-6CF9-44D0-B6F0-8B9B240D8EF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76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63812-93F0-4035-ACBA-2923601CC049}" type="datetimeFigureOut">
              <a:rPr lang="en-IN" smtClean="0"/>
              <a:t>02-08-2021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EABA7-6CF9-44D0-B6F0-8B9B240D8EF4}" type="slidenum">
              <a:rPr lang="en-IN" smtClean="0"/>
              <a:t>‹#›</a:t>
            </a:fld>
            <a:endParaRPr lang="en-IN"/>
          </a:p>
        </p:txBody>
      </p:sp>
    </p:spTree>
    <p:extLst>
      <p:ext uri="{BB962C8B-B14F-4D97-AF65-F5344CB8AC3E}">
        <p14:creationId xmlns:p14="http://schemas.microsoft.com/office/powerpoint/2010/main" val="106010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763812-93F0-4035-ACBA-2923601CC049}" type="datetimeFigureOut">
              <a:rPr lang="en-IN" smtClean="0"/>
              <a:t>02-08-2021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4EABA7-6CF9-44D0-B6F0-8B9B240D8EF4}" type="slidenum">
              <a:rPr lang="en-IN" smtClean="0"/>
              <a:t>‹#›</a:t>
            </a:fld>
            <a:endParaRPr lang="en-IN"/>
          </a:p>
        </p:txBody>
      </p:sp>
    </p:spTree>
    <p:extLst>
      <p:ext uri="{BB962C8B-B14F-4D97-AF65-F5344CB8AC3E}">
        <p14:creationId xmlns:p14="http://schemas.microsoft.com/office/powerpoint/2010/main" val="106623885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10.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912B-1FE8-4616-A025-652D4BC5F3F3}"/>
              </a:ext>
            </a:extLst>
          </p:cNvPr>
          <p:cNvSpPr>
            <a:spLocks noGrp="1"/>
          </p:cNvSpPr>
          <p:nvPr>
            <p:ph type="ctrTitle"/>
          </p:nvPr>
        </p:nvSpPr>
        <p:spPr/>
        <p:txBody>
          <a:bodyPr/>
          <a:lstStyle/>
          <a:p>
            <a:r>
              <a:rPr lang="en-US" dirty="0"/>
              <a:t>Project:1</a:t>
            </a:r>
            <a:br>
              <a:rPr lang="en-US" dirty="0"/>
            </a:br>
            <a:r>
              <a:rPr lang="en-US" dirty="0"/>
              <a:t>Sales of vehicle</a:t>
            </a:r>
            <a:endParaRPr lang="en-IN" dirty="0"/>
          </a:p>
        </p:txBody>
      </p:sp>
      <p:sp>
        <p:nvSpPr>
          <p:cNvPr id="3" name="Subtitle 2">
            <a:extLst>
              <a:ext uri="{FF2B5EF4-FFF2-40B4-BE49-F238E27FC236}">
                <a16:creationId xmlns:a16="http://schemas.microsoft.com/office/drawing/2014/main" id="{19EA5994-D7B4-455C-B459-7EF777A9FCFC}"/>
              </a:ext>
            </a:extLst>
          </p:cNvPr>
          <p:cNvSpPr>
            <a:spLocks noGrp="1"/>
          </p:cNvSpPr>
          <p:nvPr>
            <p:ph type="subTitle" idx="1"/>
          </p:nvPr>
        </p:nvSpPr>
        <p:spPr/>
        <p:txBody>
          <a:bodyPr/>
          <a:lstStyle/>
          <a:p>
            <a:r>
              <a:rPr lang="en-US" dirty="0"/>
              <a:t>Name: Vaibhav Singh</a:t>
            </a:r>
            <a:endParaRPr lang="en-IN" dirty="0"/>
          </a:p>
        </p:txBody>
      </p:sp>
    </p:spTree>
    <p:extLst>
      <p:ext uri="{BB962C8B-B14F-4D97-AF65-F5344CB8AC3E}">
        <p14:creationId xmlns:p14="http://schemas.microsoft.com/office/powerpoint/2010/main" val="194631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25DA9-530D-442B-A97C-D681BAA9A9E3}"/>
              </a:ext>
            </a:extLst>
          </p:cNvPr>
          <p:cNvSpPr>
            <a:spLocks noGrp="1"/>
          </p:cNvSpPr>
          <p:nvPr>
            <p:ph idx="4294967295"/>
          </p:nvPr>
        </p:nvSpPr>
        <p:spPr>
          <a:xfrm>
            <a:off x="1052512" y="1685925"/>
            <a:ext cx="10086975" cy="3924300"/>
          </a:xfrm>
        </p:spPr>
        <p:txBody>
          <a:bodyPr>
            <a:normAutofit/>
          </a:bodyPr>
          <a:lstStyle/>
          <a:p>
            <a:pPr marL="0" indent="0" algn="ctr">
              <a:buNone/>
            </a:pPr>
            <a:endParaRPr lang="en-US" sz="5400" dirty="0"/>
          </a:p>
          <a:p>
            <a:pPr marL="0" indent="0" algn="ctr">
              <a:buNone/>
            </a:pPr>
            <a:r>
              <a:rPr lang="en-US" sz="5400" b="1" dirty="0"/>
              <a:t>Thank you!</a:t>
            </a:r>
            <a:endParaRPr lang="en-IN" sz="5400" b="1" dirty="0"/>
          </a:p>
        </p:txBody>
      </p:sp>
    </p:spTree>
    <p:extLst>
      <p:ext uri="{BB962C8B-B14F-4D97-AF65-F5344CB8AC3E}">
        <p14:creationId xmlns:p14="http://schemas.microsoft.com/office/powerpoint/2010/main" val="213274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8EBF-A5AC-4977-9981-C3A5652B5889}"/>
              </a:ext>
            </a:extLst>
          </p:cNvPr>
          <p:cNvSpPr>
            <a:spLocks noGrp="1"/>
          </p:cNvSpPr>
          <p:nvPr>
            <p:ph type="title" idx="4294967295"/>
          </p:nvPr>
        </p:nvSpPr>
        <p:spPr>
          <a:xfrm>
            <a:off x="601784" y="982663"/>
            <a:ext cx="10605477" cy="1303337"/>
          </a:xfrm>
        </p:spPr>
        <p:txBody>
          <a:bodyPr/>
          <a:lstStyle/>
          <a:p>
            <a:r>
              <a:rPr lang="en-US" b="1" dirty="0">
                <a:solidFill>
                  <a:srgbClr val="C00000"/>
                </a:solidFill>
              </a:rPr>
              <a:t>        SALES OF VEHICLE ANALYSIS</a:t>
            </a:r>
            <a:endParaRPr lang="en-IN" b="1" dirty="0">
              <a:solidFill>
                <a:srgbClr val="C00000"/>
              </a:solidFill>
            </a:endParaRPr>
          </a:p>
        </p:txBody>
      </p:sp>
      <p:sp>
        <p:nvSpPr>
          <p:cNvPr id="3" name="Content Placeholder 2">
            <a:extLst>
              <a:ext uri="{FF2B5EF4-FFF2-40B4-BE49-F238E27FC236}">
                <a16:creationId xmlns:a16="http://schemas.microsoft.com/office/drawing/2014/main" id="{F3914F11-6387-47A2-BA49-DC2AD38568D2}"/>
              </a:ext>
            </a:extLst>
          </p:cNvPr>
          <p:cNvSpPr>
            <a:spLocks noGrp="1"/>
          </p:cNvSpPr>
          <p:nvPr>
            <p:ph idx="4294967295"/>
          </p:nvPr>
        </p:nvSpPr>
        <p:spPr>
          <a:xfrm>
            <a:off x="734645" y="2424601"/>
            <a:ext cx="10120923" cy="3317875"/>
          </a:xfrm>
        </p:spPr>
        <p:txBody>
          <a:bodyPr>
            <a:normAutofit fontScale="92500" lnSpcReduction="10000"/>
          </a:bodyPr>
          <a:lstStyle/>
          <a:p>
            <a:r>
              <a:rPr lang="en-US" u="sng" dirty="0">
                <a:solidFill>
                  <a:srgbClr val="C00000"/>
                </a:solidFill>
              </a:rPr>
              <a:t>Executive Summary</a:t>
            </a:r>
          </a:p>
          <a:p>
            <a:pPr marL="0" indent="0">
              <a:buNone/>
            </a:pPr>
            <a:endParaRPr lang="en-IN" u="sng" dirty="0">
              <a:solidFill>
                <a:srgbClr val="C00000"/>
              </a:solidFill>
            </a:endParaRPr>
          </a:p>
          <a:p>
            <a:r>
              <a:rPr lang="en-IN" dirty="0">
                <a:solidFill>
                  <a:schemeClr val="tx1"/>
                </a:solidFill>
              </a:rPr>
              <a:t>Analyzing the most desirable vehicle according to countrywise.This analysis is very useful for those who loves to purchase vehicle. This analysis is also for those who want to find the value of money is used in business purpose and predict the trend is going on.</a:t>
            </a:r>
          </a:p>
          <a:p>
            <a:pPr marL="0" indent="0">
              <a:buNone/>
            </a:pPr>
            <a:r>
              <a:rPr lang="en-IN" u="sng" dirty="0">
                <a:solidFill>
                  <a:schemeClr val="tx1"/>
                </a:solidFill>
              </a:rPr>
              <a:t> </a:t>
            </a:r>
          </a:p>
          <a:p>
            <a:pPr marL="0" indent="0">
              <a:buNone/>
            </a:pPr>
            <a:endParaRPr lang="en-IN" u="sng" dirty="0">
              <a:solidFill>
                <a:schemeClr val="tx1"/>
              </a:solidFill>
            </a:endParaRPr>
          </a:p>
          <a:p>
            <a:pPr marL="0" indent="0">
              <a:buNone/>
            </a:pPr>
            <a:r>
              <a:rPr lang="en-IN" u="sng" dirty="0">
                <a:solidFill>
                  <a:schemeClr val="tx1"/>
                </a:solidFill>
              </a:rPr>
              <a:t> </a:t>
            </a:r>
          </a:p>
        </p:txBody>
      </p:sp>
    </p:spTree>
    <p:extLst>
      <p:ext uri="{BB962C8B-B14F-4D97-AF65-F5344CB8AC3E}">
        <p14:creationId xmlns:p14="http://schemas.microsoft.com/office/powerpoint/2010/main" val="47607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62DE-26F2-4454-BE48-1EF91CD64226}"/>
              </a:ext>
            </a:extLst>
          </p:cNvPr>
          <p:cNvSpPr>
            <a:spLocks noGrp="1"/>
          </p:cNvSpPr>
          <p:nvPr>
            <p:ph type="title" idx="4294967295"/>
          </p:nvPr>
        </p:nvSpPr>
        <p:spPr>
          <a:xfrm>
            <a:off x="617415" y="597877"/>
            <a:ext cx="10957170" cy="1492739"/>
          </a:xfrm>
        </p:spPr>
        <p:txBody>
          <a:bodyPr/>
          <a:lstStyle/>
          <a:p>
            <a:r>
              <a:rPr lang="en-US" b="1" dirty="0">
                <a:solidFill>
                  <a:srgbClr val="C00000"/>
                </a:solidFill>
              </a:rPr>
              <a:t>Data storage</a:t>
            </a:r>
            <a:endParaRPr lang="en-IN" b="1" dirty="0">
              <a:solidFill>
                <a:srgbClr val="C00000"/>
              </a:solidFill>
            </a:endParaRPr>
          </a:p>
        </p:txBody>
      </p:sp>
      <p:sp>
        <p:nvSpPr>
          <p:cNvPr id="3" name="Content Placeholder 2">
            <a:extLst>
              <a:ext uri="{FF2B5EF4-FFF2-40B4-BE49-F238E27FC236}">
                <a16:creationId xmlns:a16="http://schemas.microsoft.com/office/drawing/2014/main" id="{050CF4D6-F1AA-49C7-9D48-5AC347499E2E}"/>
              </a:ext>
            </a:extLst>
          </p:cNvPr>
          <p:cNvSpPr>
            <a:spLocks noGrp="1"/>
          </p:cNvSpPr>
          <p:nvPr>
            <p:ph idx="4294967295"/>
          </p:nvPr>
        </p:nvSpPr>
        <p:spPr>
          <a:xfrm>
            <a:off x="617415" y="2090616"/>
            <a:ext cx="9866923" cy="4169507"/>
          </a:xfrm>
        </p:spPr>
        <p:txBody>
          <a:bodyPr>
            <a:normAutofit/>
          </a:bodyPr>
          <a:lstStyle/>
          <a:p>
            <a:pPr marL="0" indent="0">
              <a:buNone/>
            </a:pPr>
            <a:r>
              <a:rPr lang="en-IN" sz="1800" b="1" dirty="0"/>
              <a:t> </a:t>
            </a:r>
            <a:r>
              <a:rPr lang="en-IN" sz="1800" dirty="0"/>
              <a:t>(a) </a:t>
            </a:r>
            <a:r>
              <a:rPr lang="en-IN" sz="1800" b="1" dirty="0"/>
              <a:t>Quantity ordered- no of order                                                           </a:t>
            </a:r>
            <a:r>
              <a:rPr lang="en-IN" sz="1800" dirty="0"/>
              <a:t>(h) </a:t>
            </a:r>
            <a:r>
              <a:rPr lang="en-IN" sz="1800" b="1" dirty="0"/>
              <a:t>Product line</a:t>
            </a:r>
          </a:p>
          <a:p>
            <a:pPr marL="0" indent="0">
              <a:buNone/>
            </a:pPr>
            <a:r>
              <a:rPr lang="en-IN" sz="1800" b="1" dirty="0"/>
              <a:t> </a:t>
            </a:r>
            <a:r>
              <a:rPr lang="en-IN" sz="1800" dirty="0"/>
              <a:t>(b) </a:t>
            </a:r>
            <a:r>
              <a:rPr lang="en-IN" sz="1800" b="1" dirty="0"/>
              <a:t>Price each                                                                                            </a:t>
            </a:r>
            <a:r>
              <a:rPr lang="en-IN" sz="1800" dirty="0"/>
              <a:t>(i)  </a:t>
            </a:r>
            <a:r>
              <a:rPr lang="en-IN" sz="1800" b="1" dirty="0"/>
              <a:t>MSRP                                                </a:t>
            </a:r>
            <a:r>
              <a:rPr lang="en-IN" sz="1800" dirty="0"/>
              <a:t>© </a:t>
            </a:r>
            <a:r>
              <a:rPr lang="en-IN" sz="1800" b="1" dirty="0"/>
              <a:t>  Order line no                                                                                        </a:t>
            </a:r>
            <a:r>
              <a:rPr lang="en-IN" sz="1800" dirty="0"/>
              <a:t>(j)  </a:t>
            </a:r>
            <a:r>
              <a:rPr lang="en-IN" sz="1800" b="1" dirty="0"/>
              <a:t>Customer Name</a:t>
            </a:r>
            <a:r>
              <a:rPr lang="en-IN" dirty="0"/>
              <a:t>                           </a:t>
            </a:r>
            <a:r>
              <a:rPr lang="en-IN" sz="1800" dirty="0"/>
              <a:t>(d)  </a:t>
            </a:r>
            <a:r>
              <a:rPr lang="en-IN" sz="1800" b="1" dirty="0"/>
              <a:t>Sales                                                                                                      </a:t>
            </a:r>
            <a:r>
              <a:rPr lang="en-IN" sz="1800" dirty="0"/>
              <a:t>(k) </a:t>
            </a:r>
            <a:r>
              <a:rPr lang="en-IN" sz="1800" b="1" dirty="0"/>
              <a:t>City</a:t>
            </a:r>
          </a:p>
          <a:p>
            <a:pPr marL="0" indent="0">
              <a:buNone/>
            </a:pPr>
            <a:r>
              <a:rPr lang="en-IN" sz="1800" dirty="0"/>
              <a:t>(e)  </a:t>
            </a:r>
            <a:r>
              <a:rPr lang="en-IN" sz="1800" b="1" dirty="0"/>
              <a:t>Status                                                                                                     </a:t>
            </a:r>
            <a:r>
              <a:rPr lang="en-IN" sz="1800" dirty="0"/>
              <a:t>(l)  </a:t>
            </a:r>
            <a:r>
              <a:rPr lang="en-IN" sz="1800" b="1" dirty="0"/>
              <a:t>Country</a:t>
            </a:r>
          </a:p>
          <a:p>
            <a:pPr marL="0" indent="0">
              <a:buNone/>
            </a:pPr>
            <a:r>
              <a:rPr lang="en-IN" sz="1800" dirty="0"/>
              <a:t>(f)  </a:t>
            </a:r>
            <a:r>
              <a:rPr lang="en-IN" sz="1800" b="1" dirty="0"/>
              <a:t>Month_id                                                                                               </a:t>
            </a:r>
            <a:r>
              <a:rPr lang="en-IN" sz="1800" dirty="0"/>
              <a:t>(m) </a:t>
            </a:r>
            <a:r>
              <a:rPr lang="en-IN" sz="1800" b="1" dirty="0"/>
              <a:t>Deal size</a:t>
            </a:r>
          </a:p>
          <a:p>
            <a:pPr marL="0" indent="0">
              <a:buNone/>
            </a:pPr>
            <a:r>
              <a:rPr lang="en-IN" sz="1800" dirty="0"/>
              <a:t>(g) </a:t>
            </a:r>
            <a:r>
              <a:rPr lang="en-IN" sz="1800" b="1" dirty="0"/>
              <a:t>Year_id</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60416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5B1F-CBEB-40C7-90EC-DDB46ACC01A7}"/>
              </a:ext>
            </a:extLst>
          </p:cNvPr>
          <p:cNvSpPr>
            <a:spLocks noGrp="1"/>
          </p:cNvSpPr>
          <p:nvPr>
            <p:ph type="title" idx="4294967295"/>
          </p:nvPr>
        </p:nvSpPr>
        <p:spPr>
          <a:xfrm>
            <a:off x="0" y="593969"/>
            <a:ext cx="9601200" cy="1180123"/>
          </a:xfrm>
        </p:spPr>
        <p:txBody>
          <a:bodyPr>
            <a:normAutofit fontScale="90000"/>
          </a:bodyPr>
          <a:lstStyle/>
          <a:p>
            <a:r>
              <a:rPr lang="en-US" sz="4400" b="1" dirty="0">
                <a:solidFill>
                  <a:srgbClr val="C00000"/>
                </a:solidFill>
                <a:latin typeface="+mj-lt"/>
              </a:rPr>
              <a:t>Data Source</a:t>
            </a:r>
            <a:br>
              <a:rPr lang="en-US" sz="4400" b="1" u="sng" dirty="0">
                <a:solidFill>
                  <a:srgbClr val="C00000"/>
                </a:solidFill>
                <a:latin typeface="+mj-lt"/>
              </a:rPr>
            </a:br>
            <a:r>
              <a:rPr lang="en-US" sz="4400" b="1" dirty="0">
                <a:solidFill>
                  <a:srgbClr val="C00000"/>
                </a:solidFill>
                <a:latin typeface="+mj-lt"/>
              </a:rPr>
              <a:t>     </a:t>
            </a:r>
            <a:r>
              <a:rPr lang="en-US" sz="3600" dirty="0">
                <a:solidFill>
                  <a:srgbClr val="C00000"/>
                </a:solidFill>
                <a:latin typeface="+mj-lt"/>
              </a:rPr>
              <a:t>Google –</a:t>
            </a:r>
            <a:r>
              <a:rPr lang="en-US" sz="3600" dirty="0">
                <a:solidFill>
                  <a:schemeClr val="accent3"/>
                </a:solidFill>
                <a:latin typeface="+mj-lt"/>
              </a:rPr>
              <a:t>http://www.google.dataset.com   </a:t>
            </a:r>
            <a:endParaRPr lang="en-IN" sz="3600" dirty="0">
              <a:solidFill>
                <a:schemeClr val="accent3"/>
              </a:solidFill>
            </a:endParaRPr>
          </a:p>
        </p:txBody>
      </p:sp>
      <p:sp>
        <p:nvSpPr>
          <p:cNvPr id="5" name="Content Placeholder 4">
            <a:extLst>
              <a:ext uri="{FF2B5EF4-FFF2-40B4-BE49-F238E27FC236}">
                <a16:creationId xmlns:a16="http://schemas.microsoft.com/office/drawing/2014/main" id="{C17F654E-1CA0-4B24-8203-A0AE988CB700}"/>
              </a:ext>
            </a:extLst>
          </p:cNvPr>
          <p:cNvSpPr>
            <a:spLocks noGrp="1"/>
          </p:cNvSpPr>
          <p:nvPr>
            <p:ph idx="4294967295"/>
          </p:nvPr>
        </p:nvSpPr>
        <p:spPr>
          <a:xfrm>
            <a:off x="605693" y="2454031"/>
            <a:ext cx="10980614" cy="3421307"/>
          </a:xfrm>
        </p:spPr>
        <p:txBody>
          <a:bodyPr>
            <a:normAutofit fontScale="92500" lnSpcReduction="20000"/>
          </a:bodyPr>
          <a:lstStyle/>
          <a:p>
            <a:pPr marL="0" indent="0">
              <a:buNone/>
            </a:pPr>
            <a:r>
              <a:rPr lang="en-US" b="1" dirty="0">
                <a:solidFill>
                  <a:srgbClr val="C00000"/>
                </a:solidFill>
              </a:rPr>
              <a:t>   </a:t>
            </a:r>
            <a:r>
              <a:rPr lang="en-US" b="1" u="sng" dirty="0">
                <a:solidFill>
                  <a:srgbClr val="C00000"/>
                </a:solidFill>
              </a:rPr>
              <a:t>Problem statement</a:t>
            </a:r>
          </a:p>
          <a:p>
            <a:pPr marL="0" indent="0">
              <a:buNone/>
            </a:pPr>
            <a:r>
              <a:rPr lang="en-US" dirty="0">
                <a:solidFill>
                  <a:srgbClr val="C00000"/>
                </a:solidFill>
              </a:rPr>
              <a:t> </a:t>
            </a:r>
            <a:r>
              <a:rPr lang="en-US" dirty="0">
                <a:solidFill>
                  <a:schemeClr val="tx1"/>
                </a:solidFill>
              </a:rPr>
              <a:t>(a)   To analyze countrywise max sale of each vehicle.</a:t>
            </a:r>
          </a:p>
          <a:p>
            <a:pPr marL="0" indent="0">
              <a:buNone/>
            </a:pPr>
            <a:r>
              <a:rPr lang="en-US" dirty="0">
                <a:solidFill>
                  <a:schemeClr val="tx1"/>
                </a:solidFill>
              </a:rPr>
              <a:t> (b)   To analyze max vehicle order in deal size.</a:t>
            </a:r>
          </a:p>
          <a:p>
            <a:pPr marL="0" indent="0">
              <a:buNone/>
            </a:pPr>
            <a:r>
              <a:rPr lang="en-US" dirty="0">
                <a:solidFill>
                  <a:schemeClr val="tx1"/>
                </a:solidFill>
              </a:rPr>
              <a:t> ©    To analyze citywise vehicle sale.</a:t>
            </a:r>
          </a:p>
          <a:p>
            <a:pPr marL="0" indent="0">
              <a:buNone/>
            </a:pPr>
            <a:r>
              <a:rPr lang="en-US" dirty="0">
                <a:solidFill>
                  <a:schemeClr val="tx1"/>
                </a:solidFill>
              </a:rPr>
              <a:t> (d)   To analyze product status on quantity ordered.</a:t>
            </a:r>
          </a:p>
          <a:p>
            <a:pPr marL="0" indent="0">
              <a:buNone/>
            </a:pPr>
            <a:r>
              <a:rPr lang="en-US" dirty="0">
                <a:solidFill>
                  <a:schemeClr val="tx1"/>
                </a:solidFill>
              </a:rPr>
              <a:t> (e)   To analyze quantity of vehicle order in deal size.</a:t>
            </a:r>
          </a:p>
          <a:p>
            <a:pPr marL="0" indent="0">
              <a:buNone/>
            </a:pPr>
            <a:r>
              <a:rPr lang="en-US" dirty="0">
                <a:solidFill>
                  <a:schemeClr val="tx1"/>
                </a:solidFill>
              </a:rPr>
              <a:t> (f)   To analyze sales per person.</a:t>
            </a:r>
          </a:p>
          <a:p>
            <a:pPr marL="0" indent="0">
              <a:buNone/>
            </a:pPr>
            <a:r>
              <a:rPr lang="en-US" u="sng" dirty="0">
                <a:solidFill>
                  <a:schemeClr val="tx1"/>
                </a:solidFill>
              </a:rPr>
              <a:t> </a:t>
            </a:r>
          </a:p>
          <a:p>
            <a:endParaRPr lang="en-IN" b="1" u="sng" dirty="0">
              <a:solidFill>
                <a:srgbClr val="C00000"/>
              </a:solidFill>
            </a:endParaRPr>
          </a:p>
        </p:txBody>
      </p:sp>
    </p:spTree>
    <p:extLst>
      <p:ext uri="{BB962C8B-B14F-4D97-AF65-F5344CB8AC3E}">
        <p14:creationId xmlns:p14="http://schemas.microsoft.com/office/powerpoint/2010/main" val="345241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B6AA8F-BC75-4379-87E3-A6C14DC62CBA}"/>
              </a:ext>
            </a:extLst>
          </p:cNvPr>
          <p:cNvSpPr>
            <a:spLocks noGrp="1"/>
          </p:cNvSpPr>
          <p:nvPr>
            <p:ph type="title" idx="4294967295"/>
          </p:nvPr>
        </p:nvSpPr>
        <p:spPr>
          <a:xfrm>
            <a:off x="0" y="982663"/>
            <a:ext cx="9601200" cy="1303337"/>
          </a:xfrm>
        </p:spPr>
        <p:txBody>
          <a:bodyPr>
            <a:normAutofit fontScale="90000"/>
          </a:bodyPr>
          <a:lstStyle/>
          <a:p>
            <a:br>
              <a:rPr lang="en-US" dirty="0"/>
            </a:br>
            <a:br>
              <a:rPr lang="en-US" dirty="0"/>
            </a:br>
            <a:br>
              <a:rPr lang="en-US" dirty="0"/>
            </a:br>
            <a:br>
              <a:rPr lang="en-US" dirty="0"/>
            </a:br>
            <a:br>
              <a:rPr lang="en-US" dirty="0"/>
            </a:br>
            <a:endParaRPr lang="en-IN" dirty="0"/>
          </a:p>
        </p:txBody>
      </p:sp>
      <p:sp>
        <p:nvSpPr>
          <p:cNvPr id="5" name="Content Placeholder 4">
            <a:extLst>
              <a:ext uri="{FF2B5EF4-FFF2-40B4-BE49-F238E27FC236}">
                <a16:creationId xmlns:a16="http://schemas.microsoft.com/office/drawing/2014/main" id="{7762BA48-15E3-4FE3-8F4D-9C7380291F4E}"/>
              </a:ext>
            </a:extLst>
          </p:cNvPr>
          <p:cNvSpPr>
            <a:spLocks noGrp="1"/>
          </p:cNvSpPr>
          <p:nvPr>
            <p:ph idx="4294967295"/>
          </p:nvPr>
        </p:nvSpPr>
        <p:spPr>
          <a:xfrm>
            <a:off x="604299" y="612250"/>
            <a:ext cx="10241280" cy="5629524"/>
          </a:xfrm>
        </p:spPr>
        <p:txBody>
          <a:bodyPr/>
          <a:lstStyle/>
          <a:p>
            <a:pPr marL="0" indent="0">
              <a:buNone/>
            </a:pPr>
            <a:r>
              <a:rPr lang="en-US" dirty="0">
                <a:solidFill>
                  <a:schemeClr val="tx1"/>
                </a:solidFill>
              </a:rPr>
              <a:t> </a:t>
            </a:r>
          </a:p>
          <a:p>
            <a:pPr marL="0" indent="0">
              <a:buNone/>
            </a:pPr>
            <a:r>
              <a:rPr lang="en-US" dirty="0">
                <a:solidFill>
                  <a:schemeClr val="tx1"/>
                </a:solidFill>
              </a:rPr>
              <a:t> </a:t>
            </a:r>
          </a:p>
          <a:p>
            <a:pPr marL="0" indent="0">
              <a:buNone/>
            </a:pPr>
            <a:r>
              <a:rPr lang="en-US" dirty="0">
                <a:solidFill>
                  <a:schemeClr val="tx1"/>
                </a:solidFill>
              </a:rPr>
              <a:t> (g)   To analyze percentage vehicle sale of each country.</a:t>
            </a:r>
          </a:p>
          <a:p>
            <a:pPr marL="0" indent="0">
              <a:buNone/>
            </a:pPr>
            <a:r>
              <a:rPr lang="en-US" dirty="0">
                <a:solidFill>
                  <a:schemeClr val="tx1"/>
                </a:solidFill>
              </a:rPr>
              <a:t> (h)   To analyze MSRP on deal size.</a:t>
            </a:r>
          </a:p>
          <a:p>
            <a:pPr marL="0" indent="0">
              <a:buNone/>
            </a:pPr>
            <a:r>
              <a:rPr lang="en-US" dirty="0">
                <a:solidFill>
                  <a:schemeClr val="tx1"/>
                </a:solidFill>
              </a:rPr>
              <a:t> (</a:t>
            </a:r>
            <a:r>
              <a:rPr lang="en-US" dirty="0" err="1">
                <a:solidFill>
                  <a:schemeClr val="tx1"/>
                </a:solidFill>
              </a:rPr>
              <a:t>i</a:t>
            </a:r>
            <a:r>
              <a:rPr lang="en-US" dirty="0">
                <a:solidFill>
                  <a:schemeClr val="tx1"/>
                </a:solidFill>
              </a:rPr>
              <a:t>)    To analyze status of order. </a:t>
            </a:r>
          </a:p>
          <a:p>
            <a:pPr marL="0" indent="0">
              <a:buNone/>
            </a:pPr>
            <a:r>
              <a:rPr lang="en-IN" dirty="0"/>
              <a:t> (j)    </a:t>
            </a:r>
            <a:r>
              <a:rPr lang="en-US" dirty="0">
                <a:solidFill>
                  <a:schemeClr val="tx1"/>
                </a:solidFill>
              </a:rPr>
              <a:t>To analyze</a:t>
            </a:r>
            <a:r>
              <a:rPr lang="en-IN" dirty="0"/>
              <a:t> citywise no of order.</a:t>
            </a:r>
          </a:p>
          <a:p>
            <a:pPr marL="0" indent="0">
              <a:buNone/>
            </a:pPr>
            <a:r>
              <a:rPr lang="en-IN" dirty="0"/>
              <a:t> (k)   </a:t>
            </a:r>
            <a:r>
              <a:rPr lang="en-US" dirty="0">
                <a:solidFill>
                  <a:schemeClr val="tx1"/>
                </a:solidFill>
              </a:rPr>
              <a:t>To analyze yearwise vehicle sale.</a:t>
            </a:r>
          </a:p>
          <a:p>
            <a:pPr marL="0" indent="0">
              <a:buNone/>
            </a:pPr>
            <a:r>
              <a:rPr lang="en-US" dirty="0">
                <a:solidFill>
                  <a:schemeClr val="tx1"/>
                </a:solidFill>
              </a:rPr>
              <a:t> (l)    To analyze yearwise vehicle order.</a:t>
            </a:r>
            <a:endParaRPr lang="en-IN" dirty="0"/>
          </a:p>
        </p:txBody>
      </p:sp>
    </p:spTree>
    <p:extLst>
      <p:ext uri="{BB962C8B-B14F-4D97-AF65-F5344CB8AC3E}">
        <p14:creationId xmlns:p14="http://schemas.microsoft.com/office/powerpoint/2010/main" val="46461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974095A-6EAD-40D1-B08A-21F8177FF885}"/>
              </a:ext>
            </a:extLst>
          </p:cNvPr>
          <p:cNvSpPr>
            <a:spLocks noGrp="1"/>
          </p:cNvSpPr>
          <p:nvPr>
            <p:ph type="title"/>
          </p:nvPr>
        </p:nvSpPr>
        <p:spPr>
          <a:xfrm>
            <a:off x="1295401" y="-445272"/>
            <a:ext cx="9645593" cy="2731272"/>
          </a:xfrm>
        </p:spPr>
        <p:txBody>
          <a:bodyPr/>
          <a:lstStyle/>
          <a:p>
            <a:r>
              <a:rPr lang="en-US" b="1" dirty="0">
                <a:solidFill>
                  <a:schemeClr val="accent1"/>
                </a:solidFill>
              </a:rPr>
              <a:t>MAIN DASH BOARD</a:t>
            </a:r>
            <a:endParaRPr lang="en-IN" b="1" dirty="0">
              <a:solidFill>
                <a:schemeClr val="accent1"/>
              </a:solidFill>
            </a:endParaRPr>
          </a:p>
        </p:txBody>
      </p:sp>
      <p:graphicFrame>
        <p:nvGraphicFramePr>
          <p:cNvPr id="5" name="Picture Placeholder 4">
            <a:extLst>
              <a:ext uri="{FF2B5EF4-FFF2-40B4-BE49-F238E27FC236}">
                <a16:creationId xmlns:a16="http://schemas.microsoft.com/office/drawing/2014/main" id="{E455D5C7-8183-4340-93B3-945ED4F20BD5}"/>
              </a:ext>
            </a:extLst>
          </p:cNvPr>
          <p:cNvGraphicFramePr>
            <a:graphicFrameLocks noGrp="1"/>
          </p:cNvGraphicFramePr>
          <p:nvPr>
            <p:ph type="pic" idx="4294967295"/>
            <p:extLst>
              <p:ext uri="{D42A27DB-BD31-4B8C-83A1-F6EECF244321}">
                <p14:modId xmlns:p14="http://schemas.microsoft.com/office/powerpoint/2010/main" val="1062160958"/>
              </p:ext>
            </p:extLst>
          </p:nvPr>
        </p:nvGraphicFramePr>
        <p:xfrm>
          <a:off x="723248" y="1425043"/>
          <a:ext cx="3700463" cy="23415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A213B19-2F23-4B37-9F35-239148761736}"/>
              </a:ext>
            </a:extLst>
          </p:cNvPr>
          <p:cNvGraphicFramePr>
            <a:graphicFrameLocks/>
          </p:cNvGraphicFramePr>
          <p:nvPr>
            <p:extLst>
              <p:ext uri="{D42A27DB-BD31-4B8C-83A1-F6EECF244321}">
                <p14:modId xmlns:p14="http://schemas.microsoft.com/office/powerpoint/2010/main" val="765722843"/>
              </p:ext>
            </p:extLst>
          </p:nvPr>
        </p:nvGraphicFramePr>
        <p:xfrm>
          <a:off x="4517580" y="1425043"/>
          <a:ext cx="3466905" cy="23246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4C91969-30D5-4E52-966B-69A3B6D56DF5}"/>
              </a:ext>
            </a:extLst>
          </p:cNvPr>
          <p:cNvGraphicFramePr>
            <a:graphicFrameLocks/>
          </p:cNvGraphicFramePr>
          <p:nvPr>
            <p:extLst>
              <p:ext uri="{D42A27DB-BD31-4B8C-83A1-F6EECF244321}">
                <p14:modId xmlns:p14="http://schemas.microsoft.com/office/powerpoint/2010/main" val="1872339617"/>
              </p:ext>
            </p:extLst>
          </p:nvPr>
        </p:nvGraphicFramePr>
        <p:xfrm>
          <a:off x="8172223" y="1425043"/>
          <a:ext cx="3250196" cy="22639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DD090C1-8523-4083-BAA4-2F372DD38B3D}"/>
              </a:ext>
            </a:extLst>
          </p:cNvPr>
          <p:cNvGraphicFramePr>
            <a:graphicFrameLocks/>
          </p:cNvGraphicFramePr>
          <p:nvPr>
            <p:extLst>
              <p:ext uri="{D42A27DB-BD31-4B8C-83A1-F6EECF244321}">
                <p14:modId xmlns:p14="http://schemas.microsoft.com/office/powerpoint/2010/main" val="743258137"/>
              </p:ext>
            </p:extLst>
          </p:nvPr>
        </p:nvGraphicFramePr>
        <p:xfrm>
          <a:off x="816630" y="3821723"/>
          <a:ext cx="3700950" cy="22243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4630185E-C9FB-4982-AB92-B8C7D4F2F0C3}"/>
              </a:ext>
            </a:extLst>
          </p:cNvPr>
          <p:cNvGraphicFramePr>
            <a:graphicFrameLocks/>
          </p:cNvGraphicFramePr>
          <p:nvPr>
            <p:extLst>
              <p:ext uri="{D42A27DB-BD31-4B8C-83A1-F6EECF244321}">
                <p14:modId xmlns:p14="http://schemas.microsoft.com/office/powerpoint/2010/main" val="2810950278"/>
              </p:ext>
            </p:extLst>
          </p:nvPr>
        </p:nvGraphicFramePr>
        <p:xfrm>
          <a:off x="4598039" y="3919875"/>
          <a:ext cx="3574184" cy="212616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351FAA13-F3A9-4583-BAB6-9FC3D3AA69B3}"/>
              </a:ext>
            </a:extLst>
          </p:cNvPr>
          <p:cNvGraphicFramePr>
            <a:graphicFrameLocks/>
          </p:cNvGraphicFramePr>
          <p:nvPr>
            <p:extLst>
              <p:ext uri="{D42A27DB-BD31-4B8C-83A1-F6EECF244321}">
                <p14:modId xmlns:p14="http://schemas.microsoft.com/office/powerpoint/2010/main" val="1998680259"/>
              </p:ext>
            </p:extLst>
          </p:nvPr>
        </p:nvGraphicFramePr>
        <p:xfrm>
          <a:off x="8252682" y="3926763"/>
          <a:ext cx="3337661" cy="21192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39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95CE-D647-4553-839B-324179097217}"/>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1DA25365-99F2-4277-953E-8403316D1158}"/>
              </a:ext>
            </a:extLst>
          </p:cNvPr>
          <p:cNvSpPr>
            <a:spLocks noGrp="1"/>
          </p:cNvSpPr>
          <p:nvPr>
            <p:ph type="body" sz="half" idx="2"/>
          </p:nvPr>
        </p:nvSpPr>
        <p:spPr/>
        <p:txBody>
          <a:bodyPr/>
          <a:lstStyle/>
          <a:p>
            <a:endParaRPr lang="en-IN"/>
          </a:p>
        </p:txBody>
      </p:sp>
      <p:graphicFrame>
        <p:nvGraphicFramePr>
          <p:cNvPr id="5" name="Picture Placeholder 4">
            <a:extLst>
              <a:ext uri="{FF2B5EF4-FFF2-40B4-BE49-F238E27FC236}">
                <a16:creationId xmlns:a16="http://schemas.microsoft.com/office/drawing/2014/main" id="{082C1FCB-EDBC-4EDF-96CC-A54B437AD9B2}"/>
              </a:ext>
            </a:extLst>
          </p:cNvPr>
          <p:cNvGraphicFramePr>
            <a:graphicFrameLocks noGrp="1"/>
          </p:cNvGraphicFramePr>
          <p:nvPr>
            <p:ph type="pic" idx="1"/>
            <p:extLst>
              <p:ext uri="{D42A27DB-BD31-4B8C-83A1-F6EECF244321}">
                <p14:modId xmlns:p14="http://schemas.microsoft.com/office/powerpoint/2010/main" val="1166812089"/>
              </p:ext>
            </p:extLst>
          </p:nvPr>
        </p:nvGraphicFramePr>
        <p:xfrm>
          <a:off x="825819" y="762740"/>
          <a:ext cx="3382108" cy="25584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79C2815-3A1E-429C-A791-71F1FDF1FF15}"/>
              </a:ext>
            </a:extLst>
          </p:cNvPr>
          <p:cNvGraphicFramePr>
            <a:graphicFrameLocks/>
          </p:cNvGraphicFramePr>
          <p:nvPr>
            <p:extLst>
              <p:ext uri="{D42A27DB-BD31-4B8C-83A1-F6EECF244321}">
                <p14:modId xmlns:p14="http://schemas.microsoft.com/office/powerpoint/2010/main" val="1824668077"/>
              </p:ext>
            </p:extLst>
          </p:nvPr>
        </p:nvGraphicFramePr>
        <p:xfrm>
          <a:off x="4310185" y="762740"/>
          <a:ext cx="3382108" cy="26662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CCF704DF-58B1-4D1F-8E8C-FBD4D5567866}"/>
              </a:ext>
            </a:extLst>
          </p:cNvPr>
          <p:cNvGraphicFramePr>
            <a:graphicFrameLocks/>
          </p:cNvGraphicFramePr>
          <p:nvPr>
            <p:extLst>
              <p:ext uri="{D42A27DB-BD31-4B8C-83A1-F6EECF244321}">
                <p14:modId xmlns:p14="http://schemas.microsoft.com/office/powerpoint/2010/main" val="1288582720"/>
              </p:ext>
            </p:extLst>
          </p:nvPr>
        </p:nvGraphicFramePr>
        <p:xfrm>
          <a:off x="7894151" y="762740"/>
          <a:ext cx="3643192" cy="26662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FE31A519-D9E0-45F1-863D-E77BEAA769FC}"/>
              </a:ext>
            </a:extLst>
          </p:cNvPr>
          <p:cNvGraphicFramePr>
            <a:graphicFrameLocks/>
          </p:cNvGraphicFramePr>
          <p:nvPr>
            <p:extLst>
              <p:ext uri="{D42A27DB-BD31-4B8C-83A1-F6EECF244321}">
                <p14:modId xmlns:p14="http://schemas.microsoft.com/office/powerpoint/2010/main" val="2794140634"/>
              </p:ext>
            </p:extLst>
          </p:nvPr>
        </p:nvGraphicFramePr>
        <p:xfrm>
          <a:off x="752939" y="3576099"/>
          <a:ext cx="3454988" cy="279531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97ABFD1D-DB84-4590-93E0-E2D8E9CFE035}"/>
              </a:ext>
            </a:extLst>
          </p:cNvPr>
          <p:cNvGraphicFramePr>
            <a:graphicFrameLocks/>
          </p:cNvGraphicFramePr>
          <p:nvPr>
            <p:extLst>
              <p:ext uri="{D42A27DB-BD31-4B8C-83A1-F6EECF244321}">
                <p14:modId xmlns:p14="http://schemas.microsoft.com/office/powerpoint/2010/main" val="1341469746"/>
              </p:ext>
            </p:extLst>
          </p:nvPr>
        </p:nvGraphicFramePr>
        <p:xfrm>
          <a:off x="4310185" y="3576099"/>
          <a:ext cx="3484366" cy="26593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1FC37F38-1484-42FF-8E2E-736ACE16D140}"/>
              </a:ext>
            </a:extLst>
          </p:cNvPr>
          <p:cNvGraphicFramePr>
            <a:graphicFrameLocks/>
          </p:cNvGraphicFramePr>
          <p:nvPr>
            <p:extLst>
              <p:ext uri="{D42A27DB-BD31-4B8C-83A1-F6EECF244321}">
                <p14:modId xmlns:p14="http://schemas.microsoft.com/office/powerpoint/2010/main" val="551183022"/>
              </p:ext>
            </p:extLst>
          </p:nvPr>
        </p:nvGraphicFramePr>
        <p:xfrm>
          <a:off x="7894151" y="3604260"/>
          <a:ext cx="3571630" cy="263121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2127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6762-14DF-4081-9647-86BA235DCCFF}"/>
              </a:ext>
            </a:extLst>
          </p:cNvPr>
          <p:cNvSpPr>
            <a:spLocks noGrp="1"/>
          </p:cNvSpPr>
          <p:nvPr>
            <p:ph type="title"/>
          </p:nvPr>
        </p:nvSpPr>
        <p:spPr>
          <a:xfrm>
            <a:off x="625231" y="601786"/>
            <a:ext cx="10271367" cy="1684214"/>
          </a:xfrm>
        </p:spPr>
        <p:txBody>
          <a:bodyPr/>
          <a:lstStyle/>
          <a:p>
            <a:r>
              <a:rPr lang="en-US" b="1" dirty="0">
                <a:solidFill>
                  <a:srgbClr val="C00000"/>
                </a:solidFill>
              </a:rPr>
              <a:t>Conclusion</a:t>
            </a:r>
            <a:endParaRPr lang="en-IN" b="1" dirty="0">
              <a:solidFill>
                <a:srgbClr val="C00000"/>
              </a:solidFill>
            </a:endParaRPr>
          </a:p>
        </p:txBody>
      </p:sp>
      <p:sp>
        <p:nvSpPr>
          <p:cNvPr id="3" name="Content Placeholder 2">
            <a:extLst>
              <a:ext uri="{FF2B5EF4-FFF2-40B4-BE49-F238E27FC236}">
                <a16:creationId xmlns:a16="http://schemas.microsoft.com/office/drawing/2014/main" id="{66915C1D-72E4-45E4-A64D-48E47B789788}"/>
              </a:ext>
            </a:extLst>
          </p:cNvPr>
          <p:cNvSpPr>
            <a:spLocks noGrp="1"/>
          </p:cNvSpPr>
          <p:nvPr>
            <p:ph idx="1"/>
          </p:nvPr>
        </p:nvSpPr>
        <p:spPr>
          <a:xfrm>
            <a:off x="890953" y="2430585"/>
            <a:ext cx="10271367" cy="3445283"/>
          </a:xfrm>
        </p:spPr>
        <p:txBody>
          <a:bodyPr>
            <a:normAutofit fontScale="85000" lnSpcReduction="20000"/>
          </a:bodyPr>
          <a:lstStyle/>
          <a:p>
            <a:r>
              <a:rPr lang="en-US" sz="2400" dirty="0">
                <a:latin typeface="+mj-lt"/>
              </a:rPr>
              <a:t>It was a good learning experience for me while working on this project. It helps me to understand           business knowledge and gave real insights in the world of sales of vehicle.</a:t>
            </a:r>
          </a:p>
          <a:p>
            <a:r>
              <a:rPr lang="en-US" sz="2400" dirty="0">
                <a:latin typeface="+mj-lt"/>
              </a:rPr>
              <a:t>Through this project I would like to help community to find the best vehicle options, customer       view and  also value for money vehicle in various parts of the country, cities  for the different vehicle. The trend what I have seen after analyzing data and graphs is given below-</a:t>
            </a:r>
            <a:endParaRPr lang="en-US" dirty="0"/>
          </a:p>
          <a:p>
            <a:r>
              <a:rPr lang="en-US" dirty="0"/>
              <a:t>USA has maximum sale.</a:t>
            </a:r>
          </a:p>
          <a:p>
            <a:r>
              <a:rPr lang="en-US" dirty="0"/>
              <a:t>Classic cars shares maximum sale.</a:t>
            </a:r>
          </a:p>
          <a:p>
            <a:r>
              <a:rPr lang="en-US" dirty="0"/>
              <a:t>Most of the sale occurred in Medium size.</a:t>
            </a:r>
          </a:p>
          <a:p>
            <a:r>
              <a:rPr lang="en-US" dirty="0"/>
              <a:t>95% of the order has been shipped.</a:t>
            </a:r>
          </a:p>
          <a:p>
            <a:r>
              <a:rPr lang="en-US" dirty="0"/>
              <a:t>In 2004 sale increases.</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40324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CA683-7785-49F1-A18F-3E7992F564EB}"/>
              </a:ext>
            </a:extLst>
          </p:cNvPr>
          <p:cNvSpPr>
            <a:spLocks noGrp="1"/>
          </p:cNvSpPr>
          <p:nvPr>
            <p:ph idx="4294967295"/>
          </p:nvPr>
        </p:nvSpPr>
        <p:spPr>
          <a:xfrm>
            <a:off x="1719384" y="1539631"/>
            <a:ext cx="9339385" cy="4335707"/>
          </a:xfrm>
        </p:spPr>
        <p:txBody>
          <a:bodyPr/>
          <a:lstStyle/>
          <a:p>
            <a:r>
              <a:rPr lang="en-IN" dirty="0"/>
              <a:t>Video link:</a:t>
            </a:r>
            <a:r>
              <a:rPr lang="en-IN" u="sng" dirty="0"/>
              <a:t>https://drive.google.com/file/d/1sPaj4zAi0s6sx_9Eq7Pn8PVuSKr0dBnV/view?usp=sharing</a:t>
            </a:r>
          </a:p>
          <a:p>
            <a:pPr marL="0" indent="0">
              <a:buNone/>
            </a:pPr>
            <a:endParaRPr lang="en-IN" dirty="0"/>
          </a:p>
        </p:txBody>
      </p:sp>
    </p:spTree>
    <p:extLst>
      <p:ext uri="{BB962C8B-B14F-4D97-AF65-F5344CB8AC3E}">
        <p14:creationId xmlns:p14="http://schemas.microsoft.com/office/powerpoint/2010/main" val="1823727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655</TotalTime>
  <Words>536</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Project:1 Sales of vehicle</vt:lpstr>
      <vt:lpstr>        SALES OF VEHICLE ANALYSIS</vt:lpstr>
      <vt:lpstr>Data storage</vt:lpstr>
      <vt:lpstr>Data Source      Google –http://www.google.dataset.com   </vt:lpstr>
      <vt:lpstr>     </vt:lpstr>
      <vt:lpstr>MAIN DASH BOARD</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Sales of vehicle</dc:title>
  <dc:creator>vaibhav singh</dc:creator>
  <cp:lastModifiedBy>vaibhav singh</cp:lastModifiedBy>
  <cp:revision>13</cp:revision>
  <dcterms:created xsi:type="dcterms:W3CDTF">2021-07-30T13:55:48Z</dcterms:created>
  <dcterms:modified xsi:type="dcterms:W3CDTF">2021-08-02T04:03:12Z</dcterms:modified>
</cp:coreProperties>
</file>