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86" r:id="rId8"/>
    <p:sldId id="293" r:id="rId9"/>
    <p:sldId id="260" r:id="rId10"/>
    <p:sldId id="290" r:id="rId11"/>
    <p:sldId id="287" r:id="rId12"/>
    <p:sldId id="288" r:id="rId13"/>
    <p:sldId id="262" r:id="rId14"/>
    <p:sldId id="261" r:id="rId15"/>
    <p:sldId id="289" r:id="rId16"/>
    <p:sldId id="292" r:id="rId17"/>
    <p:sldId id="291"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89" d="100"/>
          <a:sy n="89" d="100"/>
        </p:scale>
        <p:origin x="62" y="8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11/18/2022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versity.org/wiki/Python_Concepts" TargetMode="External"/><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hyperlink" Target="https://en.wikipedia.org/wiki/OpenCV"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7788402" cy="1673352"/>
          </a:xfrm>
        </p:spPr>
        <p:txBody>
          <a:bodyPr/>
          <a:lstStyle/>
          <a:p>
            <a:r>
              <a:rPr lang="en-US" dirty="0"/>
              <a:t>Virtual Interactive </a:t>
            </a:r>
            <a:br>
              <a:rPr lang="en-US" dirty="0"/>
            </a:br>
            <a:r>
              <a:rPr lang="en-US" dirty="0"/>
              <a:t>Board</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9292590" y="5184648"/>
            <a:ext cx="7086600" cy="1673352"/>
          </a:xfrm>
        </p:spPr>
        <p:txBody>
          <a:bodyPr>
            <a:normAutofit/>
          </a:bodyPr>
          <a:lstStyle/>
          <a:p>
            <a:pPr marL="0" indent="0">
              <a:buNone/>
            </a:pPr>
            <a:r>
              <a:rPr lang="en-US" dirty="0"/>
              <a:t>Prepared by:-</a:t>
            </a:r>
          </a:p>
          <a:p>
            <a:pPr marL="0" indent="0">
              <a:buNone/>
            </a:pPr>
            <a:r>
              <a:rPr lang="en-US" dirty="0"/>
              <a:t>Vaibhav Mittal </a:t>
            </a:r>
          </a:p>
          <a:p>
            <a:pPr marL="0" indent="0">
              <a:buNone/>
            </a:pPr>
            <a:r>
              <a:rPr lang="en-US" dirty="0"/>
              <a:t>Vaibhav Singh </a:t>
            </a:r>
          </a:p>
          <a:p>
            <a:pPr marL="0" indent="0">
              <a:buNone/>
            </a:pPr>
            <a:r>
              <a:rPr lang="en-US" dirty="0"/>
              <a:t>Sarthak Srivastava</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Flow Chart</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4" name="Rectangle: Rounded Corners 33">
            <a:extLst>
              <a:ext uri="{FF2B5EF4-FFF2-40B4-BE49-F238E27FC236}">
                <a16:creationId xmlns:a16="http://schemas.microsoft.com/office/drawing/2014/main" id="{E522F650-E5BF-BBB0-0F98-65E53397D527}"/>
              </a:ext>
            </a:extLst>
          </p:cNvPr>
          <p:cNvSpPr/>
          <p:nvPr/>
        </p:nvSpPr>
        <p:spPr>
          <a:xfrm>
            <a:off x="479454" y="2221918"/>
            <a:ext cx="1686187" cy="1006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WEBCAM</a:t>
            </a:r>
            <a:endParaRPr lang="en-IN" dirty="0"/>
          </a:p>
        </p:txBody>
      </p:sp>
      <p:sp>
        <p:nvSpPr>
          <p:cNvPr id="35" name="Rectangle: Rounded Corners 34">
            <a:extLst>
              <a:ext uri="{FF2B5EF4-FFF2-40B4-BE49-F238E27FC236}">
                <a16:creationId xmlns:a16="http://schemas.microsoft.com/office/drawing/2014/main" id="{21D7F0C5-DF3B-26A0-10D9-841DA69D46CA}"/>
              </a:ext>
            </a:extLst>
          </p:cNvPr>
          <p:cNvSpPr/>
          <p:nvPr/>
        </p:nvSpPr>
        <p:spPr>
          <a:xfrm>
            <a:off x="1771475" y="4372060"/>
            <a:ext cx="1686187" cy="1006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endParaRPr lang="en-IN" dirty="0"/>
          </a:p>
        </p:txBody>
      </p:sp>
      <p:sp>
        <p:nvSpPr>
          <p:cNvPr id="36" name="Rectangle: Rounded Corners 35">
            <a:extLst>
              <a:ext uri="{FF2B5EF4-FFF2-40B4-BE49-F238E27FC236}">
                <a16:creationId xmlns:a16="http://schemas.microsoft.com/office/drawing/2014/main" id="{CEACC28D-4EFD-B9C0-204A-15113B2E9AC8}"/>
              </a:ext>
            </a:extLst>
          </p:cNvPr>
          <p:cNvSpPr/>
          <p:nvPr/>
        </p:nvSpPr>
        <p:spPr>
          <a:xfrm>
            <a:off x="3878510" y="4372061"/>
            <a:ext cx="1686187" cy="1006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DISPLAY ON OUTPUT WINDOW</a:t>
            </a:r>
            <a:endParaRPr lang="en-IN" sz="1600" dirty="0"/>
          </a:p>
        </p:txBody>
      </p:sp>
      <p:sp>
        <p:nvSpPr>
          <p:cNvPr id="37" name="Rectangle: Rounded Corners 36">
            <a:extLst>
              <a:ext uri="{FF2B5EF4-FFF2-40B4-BE49-F238E27FC236}">
                <a16:creationId xmlns:a16="http://schemas.microsoft.com/office/drawing/2014/main" id="{55C2326E-D9CF-31EA-02D1-D37AC097757A}"/>
              </a:ext>
            </a:extLst>
          </p:cNvPr>
          <p:cNvSpPr/>
          <p:nvPr/>
        </p:nvSpPr>
        <p:spPr>
          <a:xfrm>
            <a:off x="7380914" y="2186746"/>
            <a:ext cx="1686187" cy="1006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DETECSHAND LANDMARK</a:t>
            </a:r>
            <a:r>
              <a:rPr lang="en-IN" sz="1400" dirty="0"/>
              <a:t> MODEL</a:t>
            </a:r>
            <a:endParaRPr lang="en-US" sz="1400" dirty="0"/>
          </a:p>
        </p:txBody>
      </p:sp>
      <p:sp>
        <p:nvSpPr>
          <p:cNvPr id="38" name="Rectangle: Rounded Corners 37">
            <a:extLst>
              <a:ext uri="{FF2B5EF4-FFF2-40B4-BE49-F238E27FC236}">
                <a16:creationId xmlns:a16="http://schemas.microsoft.com/office/drawing/2014/main" id="{DBC9EDC9-CB7D-04C5-0686-C06D7E1023FF}"/>
              </a:ext>
            </a:extLst>
          </p:cNvPr>
          <p:cNvSpPr/>
          <p:nvPr/>
        </p:nvSpPr>
        <p:spPr>
          <a:xfrm>
            <a:off x="6193813" y="4372060"/>
            <a:ext cx="1686187" cy="1006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DRAW/WRITE/ERASE</a:t>
            </a:r>
            <a:endParaRPr lang="en-IN" sz="1600" dirty="0"/>
          </a:p>
        </p:txBody>
      </p:sp>
      <p:sp>
        <p:nvSpPr>
          <p:cNvPr id="39" name="Rectangle: Rounded Corners 38">
            <a:extLst>
              <a:ext uri="{FF2B5EF4-FFF2-40B4-BE49-F238E27FC236}">
                <a16:creationId xmlns:a16="http://schemas.microsoft.com/office/drawing/2014/main" id="{BD6E6175-D021-0230-5FEF-A1D7B7F62E71}"/>
              </a:ext>
            </a:extLst>
          </p:cNvPr>
          <p:cNvSpPr/>
          <p:nvPr/>
        </p:nvSpPr>
        <p:spPr>
          <a:xfrm>
            <a:off x="8509116" y="4372060"/>
            <a:ext cx="1686187" cy="1006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TOOL</a:t>
            </a:r>
            <a:endParaRPr lang="en-IN" dirty="0"/>
          </a:p>
        </p:txBody>
      </p:sp>
      <p:sp>
        <p:nvSpPr>
          <p:cNvPr id="40" name="Rectangle: Rounded Corners 39">
            <a:extLst>
              <a:ext uri="{FF2B5EF4-FFF2-40B4-BE49-F238E27FC236}">
                <a16:creationId xmlns:a16="http://schemas.microsoft.com/office/drawing/2014/main" id="{C95BED7A-FE22-AC56-9AAF-D5087CC71149}"/>
              </a:ext>
            </a:extLst>
          </p:cNvPr>
          <p:cNvSpPr/>
          <p:nvPr/>
        </p:nvSpPr>
        <p:spPr>
          <a:xfrm>
            <a:off x="9595722" y="2186745"/>
            <a:ext cx="1686187" cy="1006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DETECTS FINGERTIP</a:t>
            </a:r>
            <a:endParaRPr lang="en-IN" dirty="0"/>
          </a:p>
        </p:txBody>
      </p:sp>
      <p:sp>
        <p:nvSpPr>
          <p:cNvPr id="41" name="Rectangle: Rounded Corners 40">
            <a:extLst>
              <a:ext uri="{FF2B5EF4-FFF2-40B4-BE49-F238E27FC236}">
                <a16:creationId xmlns:a16="http://schemas.microsoft.com/office/drawing/2014/main" id="{EDFD2945-6AC4-F357-8A8D-4BEB1C973C3C}"/>
              </a:ext>
            </a:extLst>
          </p:cNvPr>
          <p:cNvSpPr/>
          <p:nvPr/>
        </p:nvSpPr>
        <p:spPr>
          <a:xfrm>
            <a:off x="2709644" y="2221918"/>
            <a:ext cx="1686187" cy="1006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OPENCV</a:t>
            </a:r>
            <a:endParaRPr lang="en-IN" dirty="0"/>
          </a:p>
        </p:txBody>
      </p:sp>
      <p:sp>
        <p:nvSpPr>
          <p:cNvPr id="42" name="Rectangle: Rounded Corners 41">
            <a:extLst>
              <a:ext uri="{FF2B5EF4-FFF2-40B4-BE49-F238E27FC236}">
                <a16:creationId xmlns:a16="http://schemas.microsoft.com/office/drawing/2014/main" id="{ADA440C2-375D-F18E-D273-4D4EFD2DCB64}"/>
              </a:ext>
            </a:extLst>
          </p:cNvPr>
          <p:cNvSpPr/>
          <p:nvPr/>
        </p:nvSpPr>
        <p:spPr>
          <a:xfrm>
            <a:off x="5037588" y="2186745"/>
            <a:ext cx="1686187" cy="1006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FLIP VIDEO</a:t>
            </a:r>
            <a:endParaRPr lang="en-IN" dirty="0"/>
          </a:p>
        </p:txBody>
      </p:sp>
      <p:cxnSp>
        <p:nvCxnSpPr>
          <p:cNvPr id="44" name="Straight Arrow Connector 43">
            <a:extLst>
              <a:ext uri="{FF2B5EF4-FFF2-40B4-BE49-F238E27FC236}">
                <a16:creationId xmlns:a16="http://schemas.microsoft.com/office/drawing/2014/main" id="{502D553D-F66A-67A0-D1CD-0D12D363EBE5}"/>
              </a:ext>
            </a:extLst>
          </p:cNvPr>
          <p:cNvCxnSpPr>
            <a:stCxn id="34" idx="3"/>
            <a:endCxn id="41" idx="1"/>
          </p:cNvCxnSpPr>
          <p:nvPr/>
        </p:nvCxnSpPr>
        <p:spPr>
          <a:xfrm>
            <a:off x="2165641" y="2725258"/>
            <a:ext cx="544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87C8142-AB11-62B7-D56D-C25CC36B5820}"/>
              </a:ext>
            </a:extLst>
          </p:cNvPr>
          <p:cNvCxnSpPr/>
          <p:nvPr/>
        </p:nvCxnSpPr>
        <p:spPr>
          <a:xfrm>
            <a:off x="4395831" y="2725257"/>
            <a:ext cx="544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86652A1-8F54-7600-0A5D-ED119BF428BC}"/>
              </a:ext>
            </a:extLst>
          </p:cNvPr>
          <p:cNvCxnSpPr/>
          <p:nvPr/>
        </p:nvCxnSpPr>
        <p:spPr>
          <a:xfrm>
            <a:off x="6764904" y="2690084"/>
            <a:ext cx="544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364D0ED-F3C1-58AB-A90E-C78E7DFA5E1F}"/>
              </a:ext>
            </a:extLst>
          </p:cNvPr>
          <p:cNvCxnSpPr/>
          <p:nvPr/>
        </p:nvCxnSpPr>
        <p:spPr>
          <a:xfrm>
            <a:off x="9080207" y="2761843"/>
            <a:ext cx="544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9FD972B-6B18-CD32-F815-8742119DB51E}"/>
              </a:ext>
            </a:extLst>
          </p:cNvPr>
          <p:cNvCxnSpPr>
            <a:cxnSpLocks/>
          </p:cNvCxnSpPr>
          <p:nvPr/>
        </p:nvCxnSpPr>
        <p:spPr>
          <a:xfrm flipH="1">
            <a:off x="3471644" y="4854661"/>
            <a:ext cx="501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A6BF000-9100-B26C-2961-C5C70A6BE5E4}"/>
              </a:ext>
            </a:extLst>
          </p:cNvPr>
          <p:cNvCxnSpPr>
            <a:cxnSpLocks/>
          </p:cNvCxnSpPr>
          <p:nvPr/>
        </p:nvCxnSpPr>
        <p:spPr>
          <a:xfrm>
            <a:off x="10195303" y="3193424"/>
            <a:ext cx="0" cy="127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A1827D8-A536-5BCE-4A7C-8283641E3E00}"/>
              </a:ext>
            </a:extLst>
          </p:cNvPr>
          <p:cNvCxnSpPr>
            <a:cxnSpLocks/>
          </p:cNvCxnSpPr>
          <p:nvPr/>
        </p:nvCxnSpPr>
        <p:spPr>
          <a:xfrm flipH="1">
            <a:off x="5629769" y="4875399"/>
            <a:ext cx="501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D23B714-1C0B-E1B3-6325-A6AF88CED796}"/>
              </a:ext>
            </a:extLst>
          </p:cNvPr>
          <p:cNvCxnSpPr>
            <a:cxnSpLocks/>
          </p:cNvCxnSpPr>
          <p:nvPr/>
        </p:nvCxnSpPr>
        <p:spPr>
          <a:xfrm flipH="1">
            <a:off x="7973095" y="4854661"/>
            <a:ext cx="501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HAND RECOGNITION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17" name="Picture 16">
            <a:extLst>
              <a:ext uri="{FF2B5EF4-FFF2-40B4-BE49-F238E27FC236}">
                <a16:creationId xmlns:a16="http://schemas.microsoft.com/office/drawing/2014/main" id="{E7E91622-5074-EFF3-79D5-BF9341343263}"/>
              </a:ext>
            </a:extLst>
          </p:cNvPr>
          <p:cNvPicPr>
            <a:picLocks noChangeAspect="1"/>
          </p:cNvPicPr>
          <p:nvPr/>
        </p:nvPicPr>
        <p:blipFill>
          <a:blip r:embed="rId2"/>
          <a:stretch>
            <a:fillRect/>
          </a:stretch>
        </p:blipFill>
        <p:spPr>
          <a:xfrm>
            <a:off x="562061" y="2420154"/>
            <a:ext cx="6169708" cy="2527953"/>
          </a:xfrm>
          <a:prstGeom prst="rect">
            <a:avLst/>
          </a:prstGeom>
        </p:spPr>
      </p:pic>
      <p:pic>
        <p:nvPicPr>
          <p:cNvPr id="19" name="Picture 18">
            <a:extLst>
              <a:ext uri="{FF2B5EF4-FFF2-40B4-BE49-F238E27FC236}">
                <a16:creationId xmlns:a16="http://schemas.microsoft.com/office/drawing/2014/main" id="{7A8AC136-6CF6-7DF9-4E53-235BE640A905}"/>
              </a:ext>
            </a:extLst>
          </p:cNvPr>
          <p:cNvPicPr>
            <a:picLocks noChangeAspect="1"/>
          </p:cNvPicPr>
          <p:nvPr/>
        </p:nvPicPr>
        <p:blipFill>
          <a:blip r:embed="rId3"/>
          <a:stretch>
            <a:fillRect/>
          </a:stretch>
        </p:blipFill>
        <p:spPr>
          <a:xfrm>
            <a:off x="6992463" y="2420154"/>
            <a:ext cx="4057058" cy="3001395"/>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Virtual Interactive Board</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5" name="Picture 4">
            <a:extLst>
              <a:ext uri="{FF2B5EF4-FFF2-40B4-BE49-F238E27FC236}">
                <a16:creationId xmlns:a16="http://schemas.microsoft.com/office/drawing/2014/main" id="{6D16A1B5-C344-B574-DF75-6B5A30555C27}"/>
              </a:ext>
            </a:extLst>
          </p:cNvPr>
          <p:cNvPicPr>
            <a:picLocks noChangeAspect="1"/>
          </p:cNvPicPr>
          <p:nvPr/>
        </p:nvPicPr>
        <p:blipFill>
          <a:blip r:embed="rId2"/>
          <a:stretch>
            <a:fillRect/>
          </a:stretch>
        </p:blipFill>
        <p:spPr>
          <a:xfrm>
            <a:off x="900830" y="1984273"/>
            <a:ext cx="4115374" cy="3543795"/>
          </a:xfrm>
          <a:prstGeom prst="rect">
            <a:avLst/>
          </a:prstGeom>
        </p:spPr>
      </p:pic>
      <p:pic>
        <p:nvPicPr>
          <p:cNvPr id="7" name="Picture 6">
            <a:extLst>
              <a:ext uri="{FF2B5EF4-FFF2-40B4-BE49-F238E27FC236}">
                <a16:creationId xmlns:a16="http://schemas.microsoft.com/office/drawing/2014/main" id="{8456BB07-A14F-09C5-B863-07227475A205}"/>
              </a:ext>
            </a:extLst>
          </p:cNvPr>
          <p:cNvPicPr>
            <a:picLocks noChangeAspect="1"/>
          </p:cNvPicPr>
          <p:nvPr/>
        </p:nvPicPr>
        <p:blipFill>
          <a:blip r:embed="rId3"/>
          <a:stretch>
            <a:fillRect/>
          </a:stretch>
        </p:blipFill>
        <p:spPr>
          <a:xfrm>
            <a:off x="5535392" y="1974746"/>
            <a:ext cx="4191585" cy="3562847"/>
          </a:xfrm>
          <a:prstGeom prst="rect">
            <a:avLst/>
          </a:prstGeom>
        </p:spPr>
      </p:pic>
    </p:spTree>
    <p:extLst>
      <p:ext uri="{BB962C8B-B14F-4D97-AF65-F5344CB8AC3E}">
        <p14:creationId xmlns:p14="http://schemas.microsoft.com/office/powerpoint/2010/main" val="247527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480DE62-42AD-DD34-6E18-C4504205987C}"/>
              </a:ext>
            </a:extLst>
          </p:cNvPr>
          <p:cNvPicPr>
            <a:picLocks noChangeAspect="1"/>
          </p:cNvPicPr>
          <p:nvPr/>
        </p:nvPicPr>
        <p:blipFill>
          <a:blip r:embed="rId2"/>
          <a:stretch>
            <a:fillRect/>
          </a:stretch>
        </p:blipFill>
        <p:spPr>
          <a:xfrm>
            <a:off x="132202" y="1523999"/>
            <a:ext cx="4334439" cy="3332481"/>
          </a:xfrm>
          <a:prstGeom prst="rect">
            <a:avLst/>
          </a:prstGeom>
        </p:spPr>
      </p:pic>
      <p:pic>
        <p:nvPicPr>
          <p:cNvPr id="17" name="Picture 16">
            <a:extLst>
              <a:ext uri="{FF2B5EF4-FFF2-40B4-BE49-F238E27FC236}">
                <a16:creationId xmlns:a16="http://schemas.microsoft.com/office/drawing/2014/main" id="{336F3202-EC0C-ECB5-7C8B-7A2A40CEFA99}"/>
              </a:ext>
            </a:extLst>
          </p:cNvPr>
          <p:cNvPicPr>
            <a:picLocks noChangeAspect="1"/>
          </p:cNvPicPr>
          <p:nvPr/>
        </p:nvPicPr>
        <p:blipFill>
          <a:blip r:embed="rId3"/>
          <a:stretch>
            <a:fillRect/>
          </a:stretch>
        </p:blipFill>
        <p:spPr>
          <a:xfrm>
            <a:off x="4466641" y="1524000"/>
            <a:ext cx="5227893" cy="3281680"/>
          </a:xfrm>
          <a:prstGeom prst="rect">
            <a:avLst/>
          </a:prstGeom>
        </p:spPr>
      </p:pic>
      <p:pic>
        <p:nvPicPr>
          <p:cNvPr id="19" name="Picture 18">
            <a:extLst>
              <a:ext uri="{FF2B5EF4-FFF2-40B4-BE49-F238E27FC236}">
                <a16:creationId xmlns:a16="http://schemas.microsoft.com/office/drawing/2014/main" id="{4B4135A8-6F80-A2DB-3326-8E84DA457B59}"/>
              </a:ext>
            </a:extLst>
          </p:cNvPr>
          <p:cNvPicPr>
            <a:picLocks noChangeAspect="1"/>
          </p:cNvPicPr>
          <p:nvPr/>
        </p:nvPicPr>
        <p:blipFill>
          <a:blip r:embed="rId4"/>
          <a:stretch>
            <a:fillRect/>
          </a:stretch>
        </p:blipFill>
        <p:spPr>
          <a:xfrm>
            <a:off x="9694534" y="1907378"/>
            <a:ext cx="2294115" cy="2176942"/>
          </a:xfrm>
          <a:prstGeom prst="rect">
            <a:avLst/>
          </a:prstGeom>
        </p:spPr>
      </p:pic>
    </p:spTree>
    <p:extLst>
      <p:ext uri="{BB962C8B-B14F-4D97-AF65-F5344CB8AC3E}">
        <p14:creationId xmlns:p14="http://schemas.microsoft.com/office/powerpoint/2010/main" val="2820809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0CE28-3255-81A9-88E4-B73B18B749AC}"/>
              </a:ext>
            </a:extLst>
          </p:cNvPr>
          <p:cNvSpPr>
            <a:spLocks noGrp="1"/>
          </p:cNvSpPr>
          <p:nvPr>
            <p:ph type="title"/>
          </p:nvPr>
        </p:nvSpPr>
        <p:spPr/>
        <p:txBody>
          <a:bodyPr/>
          <a:lstStyle/>
          <a:p>
            <a:r>
              <a:rPr lang="en-US" dirty="0"/>
              <a:t>Conclusion</a:t>
            </a:r>
            <a:endParaRPr lang="en-IN" dirty="0"/>
          </a:p>
        </p:txBody>
      </p:sp>
      <p:sp>
        <p:nvSpPr>
          <p:cNvPr id="3" name="Slide Number Placeholder 2">
            <a:extLst>
              <a:ext uri="{FF2B5EF4-FFF2-40B4-BE49-F238E27FC236}">
                <a16:creationId xmlns:a16="http://schemas.microsoft.com/office/drawing/2014/main" id="{E5A32D50-1684-527B-265D-33C5353F39F2}"/>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7" name="Content Placeholder 6">
            <a:extLst>
              <a:ext uri="{FF2B5EF4-FFF2-40B4-BE49-F238E27FC236}">
                <a16:creationId xmlns:a16="http://schemas.microsoft.com/office/drawing/2014/main" id="{BC29E63B-F1BF-17EA-C164-40121B4C0225}"/>
              </a:ext>
            </a:extLst>
          </p:cNvPr>
          <p:cNvSpPr>
            <a:spLocks noGrp="1"/>
          </p:cNvSpPr>
          <p:nvPr>
            <p:ph sz="quarter" idx="4"/>
          </p:nvPr>
        </p:nvSpPr>
        <p:spPr>
          <a:xfrm>
            <a:off x="868362" y="1854470"/>
            <a:ext cx="6975158" cy="3967209"/>
          </a:xfrm>
        </p:spPr>
        <p:txBody>
          <a:bodyPr/>
          <a:lstStyle/>
          <a:p>
            <a:r>
              <a:rPr lang="en-US" dirty="0"/>
              <a:t>This project makes the user to have an interactive environment where the user can draw whatever he wants by choosing his required colors from the displayed ones. So, we conclude that Virtual Sketch is developed using the library NumPy and in Open CV where we have many libraries and algorithm in built which makes the interfaces more active while using. </a:t>
            </a:r>
          </a:p>
          <a:p>
            <a:r>
              <a:rPr lang="en-US" dirty="0"/>
              <a:t>We used python as, it have many inbuilt libraries and many modules which represent the imagination virtually when used along with OpenCV as well as its morphological processes.</a:t>
            </a:r>
            <a:endParaRPr lang="en-IN" dirty="0"/>
          </a:p>
        </p:txBody>
      </p:sp>
      <p:sp>
        <p:nvSpPr>
          <p:cNvPr id="8" name="TextBox 7">
            <a:extLst>
              <a:ext uri="{FF2B5EF4-FFF2-40B4-BE49-F238E27FC236}">
                <a16:creationId xmlns:a16="http://schemas.microsoft.com/office/drawing/2014/main" id="{6028A17D-B6A0-C478-F383-29161D8C5B71}"/>
              </a:ext>
            </a:extLst>
          </p:cNvPr>
          <p:cNvSpPr txBox="1"/>
          <p:nvPr/>
        </p:nvSpPr>
        <p:spPr>
          <a:xfrm>
            <a:off x="325120" y="1402080"/>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23820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7094" y="966831"/>
            <a:ext cx="7781544" cy="859055"/>
          </a:xfrm>
        </p:spPr>
        <p:txBody>
          <a:bodyPr/>
          <a:lstStyle/>
          <a:p>
            <a:r>
              <a:rPr lang="en-US" dirty="0"/>
              <a:t>Introduction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69124" y="2187850"/>
            <a:ext cx="8236395" cy="4404063"/>
          </a:xfrm>
        </p:spPr>
        <p:txBody>
          <a:bodyPr/>
          <a:lstStyle/>
          <a:p>
            <a:pPr marL="285750" indent="-285750">
              <a:buFont typeface="Arial" panose="020B0604020202020204" pitchFamily="34" charset="0"/>
              <a:buChar char="•"/>
            </a:pPr>
            <a:r>
              <a:rPr lang="en-US" dirty="0"/>
              <a:t>Sketching On Air is possible through our trending technology namely OpenCV, python. </a:t>
            </a:r>
          </a:p>
          <a:p>
            <a:endParaRPr lang="en-US" dirty="0"/>
          </a:p>
          <a:p>
            <a:pPr marL="285750" indent="-285750">
              <a:buFont typeface="Arial" panose="020B0604020202020204" pitchFamily="34" charset="0"/>
              <a:buChar char="•"/>
            </a:pPr>
            <a:r>
              <a:rPr lang="en-US" dirty="0"/>
              <a:t>OpenCV is mainly known as an open source computer vision and machine learning software.</a:t>
            </a:r>
          </a:p>
          <a:p>
            <a:endParaRPr lang="en-US" dirty="0"/>
          </a:p>
          <a:p>
            <a:pPr marL="285750" indent="-285750">
              <a:buFont typeface="Arial" panose="020B0604020202020204" pitchFamily="34" charset="0"/>
              <a:buChar char="•"/>
            </a:pPr>
            <a:r>
              <a:rPr lang="en-US" dirty="0"/>
              <a:t>Most of the algorithms are used to detect and recognize faces, identify objects, classify human activities in videos track camera movements, track moving object. </a:t>
            </a:r>
          </a:p>
          <a:p>
            <a:endParaRPr lang="en-US" dirty="0"/>
          </a:p>
          <a:p>
            <a:pPr marL="285750" indent="-285750">
              <a:buFont typeface="Arial" panose="020B0604020202020204" pitchFamily="34" charset="0"/>
              <a:buChar char="•"/>
            </a:pPr>
            <a:r>
              <a:rPr lang="en-US" dirty="0"/>
              <a:t>In this project we are solving a real life problem by replacing the physical interactive boards with a virtual one.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IN" dirty="0"/>
              <a:t>What is </a:t>
            </a:r>
            <a:r>
              <a:rPr lang="en-US" dirty="0"/>
              <a:t>Virtual Interactive Board</a:t>
            </a:r>
            <a:r>
              <a:rPr lang="en-IN" dirty="0"/>
              <a:t>?</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Computer vision project implemented with OpenCV. </a:t>
            </a:r>
          </a:p>
          <a:p>
            <a:r>
              <a:rPr lang="en-US" dirty="0"/>
              <a:t>In air canvas you can draw on the screen with only waiving your finger around in the air. Its a color tracking project with a small color bead on the finger. </a:t>
            </a:r>
          </a:p>
          <a:p>
            <a:r>
              <a:rPr lang="en-US" dirty="0"/>
              <a:t>Color Detection and tracking are used in order to achieve the objective. </a:t>
            </a:r>
          </a:p>
          <a:p>
            <a:r>
              <a:rPr lang="en-US" dirty="0"/>
              <a:t>A mask is created around the bead and then the color marker is predicted. It includes further steps of morphological operations on the mask produced which are Erosion and Dilation. Erosion reduces the impurities present in the mask and dilation further restores the eroded main mask.</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4" name="Graphic 3" descr="Lightbulb and gear">
            <a:extLst>
              <a:ext uri="{FF2B5EF4-FFF2-40B4-BE49-F238E27FC236}">
                <a16:creationId xmlns:a16="http://schemas.microsoft.com/office/drawing/2014/main" id="{8A6717A1-A9A9-5E91-6280-039BA1F829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3642" y="354330"/>
            <a:ext cx="1843858" cy="1843858"/>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FDB4-778B-A02D-9C70-DEAA2F27EEC9}"/>
              </a:ext>
            </a:extLst>
          </p:cNvPr>
          <p:cNvSpPr>
            <a:spLocks noGrp="1"/>
          </p:cNvSpPr>
          <p:nvPr>
            <p:ph type="title"/>
          </p:nvPr>
        </p:nvSpPr>
        <p:spPr/>
        <p:txBody>
          <a:bodyPr/>
          <a:lstStyle/>
          <a:p>
            <a:r>
              <a:rPr lang="en-IN" dirty="0"/>
              <a:t>What problem it solves?</a:t>
            </a:r>
          </a:p>
        </p:txBody>
      </p:sp>
      <p:sp>
        <p:nvSpPr>
          <p:cNvPr id="3" name="Slide Number Placeholder 2">
            <a:extLst>
              <a:ext uri="{FF2B5EF4-FFF2-40B4-BE49-F238E27FC236}">
                <a16:creationId xmlns:a16="http://schemas.microsoft.com/office/drawing/2014/main" id="{AE970896-F3B4-C2A8-0C80-022AE952B264}"/>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B81E2D93-5ACA-C44C-0F77-2D3E017C1675}"/>
              </a:ext>
            </a:extLst>
          </p:cNvPr>
          <p:cNvSpPr>
            <a:spLocks noGrp="1"/>
          </p:cNvSpPr>
          <p:nvPr>
            <p:ph type="body" sz="quarter" idx="13"/>
          </p:nvPr>
        </p:nvSpPr>
        <p:spPr>
          <a:xfrm>
            <a:off x="444500" y="1625385"/>
            <a:ext cx="6862312" cy="4263687"/>
          </a:xfrm>
        </p:spPr>
        <p:txBody>
          <a:bodyPr/>
          <a:lstStyle/>
          <a:p>
            <a:r>
              <a:rPr lang="en-US" dirty="0"/>
              <a:t>With the sudden shut down of schools and colleges in many parts of the globe because of the pandemic, education has shifted online.</a:t>
            </a:r>
          </a:p>
          <a:p>
            <a:r>
              <a:rPr lang="en-US" dirty="0"/>
              <a:t> Teachers are teaching students over online meeting platforms. But to write on the whiteboards available online, a special pen is needed which is often expensive.</a:t>
            </a:r>
          </a:p>
          <a:p>
            <a:r>
              <a:rPr lang="en-US" dirty="0"/>
              <a:t> This problem is solved by Virtual Interactive Board. Now teachers can write on the virtual whiteboard just by waving their fingers in the air, free of cost.</a:t>
            </a:r>
          </a:p>
          <a:p>
            <a:r>
              <a:rPr lang="en-US" dirty="0"/>
              <a:t>Availability of Physical Interactive Boards isn’t easy.</a:t>
            </a:r>
          </a:p>
          <a:p>
            <a:r>
              <a:rPr lang="en-US" dirty="0"/>
              <a:t>It reduces the cost of investment for physical interactive boards.</a:t>
            </a:r>
          </a:p>
          <a:p>
            <a:r>
              <a:rPr lang="en-US" dirty="0"/>
              <a:t> Isn't it amazing?</a:t>
            </a:r>
            <a:endParaRPr lang="en-IN" dirty="0"/>
          </a:p>
        </p:txBody>
      </p:sp>
    </p:spTree>
    <p:extLst>
      <p:ext uri="{BB962C8B-B14F-4D97-AF65-F5344CB8AC3E}">
        <p14:creationId xmlns:p14="http://schemas.microsoft.com/office/powerpoint/2010/main" val="392851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2529-3533-D148-A298-1321F72AD12F}"/>
              </a:ext>
            </a:extLst>
          </p:cNvPr>
          <p:cNvSpPr>
            <a:spLocks noGrp="1"/>
          </p:cNvSpPr>
          <p:nvPr>
            <p:ph type="title"/>
          </p:nvPr>
        </p:nvSpPr>
        <p:spPr/>
        <p:txBody>
          <a:bodyPr/>
          <a:lstStyle/>
          <a:p>
            <a:r>
              <a:rPr lang="en-IN" dirty="0"/>
              <a:t>Features 	</a:t>
            </a:r>
          </a:p>
        </p:txBody>
      </p:sp>
      <p:sp>
        <p:nvSpPr>
          <p:cNvPr id="3" name="Slide Number Placeholder 2">
            <a:extLst>
              <a:ext uri="{FF2B5EF4-FFF2-40B4-BE49-F238E27FC236}">
                <a16:creationId xmlns:a16="http://schemas.microsoft.com/office/drawing/2014/main" id="{F1731B78-4ED4-881E-A716-BFD30E8FBB28}"/>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283996F8-F50E-ABA5-0829-C9520DB2A767}"/>
              </a:ext>
            </a:extLst>
          </p:cNvPr>
          <p:cNvSpPr>
            <a:spLocks noGrp="1"/>
          </p:cNvSpPr>
          <p:nvPr>
            <p:ph type="body" sz="quarter" idx="13"/>
          </p:nvPr>
        </p:nvSpPr>
        <p:spPr/>
        <p:txBody>
          <a:bodyPr/>
          <a:lstStyle/>
          <a:p>
            <a:r>
              <a:rPr lang="en-IN" sz="2000" dirty="0"/>
              <a:t>Replaces expensive physical interactive boards.</a:t>
            </a:r>
          </a:p>
          <a:p>
            <a:pPr marL="0" indent="0">
              <a:buNone/>
            </a:pPr>
            <a:endParaRPr lang="en-IN" sz="2000" dirty="0"/>
          </a:p>
          <a:p>
            <a:r>
              <a:rPr lang="en-IN" sz="2000" dirty="0"/>
              <a:t>No need to use additional hardware during presentation.</a:t>
            </a:r>
          </a:p>
          <a:p>
            <a:pPr marL="0" indent="0">
              <a:buNone/>
            </a:pPr>
            <a:endParaRPr lang="en-IN" sz="2000" dirty="0"/>
          </a:p>
          <a:p>
            <a:r>
              <a:rPr lang="en-IN" sz="2000" dirty="0"/>
              <a:t>Convenient to use.</a:t>
            </a:r>
          </a:p>
          <a:p>
            <a:pPr marL="0" indent="0">
              <a:buNone/>
            </a:pPr>
            <a:endParaRPr lang="en-IN" sz="2000" dirty="0"/>
          </a:p>
          <a:p>
            <a:r>
              <a:rPr lang="en-IN" sz="2000" dirty="0"/>
              <a:t>Cost effective.</a:t>
            </a:r>
          </a:p>
          <a:p>
            <a:endParaRPr lang="en-IN" sz="2000" dirty="0"/>
          </a:p>
        </p:txBody>
      </p:sp>
      <p:pic>
        <p:nvPicPr>
          <p:cNvPr id="6" name="Graphic 5" descr="Downward trend">
            <a:extLst>
              <a:ext uri="{FF2B5EF4-FFF2-40B4-BE49-F238E27FC236}">
                <a16:creationId xmlns:a16="http://schemas.microsoft.com/office/drawing/2014/main" id="{0D6666E3-528A-9BAE-FD93-4C23B11087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9600" y="3154864"/>
            <a:ext cx="2563764" cy="2563764"/>
          </a:xfrm>
          <a:prstGeom prst="rect">
            <a:avLst/>
          </a:prstGeom>
        </p:spPr>
      </p:pic>
      <p:pic>
        <p:nvPicPr>
          <p:cNvPr id="8" name="Graphic 7" descr="Rupee">
            <a:extLst>
              <a:ext uri="{FF2B5EF4-FFF2-40B4-BE49-F238E27FC236}">
                <a16:creationId xmlns:a16="http://schemas.microsoft.com/office/drawing/2014/main" id="{85AFC7BF-BCD3-4ADF-7C83-B291F3259E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75116" y="3429000"/>
            <a:ext cx="847395" cy="847395"/>
          </a:xfrm>
          <a:prstGeom prst="rect">
            <a:avLst/>
          </a:prstGeom>
        </p:spPr>
      </p:pic>
    </p:spTree>
    <p:extLst>
      <p:ext uri="{BB962C8B-B14F-4D97-AF65-F5344CB8AC3E}">
        <p14:creationId xmlns:p14="http://schemas.microsoft.com/office/powerpoint/2010/main" val="327136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6" y="2559878"/>
            <a:ext cx="7781544" cy="859055"/>
          </a:xfrm>
        </p:spPr>
        <p:txBody>
          <a:bodyPr>
            <a:normAutofit fontScale="90000"/>
          </a:bodyPr>
          <a:lstStyle/>
          <a:p>
            <a:r>
              <a:rPr lang="en-IN" dirty="0"/>
              <a:t>Prerequisites of the project</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78173" y="4295163"/>
            <a:ext cx="6971250" cy="1369105"/>
          </a:xfrm>
        </p:spPr>
        <p:txBody>
          <a:bodyPr>
            <a:normAutofit/>
          </a:bodyPr>
          <a:lstStyle/>
          <a:p>
            <a:r>
              <a:rPr lang="en-US" dirty="0"/>
              <a:t>Python programming language </a:t>
            </a:r>
          </a:p>
          <a:p>
            <a:r>
              <a:rPr lang="en-US" dirty="0" err="1"/>
              <a:t>MediaPipe</a:t>
            </a:r>
            <a:endParaRPr lang="en-US" dirty="0"/>
          </a:p>
          <a:p>
            <a:r>
              <a:rPr lang="en-US" dirty="0" err="1"/>
              <a:t>OpenCv</a:t>
            </a:r>
            <a:endParaRPr lang="en-US" dirty="0"/>
          </a:p>
          <a:p>
            <a:r>
              <a:rPr lang="en-US" dirty="0"/>
              <a:t>NumPy </a:t>
            </a:r>
          </a:p>
          <a:p>
            <a:endParaRPr lang="en-US" dirty="0"/>
          </a:p>
          <a:p>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6" name="Picture 5">
            <a:extLst>
              <a:ext uri="{FF2B5EF4-FFF2-40B4-BE49-F238E27FC236}">
                <a16:creationId xmlns:a16="http://schemas.microsoft.com/office/drawing/2014/main" id="{73A4C9C5-9C5C-E6BA-D557-6B8DE438695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38362" y="383226"/>
            <a:ext cx="1586498" cy="1738537"/>
          </a:xfrm>
          <a:prstGeom prst="rect">
            <a:avLst/>
          </a:prstGeom>
        </p:spPr>
      </p:pic>
      <p:pic>
        <p:nvPicPr>
          <p:cNvPr id="9" name="Picture 8">
            <a:extLst>
              <a:ext uri="{FF2B5EF4-FFF2-40B4-BE49-F238E27FC236}">
                <a16:creationId xmlns:a16="http://schemas.microsoft.com/office/drawing/2014/main" id="{CA56034F-BC9A-CD4F-2929-DBE35F15AA7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13116" y="300361"/>
            <a:ext cx="1476811" cy="1821401"/>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03059D-788E-3011-546B-9D3A484FD4A8}"/>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3DA39FA5-13D3-BFBD-C2C3-6353DAEF3527}"/>
              </a:ext>
            </a:extLst>
          </p:cNvPr>
          <p:cNvSpPr>
            <a:spLocks noGrp="1"/>
          </p:cNvSpPr>
          <p:nvPr>
            <p:ph type="body" sz="quarter" idx="13"/>
          </p:nvPr>
        </p:nvSpPr>
        <p:spPr>
          <a:xfrm>
            <a:off x="209608" y="1197546"/>
            <a:ext cx="6810952" cy="4654614"/>
          </a:xfrm>
        </p:spPr>
        <p:txBody>
          <a:bodyPr/>
          <a:lstStyle/>
          <a:p>
            <a:r>
              <a:rPr lang="en-US" dirty="0"/>
              <a:t>OpenCV-Python is a library of Python bindings designed to solve computer vision problems. OpenCV (Open Source Computer Vision Library) is an open source computer vision and machine learning software library.</a:t>
            </a:r>
          </a:p>
          <a:p>
            <a:pPr marL="0" indent="0">
              <a:buNone/>
            </a:pPr>
            <a:endParaRPr lang="en-US" dirty="0"/>
          </a:p>
          <a:p>
            <a:r>
              <a:rPr lang="en-US" dirty="0"/>
              <a:t>NumPy is a Python library used for working with arrays. It also has functions for working in domain of linear algebra, </a:t>
            </a:r>
            <a:r>
              <a:rPr lang="en-US" dirty="0" err="1"/>
              <a:t>fourier</a:t>
            </a:r>
            <a:r>
              <a:rPr lang="en-US" dirty="0"/>
              <a:t> transform, and matrices. </a:t>
            </a:r>
          </a:p>
          <a:p>
            <a:pPr marL="0" indent="0">
              <a:buNone/>
            </a:pPr>
            <a:endParaRPr lang="en-US" dirty="0"/>
          </a:p>
          <a:p>
            <a:r>
              <a:rPr lang="en-US" dirty="0" err="1"/>
              <a:t>MediaPipe</a:t>
            </a:r>
            <a:r>
              <a:rPr lang="en-US" dirty="0"/>
              <a:t> is a cross-platform pipeline framework to build custom machine learning solutions for live and streaming media. The framework was open sourced by Google and is currently in the alpha stage.</a:t>
            </a:r>
          </a:p>
          <a:p>
            <a:endParaRPr lang="en-IN" dirty="0"/>
          </a:p>
        </p:txBody>
      </p:sp>
    </p:spTree>
    <p:extLst>
      <p:ext uri="{BB962C8B-B14F-4D97-AF65-F5344CB8AC3E}">
        <p14:creationId xmlns:p14="http://schemas.microsoft.com/office/powerpoint/2010/main" val="62867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BE55-A6EA-DE41-0A83-47DBB2BFF106}"/>
              </a:ext>
            </a:extLst>
          </p:cNvPr>
          <p:cNvSpPr>
            <a:spLocks noGrp="1"/>
          </p:cNvSpPr>
          <p:nvPr>
            <p:ph type="title"/>
          </p:nvPr>
        </p:nvSpPr>
        <p:spPr>
          <a:xfrm>
            <a:off x="580434" y="2103120"/>
            <a:ext cx="7781544" cy="859055"/>
          </a:xfrm>
        </p:spPr>
        <p:txBody>
          <a:bodyPr/>
          <a:lstStyle/>
          <a:p>
            <a:r>
              <a:rPr lang="en-IN" dirty="0"/>
              <a:t>Libraries used:</a:t>
            </a:r>
          </a:p>
        </p:txBody>
      </p:sp>
      <p:sp>
        <p:nvSpPr>
          <p:cNvPr id="3" name="Text Placeholder 2">
            <a:extLst>
              <a:ext uri="{FF2B5EF4-FFF2-40B4-BE49-F238E27FC236}">
                <a16:creationId xmlns:a16="http://schemas.microsoft.com/office/drawing/2014/main" id="{2C48E686-17A9-3709-F856-3D1D905D6D4D}"/>
              </a:ext>
            </a:extLst>
          </p:cNvPr>
          <p:cNvSpPr>
            <a:spLocks noGrp="1"/>
          </p:cNvSpPr>
          <p:nvPr>
            <p:ph type="body" idx="1"/>
          </p:nvPr>
        </p:nvSpPr>
        <p:spPr>
          <a:xfrm>
            <a:off x="672460" y="3773368"/>
            <a:ext cx="7078968" cy="966412"/>
          </a:xfrm>
        </p:spPr>
        <p:txBody>
          <a:bodyPr>
            <a:normAutofit lnSpcReduction="10000"/>
          </a:bodyPr>
          <a:lstStyle/>
          <a:p>
            <a:r>
              <a:rPr lang="en-US" dirty="0"/>
              <a:t>OpenCV</a:t>
            </a:r>
          </a:p>
          <a:p>
            <a:r>
              <a:rPr lang="en-US" dirty="0"/>
              <a:t>NumPy</a:t>
            </a:r>
          </a:p>
          <a:p>
            <a:r>
              <a:rPr lang="en-IN" dirty="0" err="1"/>
              <a:t>MediaPipe</a:t>
            </a:r>
            <a:endParaRPr lang="en-IN" dirty="0"/>
          </a:p>
        </p:txBody>
      </p:sp>
      <p:sp>
        <p:nvSpPr>
          <p:cNvPr id="4" name="Slide Number Placeholder 3">
            <a:extLst>
              <a:ext uri="{FF2B5EF4-FFF2-40B4-BE49-F238E27FC236}">
                <a16:creationId xmlns:a16="http://schemas.microsoft.com/office/drawing/2014/main" id="{701E2B4F-A739-7373-2573-371F031A04D6}"/>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6" name="Graphic 5" descr="Web design">
            <a:extLst>
              <a:ext uri="{FF2B5EF4-FFF2-40B4-BE49-F238E27FC236}">
                <a16:creationId xmlns:a16="http://schemas.microsoft.com/office/drawing/2014/main" id="{2BCF7908-FEFC-3606-3F6C-AFE8DC4D94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2460" y="215200"/>
            <a:ext cx="1632609" cy="1632609"/>
          </a:xfrm>
          <a:prstGeom prst="rect">
            <a:avLst/>
          </a:prstGeom>
        </p:spPr>
      </p:pic>
    </p:spTree>
    <p:extLst>
      <p:ext uri="{BB962C8B-B14F-4D97-AF65-F5344CB8AC3E}">
        <p14:creationId xmlns:p14="http://schemas.microsoft.com/office/powerpoint/2010/main" val="130428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7938-FA67-B212-FEA8-2CDA7FD0AB2D}"/>
              </a:ext>
            </a:extLst>
          </p:cNvPr>
          <p:cNvSpPr>
            <a:spLocks noGrp="1"/>
          </p:cNvSpPr>
          <p:nvPr>
            <p:ph type="title"/>
          </p:nvPr>
        </p:nvSpPr>
        <p:spPr/>
        <p:txBody>
          <a:bodyPr/>
          <a:lstStyle/>
          <a:p>
            <a:r>
              <a:rPr lang="en-IN" dirty="0"/>
              <a:t>Working of the project</a:t>
            </a:r>
          </a:p>
        </p:txBody>
      </p:sp>
      <p:sp>
        <p:nvSpPr>
          <p:cNvPr id="3" name="Slide Number Placeholder 2">
            <a:extLst>
              <a:ext uri="{FF2B5EF4-FFF2-40B4-BE49-F238E27FC236}">
                <a16:creationId xmlns:a16="http://schemas.microsoft.com/office/drawing/2014/main" id="{36B6FEA3-52C3-F248-9121-0722895F6C01}"/>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214E69E5-4120-53E6-E1B3-86CD123E48A1}"/>
              </a:ext>
            </a:extLst>
          </p:cNvPr>
          <p:cNvSpPr>
            <a:spLocks noGrp="1"/>
          </p:cNvSpPr>
          <p:nvPr>
            <p:ph type="body" sz="quarter" idx="13"/>
          </p:nvPr>
        </p:nvSpPr>
        <p:spPr>
          <a:xfrm>
            <a:off x="444499" y="1625385"/>
            <a:ext cx="6854371" cy="4252901"/>
          </a:xfrm>
        </p:spPr>
        <p:txBody>
          <a:bodyPr/>
          <a:lstStyle/>
          <a:p>
            <a:r>
              <a:rPr lang="en-US" dirty="0"/>
              <a:t>Start reading the frames and convert the captured frames to HSV color space. (Easy for color detection) </a:t>
            </a:r>
          </a:p>
          <a:p>
            <a:r>
              <a:rPr lang="en-US" dirty="0"/>
              <a:t>Prepare the canvas frame and put the respective ink buttons on it.</a:t>
            </a:r>
          </a:p>
          <a:p>
            <a:r>
              <a:rPr lang="en-US" dirty="0"/>
              <a:t>Adjust the trackbar values for finding the mask of colored marker.</a:t>
            </a:r>
          </a:p>
          <a:p>
            <a:r>
              <a:rPr lang="en-US" dirty="0"/>
              <a:t>Preprocess the mask with morphological operations.(Erosion and Dilation)</a:t>
            </a:r>
          </a:p>
          <a:p>
            <a:r>
              <a:rPr lang="en-US" dirty="0"/>
              <a:t> Detect the contours, find the center coordinates of largest contour and keep storing them in the array for successive frames .(Arrays for drawing points on canvas) </a:t>
            </a:r>
          </a:p>
          <a:p>
            <a:r>
              <a:rPr lang="en-US" dirty="0"/>
              <a:t>Finally draw the points stored in array on the frames and canvas . </a:t>
            </a:r>
            <a:endParaRPr lang="en-IN" dirty="0"/>
          </a:p>
        </p:txBody>
      </p:sp>
    </p:spTree>
    <p:extLst>
      <p:ext uri="{BB962C8B-B14F-4D97-AF65-F5344CB8AC3E}">
        <p14:creationId xmlns:p14="http://schemas.microsoft.com/office/powerpoint/2010/main" val="275785650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324</TotalTime>
  <Words>689</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Trade Gothic LT Pro</vt:lpstr>
      <vt:lpstr>Trebuchet MS</vt:lpstr>
      <vt:lpstr>Office Theme</vt:lpstr>
      <vt:lpstr>Virtual Interactive  Board</vt:lpstr>
      <vt:lpstr>Introduction</vt:lpstr>
      <vt:lpstr>What is Virtual Interactive Board?</vt:lpstr>
      <vt:lpstr>What problem it solves?</vt:lpstr>
      <vt:lpstr>Features  </vt:lpstr>
      <vt:lpstr>Prerequisites of the project</vt:lpstr>
      <vt:lpstr>PowerPoint Presentation</vt:lpstr>
      <vt:lpstr>Libraries used:</vt:lpstr>
      <vt:lpstr>Working of the project</vt:lpstr>
      <vt:lpstr>Flow Chart</vt:lpstr>
      <vt:lpstr>HAND RECOGNITION </vt:lpstr>
      <vt:lpstr>Virtual Interactive Board</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Interactive  Board</dc:title>
  <dc:creator>Vaibhav Mittal</dc:creator>
  <cp:lastModifiedBy>Vaibhav Mittal</cp:lastModifiedBy>
  <cp:revision>4</cp:revision>
  <dcterms:created xsi:type="dcterms:W3CDTF">2022-11-14T17:58:33Z</dcterms:created>
  <dcterms:modified xsi:type="dcterms:W3CDTF">2022-11-17T19:10:22Z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