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7"/>
  </p:notesMasterIdLst>
  <p:sldIdLst>
    <p:sldId id="256" r:id="rId2"/>
    <p:sldId id="259" r:id="rId3"/>
    <p:sldId id="257" r:id="rId4"/>
    <p:sldId id="272" r:id="rId5"/>
    <p:sldId id="265" r:id="rId6"/>
    <p:sldId id="266" r:id="rId7"/>
    <p:sldId id="263" r:id="rId8"/>
    <p:sldId id="261" r:id="rId9"/>
    <p:sldId id="274" r:id="rId10"/>
    <p:sldId id="264" r:id="rId11"/>
    <p:sldId id="267" r:id="rId12"/>
    <p:sldId id="269" r:id="rId13"/>
    <p:sldId id="260" r:id="rId14"/>
    <p:sldId id="25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96"/>
    <p:restoredTop sz="94632"/>
  </p:normalViewPr>
  <p:slideViewPr>
    <p:cSldViewPr snapToGrid="0" snapToObjects="1">
      <p:cViewPr varScale="1">
        <p:scale>
          <a:sx n="79" d="100"/>
          <a:sy n="79" d="100"/>
        </p:scale>
        <p:origin x="208" y="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55D22-08F6-D64B-AD6F-79D5E709D85D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57097-39A3-714D-A732-5393F52CA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7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57097-39A3-714D-A732-5393F52CAE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81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11/4/17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11/4/17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11/4/17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etf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SDN IN the IETF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Vishnu Pavan Beeram</a:t>
            </a:r>
          </a:p>
          <a:p>
            <a:r>
              <a:rPr lang="en-US" dirty="0" smtClean="0"/>
              <a:t>Co-Chair, TEAS WG, IETF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1321"/>
            <a:ext cx="10955214" cy="18626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service Model architecture</a:t>
            </a:r>
            <a:br>
              <a:rPr lang="en-US" dirty="0" smtClean="0"/>
            </a:br>
            <a:r>
              <a:rPr lang="en-US" dirty="0" smtClean="0"/>
              <a:t>{</a:t>
            </a:r>
            <a:r>
              <a:rPr lang="en-GB" dirty="0" smtClean="0">
                <a:solidFill>
                  <a:schemeClr val="tx1"/>
                </a:solidFill>
              </a:rPr>
              <a:t>draft-</a:t>
            </a:r>
            <a:r>
              <a:rPr lang="en-GB" dirty="0" err="1" smtClean="0">
                <a:solidFill>
                  <a:schemeClr val="tx1"/>
                </a:solidFill>
              </a:rPr>
              <a:t>ietf</a:t>
            </a:r>
            <a:r>
              <a:rPr lang="en-GB" dirty="0" smtClean="0">
                <a:solidFill>
                  <a:schemeClr val="tx1"/>
                </a:solidFill>
              </a:rPr>
              <a:t>-</a:t>
            </a:r>
            <a:r>
              <a:rPr lang="en-GB" dirty="0" err="1" smtClean="0">
                <a:solidFill>
                  <a:schemeClr val="tx1"/>
                </a:solidFill>
              </a:rPr>
              <a:t>opsawg</a:t>
            </a:r>
            <a:r>
              <a:rPr lang="en-GB" dirty="0" smtClean="0">
                <a:solidFill>
                  <a:schemeClr val="tx1"/>
                </a:solidFill>
              </a:rPr>
              <a:t>-service-model-explained}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GB" b="1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481319" cy="4050792"/>
          </a:xfrm>
        </p:spPr>
        <p:txBody>
          <a:bodyPr/>
          <a:lstStyle/>
          <a:p>
            <a:r>
              <a:rPr lang="en-US" smtClean="0"/>
              <a:t>Describes </a:t>
            </a:r>
            <a:r>
              <a:rPr lang="en-US"/>
              <a:t>service models as used within the IETF, and also shows where a service model might fit into a Software Defined Networking architecture.</a:t>
            </a:r>
            <a:endParaRPr lang="en-GB" dirty="0" smtClean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r>
              <a:rPr lang="en-GB" dirty="0" smtClean="0">
                <a:solidFill>
                  <a:srgbClr val="FF0000"/>
                </a:solidFill>
                <a:cs typeface="Courier New" panose="02070309020205020404" pitchFamily="49" charset="0"/>
              </a:rPr>
              <a:t>Layer 2 </a:t>
            </a:r>
            <a:r>
              <a:rPr lang="en-GB" dirty="0">
                <a:solidFill>
                  <a:srgbClr val="FF0000"/>
                </a:solidFill>
                <a:cs typeface="Courier New" panose="02070309020205020404" pitchFamily="49" charset="0"/>
              </a:rPr>
              <a:t>VPN and Layer 3 VPN Service Models</a:t>
            </a:r>
          </a:p>
          <a:p>
            <a:r>
              <a:rPr lang="en-GB" dirty="0">
                <a:solidFill>
                  <a:srgbClr val="F4C80C"/>
                </a:solidFill>
                <a:cs typeface="Courier New" panose="02070309020205020404" pitchFamily="49" charset="0"/>
              </a:rPr>
              <a:t>Service Delivery Models</a:t>
            </a:r>
          </a:p>
          <a:p>
            <a:r>
              <a:rPr lang="en-GB" dirty="0">
                <a:solidFill>
                  <a:srgbClr val="00B0F0"/>
                </a:solidFill>
                <a:cs typeface="Courier New" panose="02070309020205020404" pitchFamily="49" charset="0"/>
              </a:rPr>
              <a:t>Network Service Models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Device Configuration Models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140643" y="2283549"/>
            <a:ext cx="1440160" cy="504056"/>
          </a:xfrm>
          <a:prstGeom prst="ellipse">
            <a:avLst/>
          </a:prstGeom>
          <a:noFill/>
          <a:ln w="19050">
            <a:solidFill>
              <a:srgbClr val="17AB3A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Customer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80403" y="2211541"/>
            <a:ext cx="1296144" cy="648072"/>
          </a:xfrm>
          <a:prstGeom prst="rect">
            <a:avLst/>
          </a:prstGeom>
          <a:noFill/>
          <a:ln w="19050">
            <a:solidFill>
              <a:srgbClr val="17AB3A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Service Orchestrator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9140643" y="3003629"/>
            <a:ext cx="1584176" cy="504056"/>
          </a:xfrm>
          <a:prstGeom prst="ellipse">
            <a:avLst/>
          </a:prstGeom>
          <a:noFill/>
          <a:ln w="19050">
            <a:solidFill>
              <a:srgbClr val="17AB3A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Application / BSS /OSS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60323" y="3579693"/>
            <a:ext cx="1224136" cy="648072"/>
          </a:xfrm>
          <a:prstGeom prst="rect">
            <a:avLst/>
          </a:prstGeom>
          <a:noFill/>
          <a:ln w="19050">
            <a:solidFill>
              <a:srgbClr val="17AB3A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Network Orchestrator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0243" y="4731821"/>
            <a:ext cx="864096" cy="504056"/>
          </a:xfrm>
          <a:prstGeom prst="rect">
            <a:avLst/>
          </a:prstGeom>
          <a:noFill/>
          <a:ln w="19050">
            <a:solidFill>
              <a:srgbClr val="17AB3A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Controller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40243" y="5811941"/>
            <a:ext cx="720080" cy="360040"/>
          </a:xfrm>
          <a:prstGeom prst="rect">
            <a:avLst/>
          </a:prstGeom>
          <a:noFill/>
          <a:ln w="19050">
            <a:solidFill>
              <a:srgbClr val="17AB3A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Network Element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7" idx="3"/>
            <a:endCxn id="6" idx="2"/>
          </p:cNvCxnSpPr>
          <p:nvPr/>
        </p:nvCxnSpPr>
        <p:spPr>
          <a:xfrm>
            <a:off x="8276547" y="2535577"/>
            <a:ext cx="864096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844499" y="3579693"/>
            <a:ext cx="1224136" cy="648072"/>
          </a:xfrm>
          <a:prstGeom prst="rect">
            <a:avLst/>
          </a:prstGeom>
          <a:noFill/>
          <a:ln w="19050">
            <a:solidFill>
              <a:srgbClr val="17AB3A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Network Orchestrator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endCxn id="9" idx="0"/>
          </p:cNvCxnSpPr>
          <p:nvPr/>
        </p:nvCxnSpPr>
        <p:spPr>
          <a:xfrm flipH="1">
            <a:off x="6872391" y="2859613"/>
            <a:ext cx="396044" cy="720080"/>
          </a:xfrm>
          <a:prstGeom prst="line">
            <a:avLst/>
          </a:prstGeom>
          <a:ln w="19050">
            <a:solidFill>
              <a:srgbClr val="F4C80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7" idx="0"/>
          </p:cNvCxnSpPr>
          <p:nvPr/>
        </p:nvCxnSpPr>
        <p:spPr>
          <a:xfrm>
            <a:off x="7988515" y="2859613"/>
            <a:ext cx="468052" cy="720080"/>
          </a:xfrm>
          <a:prstGeom prst="line">
            <a:avLst/>
          </a:prstGeom>
          <a:ln w="19050">
            <a:solidFill>
              <a:srgbClr val="F4C80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2"/>
          </p:cNvCxnSpPr>
          <p:nvPr/>
        </p:nvCxnSpPr>
        <p:spPr>
          <a:xfrm flipH="1">
            <a:off x="8780603" y="3255657"/>
            <a:ext cx="360040" cy="0"/>
          </a:xfrm>
          <a:prstGeom prst="line">
            <a:avLst/>
          </a:prstGeom>
          <a:ln w="19050">
            <a:solidFill>
              <a:srgbClr val="F4C80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80603" y="3255657"/>
            <a:ext cx="0" cy="324036"/>
          </a:xfrm>
          <a:prstGeom prst="line">
            <a:avLst/>
          </a:prstGeom>
          <a:ln w="19050">
            <a:solidFill>
              <a:srgbClr val="F4C80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852611" y="4731821"/>
            <a:ext cx="864096" cy="504056"/>
          </a:xfrm>
          <a:prstGeom prst="rect">
            <a:avLst/>
          </a:prstGeom>
          <a:noFill/>
          <a:ln w="19050">
            <a:solidFill>
              <a:srgbClr val="17AB3A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Controller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72491" y="4731821"/>
            <a:ext cx="864096" cy="504056"/>
          </a:xfrm>
          <a:prstGeom prst="rect">
            <a:avLst/>
          </a:prstGeom>
          <a:noFill/>
          <a:ln w="19050">
            <a:solidFill>
              <a:srgbClr val="17AB3A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Controller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92371" y="4731821"/>
            <a:ext cx="864096" cy="504056"/>
          </a:xfrm>
          <a:prstGeom prst="rect">
            <a:avLst/>
          </a:prstGeom>
          <a:noFill/>
          <a:ln w="19050">
            <a:solidFill>
              <a:srgbClr val="17AB3A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Controller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endCxn id="11" idx="0"/>
          </p:cNvCxnSpPr>
          <p:nvPr/>
        </p:nvCxnSpPr>
        <p:spPr>
          <a:xfrm flipH="1">
            <a:off x="5972291" y="4227765"/>
            <a:ext cx="648072" cy="504056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1" idx="0"/>
          </p:cNvCxnSpPr>
          <p:nvPr/>
        </p:nvCxnSpPr>
        <p:spPr>
          <a:xfrm flipV="1">
            <a:off x="7124419" y="4227765"/>
            <a:ext cx="0" cy="504056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0" idx="0"/>
          </p:cNvCxnSpPr>
          <p:nvPr/>
        </p:nvCxnSpPr>
        <p:spPr>
          <a:xfrm flipV="1">
            <a:off x="8204539" y="4227765"/>
            <a:ext cx="0" cy="504056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9" idx="0"/>
          </p:cNvCxnSpPr>
          <p:nvPr/>
        </p:nvCxnSpPr>
        <p:spPr>
          <a:xfrm flipH="1" flipV="1">
            <a:off x="8780603" y="4227765"/>
            <a:ext cx="504056" cy="504056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132531" y="5811941"/>
            <a:ext cx="720080" cy="360040"/>
          </a:xfrm>
          <a:prstGeom prst="rect">
            <a:avLst/>
          </a:prstGeom>
          <a:noFill/>
          <a:ln w="19050">
            <a:solidFill>
              <a:srgbClr val="17AB3A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Network Element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8435" y="5811941"/>
            <a:ext cx="720080" cy="360040"/>
          </a:xfrm>
          <a:prstGeom prst="rect">
            <a:avLst/>
          </a:prstGeom>
          <a:noFill/>
          <a:ln w="19050">
            <a:solidFill>
              <a:srgbClr val="17AB3A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Network Element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04339" y="5811941"/>
            <a:ext cx="720080" cy="360040"/>
          </a:xfrm>
          <a:prstGeom prst="rect">
            <a:avLst/>
          </a:prstGeom>
          <a:noFill/>
          <a:ln w="19050">
            <a:solidFill>
              <a:srgbClr val="17AB3A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Network Element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996627" y="5811941"/>
            <a:ext cx="720080" cy="360040"/>
          </a:xfrm>
          <a:prstGeom prst="rect">
            <a:avLst/>
          </a:prstGeom>
          <a:noFill/>
          <a:ln w="19050">
            <a:solidFill>
              <a:srgbClr val="17AB3A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Network Element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11" idx="2"/>
            <a:endCxn id="12" idx="0"/>
          </p:cNvCxnSpPr>
          <p:nvPr/>
        </p:nvCxnSpPr>
        <p:spPr>
          <a:xfrm flipH="1">
            <a:off x="5900283" y="5235877"/>
            <a:ext cx="72008" cy="57606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764379" y="5235877"/>
            <a:ext cx="108012" cy="57606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12451" y="5235877"/>
            <a:ext cx="216024" cy="57606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0" idx="2"/>
          </p:cNvCxnSpPr>
          <p:nvPr/>
        </p:nvCxnSpPr>
        <p:spPr>
          <a:xfrm>
            <a:off x="8204539" y="5235877"/>
            <a:ext cx="288032" cy="57606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9" idx="2"/>
          </p:cNvCxnSpPr>
          <p:nvPr/>
        </p:nvCxnSpPr>
        <p:spPr>
          <a:xfrm>
            <a:off x="9284659" y="5235877"/>
            <a:ext cx="72008" cy="57606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87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and control of traffic engineered networks (ACTN)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276" y="2330536"/>
            <a:ext cx="4077587" cy="4050792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set of management and control functions used to operate one or more TE networks to construct virtual networks that can be represented to </a:t>
            </a:r>
            <a:r>
              <a:rPr lang="en-US" dirty="0" smtClean="0"/>
              <a:t>customers</a:t>
            </a:r>
          </a:p>
          <a:p>
            <a:r>
              <a:rPr lang="en-US" dirty="0" smtClean="0"/>
              <a:t>Built </a:t>
            </a:r>
            <a:r>
              <a:rPr lang="en-US" dirty="0"/>
              <a:t>from abstractions of the underlying TE networks </a:t>
            </a:r>
          </a:p>
        </p:txBody>
      </p:sp>
      <p:sp>
        <p:nvSpPr>
          <p:cNvPr id="4" name="Cloud 3"/>
          <p:cNvSpPr/>
          <p:nvPr/>
        </p:nvSpPr>
        <p:spPr>
          <a:xfrm>
            <a:off x="9520743" y="5687178"/>
            <a:ext cx="2088232" cy="648072"/>
          </a:xfrm>
          <a:prstGeom prst="cloud">
            <a:avLst/>
          </a:prstGeom>
          <a:noFill/>
          <a:ln w="19050">
            <a:solidFill>
              <a:srgbClr val="17AB3A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Physical Network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" name="Cloud 4"/>
          <p:cNvSpPr/>
          <p:nvPr/>
        </p:nvSpPr>
        <p:spPr>
          <a:xfrm>
            <a:off x="7792551" y="5255130"/>
            <a:ext cx="2160240" cy="648072"/>
          </a:xfrm>
          <a:prstGeom prst="cloud">
            <a:avLst/>
          </a:prstGeom>
          <a:noFill/>
          <a:ln w="19050">
            <a:solidFill>
              <a:srgbClr val="17AB3A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Physical Network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60303" y="5471154"/>
            <a:ext cx="1584176" cy="432048"/>
          </a:xfrm>
          <a:prstGeom prst="rect">
            <a:avLst/>
          </a:prstGeom>
          <a:noFill/>
          <a:ln w="19050">
            <a:solidFill>
              <a:srgbClr val="17AB3A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44279" y="5615170"/>
            <a:ext cx="1584176" cy="720080"/>
          </a:xfrm>
          <a:prstGeom prst="rect">
            <a:avLst/>
          </a:prstGeom>
          <a:solidFill>
            <a:schemeClr val="bg1"/>
          </a:solidFill>
          <a:ln w="19050">
            <a:solidFill>
              <a:srgbClr val="17AB3A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Physical Network Controller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44279" y="4319026"/>
            <a:ext cx="1584176" cy="720080"/>
          </a:xfrm>
          <a:prstGeom prst="rect">
            <a:avLst/>
          </a:prstGeom>
          <a:noFill/>
          <a:ln w="19050">
            <a:solidFill>
              <a:srgbClr val="17AB3A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Multidomain</a:t>
            </a:r>
            <a:r>
              <a:rPr lang="en-GB" sz="1200" dirty="0" smtClean="0">
                <a:solidFill>
                  <a:schemeClr val="tx1"/>
                </a:solidFill>
              </a:rPr>
              <a:t> </a:t>
            </a:r>
            <a:r>
              <a:rPr lang="en-GB" sz="1400" dirty="0" smtClean="0">
                <a:solidFill>
                  <a:schemeClr val="tx1"/>
                </a:solidFill>
              </a:rPr>
              <a:t>Service Coordinator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44279" y="3382922"/>
            <a:ext cx="1584176" cy="576064"/>
          </a:xfrm>
          <a:prstGeom prst="rect">
            <a:avLst/>
          </a:prstGeom>
          <a:noFill/>
          <a:ln w="19050">
            <a:solidFill>
              <a:srgbClr val="17AB3A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Customer Network Controller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7656919" y="3310914"/>
            <a:ext cx="2655912" cy="648072"/>
          </a:xfrm>
          <a:prstGeom prst="cloud">
            <a:avLst/>
          </a:prstGeom>
          <a:noFill/>
          <a:ln w="19050">
            <a:solidFill>
              <a:srgbClr val="17AB3A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Virtualised Customer Network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60303" y="2374810"/>
            <a:ext cx="1584176" cy="432048"/>
          </a:xfrm>
          <a:prstGeom prst="rect">
            <a:avLst/>
          </a:prstGeom>
          <a:noFill/>
          <a:ln w="19050">
            <a:solidFill>
              <a:srgbClr val="17AB3A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5344279" y="2518826"/>
            <a:ext cx="1584176" cy="432048"/>
          </a:xfrm>
          <a:prstGeom prst="rect">
            <a:avLst/>
          </a:prstGeom>
          <a:solidFill>
            <a:schemeClr val="bg1"/>
          </a:solidFill>
          <a:ln w="19050">
            <a:solidFill>
              <a:srgbClr val="17AB3A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Application</a:t>
            </a:r>
            <a:endParaRPr lang="en-GB" sz="16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14" idx="2"/>
            <a:endCxn id="11" idx="0"/>
          </p:cNvCxnSpPr>
          <p:nvPr/>
        </p:nvCxnSpPr>
        <p:spPr>
          <a:xfrm>
            <a:off x="6136367" y="2950874"/>
            <a:ext cx="0" cy="432048"/>
          </a:xfrm>
          <a:prstGeom prst="straightConnector1">
            <a:avLst/>
          </a:prstGeom>
          <a:ln w="19050">
            <a:solidFill>
              <a:srgbClr val="17AB3A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36367" y="5039106"/>
            <a:ext cx="0" cy="432048"/>
          </a:xfrm>
          <a:prstGeom prst="straightConnector1">
            <a:avLst/>
          </a:prstGeom>
          <a:ln w="19050">
            <a:solidFill>
              <a:srgbClr val="17AB3A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" idx="0"/>
          </p:cNvCxnSpPr>
          <p:nvPr/>
        </p:nvCxnSpPr>
        <p:spPr>
          <a:xfrm>
            <a:off x="6136367" y="3958986"/>
            <a:ext cx="0" cy="360040"/>
          </a:xfrm>
          <a:prstGeom prst="straightConnector1">
            <a:avLst/>
          </a:prstGeom>
          <a:ln w="19050">
            <a:solidFill>
              <a:srgbClr val="17AB3A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928455" y="3670954"/>
            <a:ext cx="711696" cy="0"/>
          </a:xfrm>
          <a:prstGeom prst="straightConnector1">
            <a:avLst/>
          </a:prstGeom>
          <a:ln w="19050">
            <a:solidFill>
              <a:srgbClr val="17AB3A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945223" y="5975210"/>
            <a:ext cx="2581997" cy="0"/>
          </a:xfrm>
          <a:prstGeom prst="straightConnector1">
            <a:avLst/>
          </a:prstGeom>
          <a:ln w="19050">
            <a:solidFill>
              <a:srgbClr val="17AB3A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144479" y="5615170"/>
            <a:ext cx="711696" cy="0"/>
          </a:xfrm>
          <a:prstGeom prst="straightConnector1">
            <a:avLst/>
          </a:prstGeom>
          <a:ln w="19050">
            <a:solidFill>
              <a:srgbClr val="17AB3A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86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Yang and </a:t>
            </a:r>
            <a:r>
              <a:rPr lang="en-US" dirty="0" err="1" smtClean="0"/>
              <a:t>netconf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IETF has </a:t>
            </a:r>
            <a:r>
              <a:rPr lang="en-GB" dirty="0" smtClean="0"/>
              <a:t>selected </a:t>
            </a:r>
            <a:r>
              <a:rPr lang="en-GB" dirty="0"/>
              <a:t>the NETCONF protocol as the next generation configuration protocol</a:t>
            </a:r>
          </a:p>
          <a:p>
            <a:pPr lvl="1"/>
            <a:r>
              <a:rPr lang="en-GB" dirty="0"/>
              <a:t>RFC 6241</a:t>
            </a:r>
          </a:p>
          <a:p>
            <a:pPr lvl="1"/>
            <a:r>
              <a:rPr lang="en-GB" dirty="0"/>
              <a:t>A RESTful variant is available in RFC 8040</a:t>
            </a:r>
          </a:p>
          <a:p>
            <a:r>
              <a:rPr lang="en-GB" dirty="0"/>
              <a:t>The IETF has selected YANG as the data modelling language</a:t>
            </a:r>
          </a:p>
          <a:p>
            <a:pPr lvl="1"/>
            <a:r>
              <a:rPr lang="en-GB" dirty="0"/>
              <a:t>RFC 7950 (version 1.1 of YANG)</a:t>
            </a:r>
          </a:p>
          <a:p>
            <a:r>
              <a:rPr lang="en-GB" dirty="0"/>
              <a:t>Many standards bodies and Open Source initiatives have embraced NETCONF/YANG</a:t>
            </a:r>
          </a:p>
          <a:p>
            <a:r>
              <a:rPr lang="en-GB" dirty="0"/>
              <a:t>In practice, YANG models may be transported in JSON</a:t>
            </a:r>
          </a:p>
          <a:p>
            <a:pPr lvl="1"/>
            <a:r>
              <a:rPr lang="en-GB" dirty="0"/>
              <a:t>RFC 7951 JSON Encoding of Data </a:t>
            </a:r>
            <a:r>
              <a:rPr lang="en-GB" dirty="0" smtClean="0"/>
              <a:t>Modelled </a:t>
            </a:r>
            <a:r>
              <a:rPr lang="en-GB" dirty="0"/>
              <a:t>with </a:t>
            </a:r>
            <a:r>
              <a:rPr lang="en-GB" dirty="0" smtClean="0"/>
              <a:t>YANG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10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participate in the </a:t>
            </a:r>
            <a:r>
              <a:rPr lang="en-US" dirty="0" err="1" smtClean="0"/>
              <a:t>ietf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IETF is the </a:t>
            </a:r>
            <a:r>
              <a:rPr lang="en-GB" dirty="0" smtClean="0"/>
              <a:t>premier standards </a:t>
            </a:r>
            <a:r>
              <a:rPr lang="en-GB" dirty="0"/>
              <a:t>body for the Internet</a:t>
            </a:r>
          </a:p>
          <a:p>
            <a:r>
              <a:rPr lang="en-GB" dirty="0"/>
              <a:t>If you work in the Internet you need IETF standards (RFCs)</a:t>
            </a:r>
          </a:p>
          <a:p>
            <a:pPr lvl="1"/>
            <a:r>
              <a:rPr lang="en-GB" dirty="0"/>
              <a:t>Building networks</a:t>
            </a:r>
          </a:p>
          <a:p>
            <a:pPr lvl="1"/>
            <a:r>
              <a:rPr lang="en-GB" dirty="0"/>
              <a:t>Implementing software or hardware</a:t>
            </a:r>
          </a:p>
          <a:p>
            <a:r>
              <a:rPr lang="en-GB" dirty="0"/>
              <a:t>If you want to influence what is in the standards, you need to participate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639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PARTICIPATE in the IETF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It is easy!</a:t>
            </a:r>
          </a:p>
          <a:p>
            <a:pPr lvl="1"/>
            <a:r>
              <a:rPr lang="en-GB" dirty="0"/>
              <a:t>There are no barriers to participation</a:t>
            </a:r>
          </a:p>
          <a:p>
            <a:pPr lvl="1"/>
            <a:r>
              <a:rPr lang="en-GB" dirty="0"/>
              <a:t>You don’t have to travel to the meetings</a:t>
            </a:r>
          </a:p>
          <a:p>
            <a:r>
              <a:rPr lang="en-GB" dirty="0"/>
              <a:t>Start by reading the Internet-Drafts</a:t>
            </a:r>
          </a:p>
          <a:p>
            <a:r>
              <a:rPr lang="en-GB" dirty="0"/>
              <a:t>Then discuss them on the mailing lists</a:t>
            </a:r>
          </a:p>
          <a:p>
            <a:pPr lvl="1"/>
            <a:r>
              <a:rPr lang="en-GB" dirty="0"/>
              <a:t>Point out the problems</a:t>
            </a:r>
          </a:p>
          <a:p>
            <a:pPr lvl="1"/>
            <a:r>
              <a:rPr lang="en-GB" dirty="0"/>
              <a:t>Make the solutions work better</a:t>
            </a:r>
          </a:p>
          <a:p>
            <a:r>
              <a:rPr lang="en-GB" dirty="0"/>
              <a:t>Bring your new ideas and discuss them</a:t>
            </a:r>
          </a:p>
          <a:p>
            <a:pPr lvl="1"/>
            <a:r>
              <a:rPr lang="en-GB" dirty="0"/>
              <a:t>Get people to build solutions to your problems</a:t>
            </a:r>
          </a:p>
          <a:p>
            <a:r>
              <a:rPr lang="en-GB" dirty="0"/>
              <a:t>Come and write code</a:t>
            </a:r>
          </a:p>
          <a:p>
            <a:pPr lvl="1"/>
            <a:r>
              <a:rPr lang="en-GB" dirty="0"/>
              <a:t>The IETF Hackathon for two days at each IETF meeting</a:t>
            </a:r>
          </a:p>
          <a:p>
            <a:pPr lvl="1"/>
            <a:r>
              <a:rPr lang="en-GB" dirty="0"/>
              <a:t>Lots of work on </a:t>
            </a:r>
            <a:r>
              <a:rPr lang="en-GB" dirty="0" err="1"/>
              <a:t>OpenSource</a:t>
            </a:r>
            <a:r>
              <a:rPr lang="en-GB" dirty="0"/>
              <a:t> projects and around SDN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6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5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the IETF</a:t>
            </a:r>
          </a:p>
          <a:p>
            <a:r>
              <a:rPr lang="en-US" dirty="0" smtClean="0"/>
              <a:t>SDN efforts in the IETF – Past/Current</a:t>
            </a:r>
          </a:p>
          <a:p>
            <a:r>
              <a:rPr lang="en-US" dirty="0" smtClean="0"/>
              <a:t>Architectural Work - Highlights</a:t>
            </a:r>
          </a:p>
          <a:p>
            <a:r>
              <a:rPr lang="en-US" dirty="0" smtClean="0"/>
              <a:t>Participation in the IETF Process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22248" y="6007261"/>
            <a:ext cx="10058400" cy="317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i="1" dirty="0" smtClean="0"/>
              <a:t>Slides Credit: Adrian </a:t>
            </a:r>
            <a:r>
              <a:rPr lang="en-US" sz="1500" i="1" dirty="0" err="1" smtClean="0"/>
              <a:t>Farrel</a:t>
            </a:r>
            <a:endParaRPr lang="en-US" sz="1500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0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26824"/>
            <a:ext cx="10058400" cy="1092376"/>
          </a:xfrm>
        </p:spPr>
        <p:txBody>
          <a:bodyPr/>
          <a:lstStyle/>
          <a:p>
            <a:r>
              <a:rPr lang="en-US" dirty="0" smtClean="0"/>
              <a:t>The IETF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219199"/>
            <a:ext cx="10058400" cy="524786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Internet Engineering Task Force</a:t>
            </a:r>
          </a:p>
          <a:p>
            <a:pPr lvl="1"/>
            <a:r>
              <a:rPr lang="en-GB" dirty="0">
                <a:hlinkClick r:id="rId2"/>
              </a:rPr>
              <a:t>www.ietf.org</a:t>
            </a:r>
            <a:endParaRPr lang="en-GB" dirty="0"/>
          </a:p>
          <a:p>
            <a:r>
              <a:rPr lang="en-GB" dirty="0" smtClean="0"/>
              <a:t>Large</a:t>
            </a:r>
            <a:endParaRPr lang="en-GB" dirty="0"/>
          </a:p>
          <a:p>
            <a:pPr lvl="1"/>
            <a:r>
              <a:rPr lang="en-GB" dirty="0"/>
              <a:t>1200 people at face-to-face meetings 3 times a year</a:t>
            </a:r>
          </a:p>
          <a:p>
            <a:pPr lvl="1"/>
            <a:r>
              <a:rPr lang="en-GB" dirty="0"/>
              <a:t>2500 people writing documents</a:t>
            </a:r>
          </a:p>
          <a:p>
            <a:pPr lvl="1"/>
            <a:r>
              <a:rPr lang="en-GB" dirty="0"/>
              <a:t>6000 people on mailing lists </a:t>
            </a:r>
          </a:p>
          <a:p>
            <a:pPr lvl="1"/>
            <a:r>
              <a:rPr lang="en-GB" dirty="0"/>
              <a:t>More than 8000 published standards documents</a:t>
            </a:r>
          </a:p>
          <a:p>
            <a:pPr lvl="2"/>
            <a:r>
              <a:rPr lang="en-GB" dirty="0"/>
              <a:t>Request for Comment (RFC)</a:t>
            </a:r>
          </a:p>
          <a:p>
            <a:r>
              <a:rPr lang="en-GB" dirty="0"/>
              <a:t>Open</a:t>
            </a:r>
          </a:p>
          <a:p>
            <a:pPr lvl="1"/>
            <a:r>
              <a:rPr lang="en-GB" dirty="0"/>
              <a:t>Anyone can participate</a:t>
            </a:r>
          </a:p>
          <a:p>
            <a:pPr lvl="1"/>
            <a:r>
              <a:rPr lang="en-GB" dirty="0"/>
              <a:t>Work is done on mailing lists</a:t>
            </a:r>
          </a:p>
          <a:p>
            <a:pPr lvl="1"/>
            <a:r>
              <a:rPr lang="en-GB" dirty="0"/>
              <a:t>Network designers, operators, vendors, and researchers</a:t>
            </a:r>
          </a:p>
          <a:p>
            <a:r>
              <a:rPr lang="en-GB" dirty="0"/>
              <a:t>International</a:t>
            </a:r>
          </a:p>
          <a:p>
            <a:pPr lvl="1"/>
            <a:r>
              <a:rPr lang="en-GB" dirty="0"/>
              <a:t>Historically main participation from the USA</a:t>
            </a:r>
          </a:p>
          <a:p>
            <a:pPr lvl="1"/>
            <a:r>
              <a:rPr lang="en-GB" dirty="0" smtClean="0"/>
              <a:t>Meetings in 2017: Chicago (March), Prague (July) and Singapore</a:t>
            </a:r>
            <a:r>
              <a:rPr lang="en-GB" dirty="0"/>
              <a:t> </a:t>
            </a:r>
            <a:r>
              <a:rPr lang="en-GB" dirty="0" smtClean="0"/>
              <a:t>(next week).</a:t>
            </a:r>
            <a:endParaRPr lang="en-GB" dirty="0"/>
          </a:p>
          <a:p>
            <a:r>
              <a:rPr lang="en-GB" dirty="0" smtClean="0"/>
              <a:t>Mission </a:t>
            </a:r>
            <a:r>
              <a:rPr lang="en-GB" dirty="0"/>
              <a:t>Statement:</a:t>
            </a:r>
            <a:br>
              <a:rPr lang="en-GB" dirty="0"/>
            </a:br>
            <a:r>
              <a:rPr lang="en-GB" dirty="0"/>
              <a:t>“The goal of the IETF is to make the Internet work better”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1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DEFINED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Principles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eparation </a:t>
            </a:r>
            <a:r>
              <a:rPr lang="en-US" dirty="0"/>
              <a:t>of the data plane and control </a:t>
            </a:r>
            <a:r>
              <a:rPr lang="en-US" dirty="0" smtClean="0"/>
              <a:t>plane</a:t>
            </a:r>
          </a:p>
          <a:p>
            <a:pPr lvl="1"/>
            <a:r>
              <a:rPr lang="en-US" dirty="0"/>
              <a:t>Centralized </a:t>
            </a:r>
            <a:r>
              <a:rPr lang="en-US" dirty="0" smtClean="0"/>
              <a:t>control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programmatic interaction with the </a:t>
            </a:r>
            <a:r>
              <a:rPr lang="en-US" dirty="0" smtClean="0"/>
              <a:t>network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etwork abstraction</a:t>
            </a:r>
          </a:p>
          <a:p>
            <a:pPr lvl="1"/>
            <a:r>
              <a:rPr lang="en-US" dirty="0" smtClean="0"/>
              <a:t>Network automation</a:t>
            </a:r>
          </a:p>
          <a:p>
            <a:r>
              <a:rPr lang="en-US" dirty="0" smtClean="0"/>
              <a:t>Multiple </a:t>
            </a:r>
            <a:r>
              <a:rPr lang="en-US" dirty="0"/>
              <a:t>IETF specified technologies </a:t>
            </a:r>
            <a:r>
              <a:rPr lang="en-US" dirty="0" smtClean="0"/>
              <a:t>exist </a:t>
            </a:r>
            <a:r>
              <a:rPr lang="en-US" dirty="0"/>
              <a:t>that meet these objectives and conform to the requirements and architecture implicit in the very definition of SDN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8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IETF SDN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IETF is not focussed on a unified SDN architecture</a:t>
            </a:r>
          </a:p>
          <a:p>
            <a:r>
              <a:rPr lang="en-GB" dirty="0"/>
              <a:t>Instead, the IETF works on specific, tightly focussed problems with an emphasis on protocol specification</a:t>
            </a:r>
          </a:p>
          <a:p>
            <a:r>
              <a:rPr lang="en-GB" dirty="0"/>
              <a:t>Work is organised into “Working Groups”</a:t>
            </a:r>
          </a:p>
          <a:p>
            <a:pPr lvl="1"/>
            <a:r>
              <a:rPr lang="en-GB" dirty="0"/>
              <a:t>Each has a charter and milestones</a:t>
            </a:r>
          </a:p>
          <a:p>
            <a:pPr lvl="1"/>
            <a:r>
              <a:rPr lang="en-GB" dirty="0"/>
              <a:t>Produces Internet-Drafts to become RFCs</a:t>
            </a:r>
          </a:p>
          <a:p>
            <a:pPr lvl="1"/>
            <a:r>
              <a:rPr lang="en-GB" dirty="0"/>
              <a:t>Works on its own mailing </a:t>
            </a:r>
            <a:r>
              <a:rPr lang="en-GB" dirty="0" smtClean="0"/>
              <a:t>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9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SDN IN IETF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79887"/>
          </a:xfrm>
        </p:spPr>
        <p:txBody>
          <a:bodyPr/>
          <a:lstStyle/>
          <a:p>
            <a:r>
              <a:rPr lang="en-US" dirty="0" smtClean="0"/>
              <a:t>Working on SDN concepts for over a decade</a:t>
            </a:r>
          </a:p>
          <a:p>
            <a:pPr lvl="1"/>
            <a:r>
              <a:rPr lang="en-US" dirty="0" smtClean="0"/>
              <a:t>General Switch Management Protocol (GSMP)</a:t>
            </a:r>
          </a:p>
          <a:p>
            <a:pPr lvl="2"/>
            <a:r>
              <a:rPr lang="en-US" dirty="0" smtClean="0"/>
              <a:t>Concluded 2004</a:t>
            </a:r>
          </a:p>
          <a:p>
            <a:pPr lvl="1"/>
            <a:r>
              <a:rPr lang="en-US" dirty="0" smtClean="0"/>
              <a:t>Forwarding and Control Element Separation (</a:t>
            </a:r>
            <a:r>
              <a:rPr lang="en-US" dirty="0" err="1" smtClean="0"/>
              <a:t>ForCES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Concluded 2015</a:t>
            </a:r>
          </a:p>
          <a:p>
            <a:pPr lvl="1"/>
            <a:r>
              <a:rPr lang="en-US" dirty="0" smtClean="0"/>
              <a:t>Path Computation Element (PCE)</a:t>
            </a:r>
          </a:p>
          <a:p>
            <a:pPr lvl="2"/>
            <a:r>
              <a:rPr lang="en-US" dirty="0" smtClean="0"/>
              <a:t>Started in 2004</a:t>
            </a:r>
          </a:p>
          <a:p>
            <a:r>
              <a:rPr lang="en-US" dirty="0" smtClean="0"/>
              <a:t>Software Defined Networking Research Group (SDNRG)</a:t>
            </a:r>
          </a:p>
          <a:p>
            <a:pPr lvl="1"/>
            <a:r>
              <a:rPr lang="en-US" dirty="0" smtClean="0"/>
              <a:t>IRTF (Internet Research Task Force) Research Group</a:t>
            </a:r>
          </a:p>
          <a:p>
            <a:pPr lvl="1"/>
            <a:r>
              <a:rPr lang="en-US" dirty="0" smtClean="0"/>
              <a:t>Concluded 2017</a:t>
            </a:r>
          </a:p>
        </p:txBody>
      </p:sp>
    </p:spTree>
    <p:extLst>
      <p:ext uri="{BB962C8B-B14F-4D97-AF65-F5344CB8AC3E}">
        <p14:creationId xmlns:p14="http://schemas.microsoft.com/office/powerpoint/2010/main" val="120176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53328"/>
            <a:ext cx="10058400" cy="8273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Working Groups – ONGOING SDN 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60" y="1683026"/>
            <a:ext cx="5317701" cy="5049077"/>
          </a:xfrm>
        </p:spPr>
        <p:txBody>
          <a:bodyPr>
            <a:noAutofit/>
          </a:bodyPr>
          <a:lstStyle/>
          <a:p>
            <a:r>
              <a:rPr lang="en-GB" sz="1800" dirty="0"/>
              <a:t>Network Configuration (NETCONF)</a:t>
            </a:r>
          </a:p>
          <a:p>
            <a:r>
              <a:rPr lang="en-GB" sz="1800" dirty="0"/>
              <a:t>NETCONF Data </a:t>
            </a:r>
            <a:r>
              <a:rPr lang="en-GB" sz="1800" dirty="0" err="1"/>
              <a:t>Modeling</a:t>
            </a:r>
            <a:r>
              <a:rPr lang="en-GB" sz="1800" dirty="0"/>
              <a:t> Language  (NETMOD)</a:t>
            </a:r>
          </a:p>
          <a:p>
            <a:r>
              <a:rPr lang="en-GB" sz="1800" dirty="0"/>
              <a:t>Path Computation Element (PCE)</a:t>
            </a:r>
          </a:p>
          <a:p>
            <a:pPr lvl="1"/>
            <a:r>
              <a:rPr lang="en-GB" sz="1600" dirty="0"/>
              <a:t>The PCEP protocol for establishing MPLS LSPs and Segment Routing paths</a:t>
            </a:r>
          </a:p>
          <a:p>
            <a:r>
              <a:rPr lang="en-GB" sz="1800" dirty="0"/>
              <a:t>Inter-Domain Routing (IDR)</a:t>
            </a:r>
          </a:p>
          <a:p>
            <a:pPr lvl="1"/>
            <a:r>
              <a:rPr lang="en-GB" sz="1600" dirty="0"/>
              <a:t>BGP-LS, BGP-LU, </a:t>
            </a:r>
            <a:r>
              <a:rPr lang="en-GB" sz="1600" dirty="0" err="1"/>
              <a:t>FlowSpec</a:t>
            </a:r>
            <a:r>
              <a:rPr lang="en-GB" sz="1600" dirty="0"/>
              <a:t> gather network information and program networks</a:t>
            </a:r>
          </a:p>
          <a:p>
            <a:r>
              <a:rPr lang="en-GB" sz="1800" dirty="0"/>
              <a:t>Interface to the Routing System (I2RS)</a:t>
            </a:r>
          </a:p>
          <a:p>
            <a:pPr lvl="1"/>
            <a:r>
              <a:rPr lang="en-GB" sz="1600" dirty="0"/>
              <a:t>To program routing protocols and systems</a:t>
            </a:r>
          </a:p>
          <a:p>
            <a:r>
              <a:rPr lang="en-GB" sz="1800" dirty="0"/>
              <a:t>L2VPN Service Model (L2SM)</a:t>
            </a:r>
          </a:p>
          <a:p>
            <a:pPr lvl="1"/>
            <a:r>
              <a:rPr lang="en-GB" sz="1600" dirty="0"/>
              <a:t>Customer-focused SDN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9048" y="1683026"/>
            <a:ext cx="5317701" cy="50490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smtClean="0"/>
              <a:t>Simplified </a:t>
            </a:r>
            <a:r>
              <a:rPr lang="en-GB" sz="1800" dirty="0"/>
              <a:t>Use of Policy Abstractions (SUPA)</a:t>
            </a:r>
          </a:p>
          <a:p>
            <a:r>
              <a:rPr lang="en-GB" sz="1800" dirty="0"/>
              <a:t>Layer Independent OAM Management in the Multi-Layer Environment (LIME)</a:t>
            </a:r>
          </a:p>
          <a:p>
            <a:r>
              <a:rPr lang="en-GB" sz="1800" dirty="0"/>
              <a:t>Traffic Engineering Architecture and </a:t>
            </a:r>
            <a:r>
              <a:rPr lang="en-GB" sz="1800" dirty="0" err="1"/>
              <a:t>Signaling</a:t>
            </a:r>
            <a:r>
              <a:rPr lang="en-GB" sz="1800" dirty="0"/>
              <a:t> (TEAS)</a:t>
            </a:r>
          </a:p>
          <a:p>
            <a:pPr lvl="1"/>
            <a:r>
              <a:rPr lang="en-GB" sz="1600" dirty="0"/>
              <a:t>Abstraction and Control of Traffic Engineered Networks (ACTN)</a:t>
            </a:r>
          </a:p>
          <a:p>
            <a:r>
              <a:rPr lang="en-GB" sz="1800" dirty="0" smtClean="0"/>
              <a:t>Many </a:t>
            </a:r>
            <a:r>
              <a:rPr lang="en-GB" sz="1800" dirty="0"/>
              <a:t>protocol working groups have YANG models</a:t>
            </a:r>
          </a:p>
          <a:p>
            <a:pPr lvl="1"/>
            <a:r>
              <a:rPr lang="en-GB" sz="1600" dirty="0"/>
              <a:t>BESS, BFD, CCAMP, IDR, ISIS, MPLS, OSPF, PALS, RTGWG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11635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Some high level work</a:t>
            </a:r>
          </a:p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RFC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7149 </a:t>
            </a:r>
            <a:endParaRPr lang="en-GB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GB" dirty="0" smtClean="0"/>
              <a:t>Software-Defined </a:t>
            </a:r>
            <a:r>
              <a:rPr lang="en-GB" dirty="0"/>
              <a:t>Networking: A Perspective from within a Service Provider Environment</a:t>
            </a:r>
          </a:p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RFC 7426 </a:t>
            </a:r>
            <a:endParaRPr lang="en-GB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GB" dirty="0" smtClean="0"/>
              <a:t>Software-Defined </a:t>
            </a:r>
            <a:r>
              <a:rPr lang="en-GB" dirty="0"/>
              <a:t>Networking (SDN): Layers and Architecture Terminology</a:t>
            </a:r>
          </a:p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RFC 7491 </a:t>
            </a:r>
            <a:endParaRPr lang="en-GB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GB" dirty="0" smtClean="0"/>
              <a:t>A </a:t>
            </a:r>
            <a:r>
              <a:rPr lang="en-GB" dirty="0"/>
              <a:t>PCE-Based Architecture for Application-Based Network </a:t>
            </a:r>
            <a:r>
              <a:rPr lang="en-GB" dirty="0" smtClean="0"/>
              <a:t>Operations</a:t>
            </a:r>
          </a:p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draft-</a:t>
            </a:r>
            <a:r>
              <a:rPr lang="en-GB" b="1" dirty="0" err="1" smtClean="0">
                <a:solidFill>
                  <a:schemeClr val="accent2">
                    <a:lumMod val="75000"/>
                  </a:schemeClr>
                </a:solidFill>
              </a:rPr>
              <a:t>ietf</a:t>
            </a: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-teas-</a:t>
            </a:r>
            <a:r>
              <a:rPr lang="en-GB" b="1" dirty="0" err="1" smtClean="0">
                <a:solidFill>
                  <a:schemeClr val="accent2">
                    <a:lumMod val="75000"/>
                  </a:schemeClr>
                </a:solidFill>
              </a:rPr>
              <a:t>pce</a:t>
            </a: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-central-control</a:t>
            </a:r>
          </a:p>
          <a:p>
            <a:pPr lvl="1"/>
            <a:r>
              <a:rPr lang="en-GB" dirty="0"/>
              <a:t>An Architecture for Use of PCE and PCEP in a Network with Central </a:t>
            </a:r>
            <a:r>
              <a:rPr lang="en-GB" dirty="0" smtClean="0"/>
              <a:t>Control</a:t>
            </a:r>
            <a:endParaRPr lang="en-GB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draft-</a:t>
            </a:r>
            <a:r>
              <a:rPr lang="en-GB" b="1" dirty="0" err="1" smtClean="0">
                <a:solidFill>
                  <a:schemeClr val="accent2">
                    <a:lumMod val="75000"/>
                  </a:schemeClr>
                </a:solidFill>
              </a:rPr>
              <a:t>ietf</a:t>
            </a: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GB" b="1" dirty="0" err="1" smtClean="0">
                <a:solidFill>
                  <a:schemeClr val="accent2">
                    <a:lumMod val="75000"/>
                  </a:schemeClr>
                </a:solidFill>
              </a:rPr>
              <a:t>opsawg</a:t>
            </a: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-service-model-explained</a:t>
            </a:r>
          </a:p>
          <a:p>
            <a:pPr lvl="1"/>
            <a:r>
              <a:rPr lang="en-GB" dirty="0" smtClean="0"/>
              <a:t>Service Models Explained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44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50523"/>
            <a:ext cx="10058400" cy="1609344"/>
          </a:xfrm>
        </p:spPr>
        <p:txBody>
          <a:bodyPr/>
          <a:lstStyle/>
          <a:p>
            <a:r>
              <a:rPr lang="en-US" dirty="0" err="1"/>
              <a:t>Applicaton</a:t>
            </a:r>
            <a:r>
              <a:rPr lang="en-US" dirty="0"/>
              <a:t>-BASED NETWORK Operations</a:t>
            </a:r>
            <a:br>
              <a:rPr lang="en-US" dirty="0"/>
            </a:br>
            <a:r>
              <a:rPr lang="en-US" dirty="0"/>
              <a:t>{ABNO – RFC 7491}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095" y="2097932"/>
            <a:ext cx="3996410" cy="4050792"/>
          </a:xfrm>
        </p:spPr>
        <p:txBody>
          <a:bodyPr/>
          <a:lstStyle/>
          <a:p>
            <a:r>
              <a:rPr lang="en-GB" dirty="0" smtClean="0">
                <a:cs typeface="Courier New" panose="02070309020205020404" pitchFamily="49" charset="0"/>
              </a:rPr>
              <a:t>A PCE-Based Architecture for Application-Based Network Operations</a:t>
            </a:r>
          </a:p>
          <a:p>
            <a:r>
              <a:rPr lang="en-GB" dirty="0" smtClean="0">
                <a:cs typeface="Courier New" panose="02070309020205020404" pitchFamily="49" charset="0"/>
              </a:rPr>
              <a:t>Shows how </a:t>
            </a:r>
            <a:r>
              <a:rPr lang="en-GB" dirty="0">
                <a:cs typeface="Courier New" panose="02070309020205020404" pitchFamily="49" charset="0"/>
              </a:rPr>
              <a:t>some of the existing IETF components and protocols can be fitted together to make an SDN </a:t>
            </a:r>
            <a:r>
              <a:rPr lang="en-GB" dirty="0" smtClean="0">
                <a:cs typeface="Courier New" panose="02070309020205020404" pitchFamily="49" charset="0"/>
              </a:rPr>
              <a:t>system</a:t>
            </a:r>
            <a:endParaRPr lang="en-GB" dirty="0"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40545" y="2132856"/>
            <a:ext cx="5400600" cy="288032"/>
          </a:xfrm>
          <a:prstGeom prst="rect">
            <a:avLst/>
          </a:prstGeom>
          <a:noFill/>
          <a:ln>
            <a:solidFill>
              <a:srgbClr val="17AB3A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OSS /NMS / Application Service Controller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56769" y="2780928"/>
            <a:ext cx="1728192" cy="432048"/>
          </a:xfrm>
          <a:prstGeom prst="rect">
            <a:avLst/>
          </a:prstGeom>
          <a:noFill/>
          <a:ln>
            <a:solidFill>
              <a:srgbClr val="17AB3A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ABNO Controller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92673" y="2852936"/>
            <a:ext cx="648072" cy="360040"/>
          </a:xfrm>
          <a:prstGeom prst="rect">
            <a:avLst/>
          </a:prstGeom>
          <a:noFill/>
          <a:ln>
            <a:solidFill>
              <a:srgbClr val="17AB3A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Policy Server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61025" y="2852936"/>
            <a:ext cx="792088" cy="648072"/>
          </a:xfrm>
          <a:prstGeom prst="rect">
            <a:avLst/>
          </a:prstGeom>
          <a:noFill/>
          <a:ln>
            <a:solidFill>
              <a:srgbClr val="17AB3A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OAM Handler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2633" y="3501008"/>
            <a:ext cx="540060" cy="432048"/>
          </a:xfrm>
          <a:prstGeom prst="rect">
            <a:avLst/>
          </a:prstGeom>
          <a:noFill/>
          <a:ln>
            <a:solidFill>
              <a:srgbClr val="17AB3A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ALTO Server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60725" y="3501008"/>
            <a:ext cx="684076" cy="360040"/>
          </a:xfrm>
          <a:prstGeom prst="rect">
            <a:avLst/>
          </a:prstGeom>
          <a:noFill/>
          <a:ln>
            <a:solidFill>
              <a:srgbClr val="17AB3A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VNTM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88817" y="3645024"/>
            <a:ext cx="1008112" cy="936104"/>
          </a:xfrm>
          <a:prstGeom prst="rect">
            <a:avLst/>
          </a:prstGeom>
          <a:noFill/>
          <a:ln>
            <a:solidFill>
              <a:srgbClr val="17AB3A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PCE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84961" y="3825044"/>
            <a:ext cx="720080" cy="468052"/>
          </a:xfrm>
          <a:prstGeom prst="rect">
            <a:avLst/>
          </a:prstGeom>
          <a:noFill/>
          <a:ln>
            <a:solidFill>
              <a:srgbClr val="17AB3A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I2RS Client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28577" y="4293096"/>
            <a:ext cx="936104" cy="648072"/>
          </a:xfrm>
          <a:prstGeom prst="rect">
            <a:avLst/>
          </a:prstGeom>
          <a:noFill/>
          <a:ln>
            <a:solidFill>
              <a:srgbClr val="17AB3A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Databases</a:t>
            </a:r>
            <a:br>
              <a:rPr lang="en-GB" sz="1100" dirty="0" smtClean="0">
                <a:solidFill>
                  <a:schemeClr val="tx1"/>
                </a:solidFill>
              </a:rPr>
            </a:br>
            <a:r>
              <a:rPr lang="en-GB" sz="1100" dirty="0" smtClean="0">
                <a:solidFill>
                  <a:schemeClr val="tx1"/>
                </a:solidFill>
              </a:rPr>
              <a:t>TED</a:t>
            </a:r>
            <a:br>
              <a:rPr lang="en-GB" sz="1100" dirty="0" smtClean="0">
                <a:solidFill>
                  <a:schemeClr val="tx1"/>
                </a:solidFill>
              </a:rPr>
            </a:br>
            <a:r>
              <a:rPr lang="en-GB" sz="1100" dirty="0" smtClean="0">
                <a:solidFill>
                  <a:schemeClr val="tx1"/>
                </a:solidFill>
              </a:rPr>
              <a:t>LSP-DB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13742" y="4851158"/>
            <a:ext cx="2115235" cy="234026"/>
          </a:xfrm>
          <a:prstGeom prst="rect">
            <a:avLst/>
          </a:prstGeom>
          <a:noFill/>
          <a:ln>
            <a:solidFill>
              <a:srgbClr val="17AB3A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P</a:t>
            </a:r>
            <a:r>
              <a:rPr lang="en-GB" sz="1200" dirty="0" smtClean="0">
                <a:solidFill>
                  <a:schemeClr val="tx1"/>
                </a:solidFill>
              </a:rPr>
              <a:t>rovisioning</a:t>
            </a:r>
            <a:r>
              <a:rPr lang="en-GB" sz="1400" dirty="0" smtClean="0">
                <a:solidFill>
                  <a:schemeClr val="tx1"/>
                </a:solidFill>
              </a:rPr>
              <a:t> Manager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Cloud 13"/>
          <p:cNvSpPr/>
          <p:nvPr/>
        </p:nvSpPr>
        <p:spPr>
          <a:xfrm>
            <a:off x="6160625" y="5373216"/>
            <a:ext cx="3456384" cy="360040"/>
          </a:xfrm>
          <a:prstGeom prst="cloud">
            <a:avLst/>
          </a:prstGeom>
          <a:noFill/>
          <a:ln w="19050">
            <a:solidFill>
              <a:srgbClr val="17AB3A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                      </a:t>
            </a:r>
            <a:r>
              <a:rPr lang="en-GB" sz="1400" dirty="0" err="1" smtClean="0">
                <a:solidFill>
                  <a:schemeClr val="tx1"/>
                </a:solidFill>
              </a:rPr>
              <a:t>ClientNetwork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5440545" y="6021288"/>
            <a:ext cx="5616624" cy="360040"/>
          </a:xfrm>
          <a:prstGeom prst="cloud">
            <a:avLst/>
          </a:prstGeom>
          <a:noFill/>
          <a:ln w="19050">
            <a:solidFill>
              <a:srgbClr val="17AB3A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Server Network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744801" y="2420888"/>
            <a:ext cx="0" cy="360040"/>
          </a:xfrm>
          <a:prstGeom prst="line">
            <a:avLst/>
          </a:prstGeom>
          <a:ln w="19050">
            <a:solidFill>
              <a:srgbClr val="17AB3A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8" idx="0"/>
          </p:cNvCxnSpPr>
          <p:nvPr/>
        </p:nvCxnSpPr>
        <p:spPr>
          <a:xfrm>
            <a:off x="6916709" y="2420888"/>
            <a:ext cx="0" cy="432048"/>
          </a:xfrm>
          <a:prstGeom prst="line">
            <a:avLst/>
          </a:prstGeom>
          <a:ln w="19050">
            <a:solidFill>
              <a:srgbClr val="17AB3A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9" idx="0"/>
          </p:cNvCxnSpPr>
          <p:nvPr/>
        </p:nvCxnSpPr>
        <p:spPr>
          <a:xfrm>
            <a:off x="10157069" y="2420888"/>
            <a:ext cx="0" cy="432048"/>
          </a:xfrm>
          <a:prstGeom prst="line">
            <a:avLst/>
          </a:prstGeom>
          <a:ln w="19050">
            <a:solidFill>
              <a:srgbClr val="17AB3A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8657" y="2420888"/>
            <a:ext cx="0" cy="1080120"/>
          </a:xfrm>
          <a:prstGeom prst="line">
            <a:avLst/>
          </a:prstGeom>
          <a:ln w="19050">
            <a:solidFill>
              <a:srgbClr val="17AB3A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60625" y="2420888"/>
            <a:ext cx="0" cy="1872208"/>
          </a:xfrm>
          <a:prstGeom prst="line">
            <a:avLst/>
          </a:prstGeom>
          <a:ln w="19050">
            <a:solidFill>
              <a:srgbClr val="17AB3A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84561" y="2420888"/>
            <a:ext cx="0" cy="3708412"/>
          </a:xfrm>
          <a:prstGeom prst="line">
            <a:avLst/>
          </a:prstGeom>
          <a:ln w="19050">
            <a:solidFill>
              <a:srgbClr val="17AB3A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0"/>
          </p:cNvCxnSpPr>
          <p:nvPr/>
        </p:nvCxnSpPr>
        <p:spPr>
          <a:xfrm flipV="1">
            <a:off x="8392873" y="3212976"/>
            <a:ext cx="0" cy="432048"/>
          </a:xfrm>
          <a:prstGeom prst="line">
            <a:avLst/>
          </a:prstGeom>
          <a:ln w="19050">
            <a:solidFill>
              <a:srgbClr val="17AB3A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040945" y="3212976"/>
            <a:ext cx="0" cy="1638182"/>
          </a:xfrm>
          <a:prstGeom prst="line">
            <a:avLst/>
          </a:prstGeom>
          <a:ln w="19050">
            <a:solidFill>
              <a:srgbClr val="17AB3A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627301" y="3861048"/>
            <a:ext cx="0" cy="990110"/>
          </a:xfrm>
          <a:prstGeom prst="line">
            <a:avLst/>
          </a:prstGeom>
          <a:ln w="19050">
            <a:solidFill>
              <a:srgbClr val="17AB3A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3"/>
          </p:cNvCxnSpPr>
          <p:nvPr/>
        </p:nvCxnSpPr>
        <p:spPr>
          <a:xfrm>
            <a:off x="7240745" y="3032956"/>
            <a:ext cx="216024" cy="0"/>
          </a:xfrm>
          <a:prstGeom prst="line">
            <a:avLst/>
          </a:prstGeom>
          <a:ln w="19050">
            <a:solidFill>
              <a:srgbClr val="17AB3A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664681" y="3212976"/>
            <a:ext cx="0" cy="288032"/>
          </a:xfrm>
          <a:prstGeom prst="line">
            <a:avLst/>
          </a:prstGeom>
          <a:ln w="19050">
            <a:solidFill>
              <a:srgbClr val="17AB3A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600785" y="3212976"/>
            <a:ext cx="0" cy="288032"/>
          </a:xfrm>
          <a:prstGeom prst="line">
            <a:avLst/>
          </a:prstGeom>
          <a:ln w="19050">
            <a:solidFill>
              <a:srgbClr val="17AB3A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3"/>
          </p:cNvCxnSpPr>
          <p:nvPr/>
        </p:nvCxnSpPr>
        <p:spPr>
          <a:xfrm>
            <a:off x="9184961" y="2996952"/>
            <a:ext cx="576064" cy="0"/>
          </a:xfrm>
          <a:prstGeom prst="line">
            <a:avLst/>
          </a:prstGeom>
          <a:ln w="19050">
            <a:solidFill>
              <a:srgbClr val="17AB3A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2"/>
          </p:cNvCxnSpPr>
          <p:nvPr/>
        </p:nvCxnSpPr>
        <p:spPr>
          <a:xfrm>
            <a:off x="10157069" y="3501008"/>
            <a:ext cx="0" cy="2520280"/>
          </a:xfrm>
          <a:prstGeom prst="line">
            <a:avLst/>
          </a:prstGeom>
          <a:ln w="19050">
            <a:solidFill>
              <a:srgbClr val="17AB3A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472993" y="4293096"/>
            <a:ext cx="0" cy="1121544"/>
          </a:xfrm>
          <a:prstGeom prst="line">
            <a:avLst/>
          </a:prstGeom>
          <a:ln w="19050">
            <a:solidFill>
              <a:srgbClr val="17AB3A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9761025" y="4293096"/>
            <a:ext cx="0" cy="1728192"/>
          </a:xfrm>
          <a:prstGeom prst="line">
            <a:avLst/>
          </a:prstGeom>
          <a:ln w="19050">
            <a:solidFill>
              <a:srgbClr val="17AB3A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944601" y="4941168"/>
            <a:ext cx="0" cy="1188132"/>
          </a:xfrm>
          <a:prstGeom prst="line">
            <a:avLst/>
          </a:prstGeom>
          <a:ln w="19050">
            <a:solidFill>
              <a:srgbClr val="17AB3A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376649" y="4941168"/>
            <a:ext cx="0" cy="558062"/>
          </a:xfrm>
          <a:prstGeom prst="line">
            <a:avLst/>
          </a:prstGeom>
          <a:ln w="19050">
            <a:solidFill>
              <a:srgbClr val="17AB3A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664681" y="4437112"/>
            <a:ext cx="828092" cy="12328"/>
          </a:xfrm>
          <a:prstGeom prst="line">
            <a:avLst/>
          </a:prstGeom>
          <a:ln w="19050">
            <a:solidFill>
              <a:srgbClr val="17AB3A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744801" y="4437112"/>
            <a:ext cx="144016" cy="0"/>
          </a:xfrm>
          <a:prstGeom prst="line">
            <a:avLst/>
          </a:prstGeom>
          <a:ln w="19050">
            <a:solidFill>
              <a:srgbClr val="17AB3A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7487601" y="4335078"/>
            <a:ext cx="279400" cy="114362"/>
          </a:xfrm>
          <a:custGeom>
            <a:avLst/>
            <a:gdLst>
              <a:gd name="connsiteX0" fmla="*/ 0 w 279400"/>
              <a:gd name="connsiteY0" fmla="*/ 101662 h 114362"/>
              <a:gd name="connsiteX1" fmla="*/ 165100 w 279400"/>
              <a:gd name="connsiteY1" fmla="*/ 62 h 114362"/>
              <a:gd name="connsiteX2" fmla="*/ 279400 w 279400"/>
              <a:gd name="connsiteY2" fmla="*/ 114362 h 11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114362">
                <a:moveTo>
                  <a:pt x="0" y="101662"/>
                </a:moveTo>
                <a:cubicBezTo>
                  <a:pt x="59266" y="49803"/>
                  <a:pt x="118533" y="-2055"/>
                  <a:pt x="165100" y="62"/>
                </a:cubicBezTo>
                <a:cubicBezTo>
                  <a:pt x="211667" y="2179"/>
                  <a:pt x="245533" y="58270"/>
                  <a:pt x="279400" y="114362"/>
                </a:cubicBezTo>
              </a:path>
            </a:pathLst>
          </a:custGeom>
          <a:noFill/>
          <a:ln w="19050">
            <a:solidFill>
              <a:srgbClr val="17AB3A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7060725" y="3212976"/>
            <a:ext cx="0" cy="144016"/>
          </a:xfrm>
          <a:prstGeom prst="line">
            <a:avLst/>
          </a:prstGeom>
          <a:ln w="19050">
            <a:solidFill>
              <a:srgbClr val="17AB3A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060725" y="3356992"/>
            <a:ext cx="306034" cy="0"/>
          </a:xfrm>
          <a:prstGeom prst="line">
            <a:avLst/>
          </a:prstGeom>
          <a:ln w="19050">
            <a:solidFill>
              <a:srgbClr val="17AB3A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366759" y="3356992"/>
            <a:ext cx="0" cy="144016"/>
          </a:xfrm>
          <a:prstGeom prst="line">
            <a:avLst/>
          </a:prstGeom>
          <a:ln w="19050">
            <a:solidFill>
              <a:srgbClr val="17AB3A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520665" y="4113076"/>
            <a:ext cx="0" cy="162018"/>
          </a:xfrm>
          <a:prstGeom prst="line">
            <a:avLst/>
          </a:prstGeom>
          <a:ln w="19050">
            <a:solidFill>
              <a:srgbClr val="17AB3A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520665" y="4113076"/>
            <a:ext cx="882098" cy="0"/>
          </a:xfrm>
          <a:prstGeom prst="line">
            <a:avLst/>
          </a:prstGeom>
          <a:ln w="19050">
            <a:solidFill>
              <a:srgbClr val="17AB3A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11" idx="2"/>
          </p:cNvCxnSpPr>
          <p:nvPr/>
        </p:nvCxnSpPr>
        <p:spPr>
          <a:xfrm flipV="1">
            <a:off x="7402763" y="3861048"/>
            <a:ext cx="0" cy="252028"/>
          </a:xfrm>
          <a:prstGeom prst="line">
            <a:avLst/>
          </a:prstGeom>
          <a:ln w="19050">
            <a:solidFill>
              <a:srgbClr val="17AB3A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392873" y="5085184"/>
            <a:ext cx="0" cy="288032"/>
          </a:xfrm>
          <a:prstGeom prst="line">
            <a:avLst/>
          </a:prstGeom>
          <a:ln w="19050">
            <a:solidFill>
              <a:srgbClr val="17AB3A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2" idx="2"/>
          </p:cNvCxnSpPr>
          <p:nvPr/>
        </p:nvCxnSpPr>
        <p:spPr>
          <a:xfrm>
            <a:off x="8392873" y="4581128"/>
            <a:ext cx="0" cy="270030"/>
          </a:xfrm>
          <a:prstGeom prst="line">
            <a:avLst/>
          </a:prstGeom>
          <a:ln w="19050">
            <a:solidFill>
              <a:srgbClr val="17AB3A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888817" y="5085184"/>
            <a:ext cx="0" cy="144016"/>
          </a:xfrm>
          <a:prstGeom prst="line">
            <a:avLst/>
          </a:prstGeom>
          <a:ln w="19050">
            <a:solidFill>
              <a:srgbClr val="17AB3A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888817" y="5805264"/>
            <a:ext cx="0" cy="216024"/>
          </a:xfrm>
          <a:prstGeom prst="line">
            <a:avLst/>
          </a:prstGeom>
          <a:ln w="19050">
            <a:solidFill>
              <a:srgbClr val="17AB3A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 46"/>
          <p:cNvSpPr/>
          <p:nvPr/>
        </p:nvSpPr>
        <p:spPr>
          <a:xfrm>
            <a:off x="7563505" y="5236840"/>
            <a:ext cx="317796" cy="177800"/>
          </a:xfrm>
          <a:custGeom>
            <a:avLst/>
            <a:gdLst>
              <a:gd name="connsiteX0" fmla="*/ 317796 w 317796"/>
              <a:gd name="connsiteY0" fmla="*/ 0 h 177800"/>
              <a:gd name="connsiteX1" fmla="*/ 51096 w 317796"/>
              <a:gd name="connsiteY1" fmla="*/ 63500 h 177800"/>
              <a:gd name="connsiteX2" fmla="*/ 296 w 317796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796" h="177800">
                <a:moveTo>
                  <a:pt x="317796" y="0"/>
                </a:moveTo>
                <a:cubicBezTo>
                  <a:pt x="210904" y="16933"/>
                  <a:pt x="104013" y="33867"/>
                  <a:pt x="51096" y="63500"/>
                </a:cubicBezTo>
                <a:cubicBezTo>
                  <a:pt x="-1821" y="93133"/>
                  <a:pt x="-763" y="135466"/>
                  <a:pt x="296" y="177800"/>
                </a:cubicBezTo>
              </a:path>
            </a:pathLst>
          </a:custGeom>
          <a:noFill/>
          <a:ln w="19050">
            <a:solidFill>
              <a:srgbClr val="17AB3A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Freeform 47"/>
          <p:cNvSpPr/>
          <p:nvPr/>
        </p:nvSpPr>
        <p:spPr>
          <a:xfrm>
            <a:off x="7576501" y="5694040"/>
            <a:ext cx="304800" cy="127000"/>
          </a:xfrm>
          <a:custGeom>
            <a:avLst/>
            <a:gdLst>
              <a:gd name="connsiteX0" fmla="*/ 304800 w 304800"/>
              <a:gd name="connsiteY0" fmla="*/ 127000 h 127000"/>
              <a:gd name="connsiteX1" fmla="*/ 63500 w 304800"/>
              <a:gd name="connsiteY1" fmla="*/ 114300 h 127000"/>
              <a:gd name="connsiteX2" fmla="*/ 0 w 304800"/>
              <a:gd name="connsiteY2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" h="127000">
                <a:moveTo>
                  <a:pt x="304800" y="127000"/>
                </a:moveTo>
                <a:lnTo>
                  <a:pt x="63500" y="114300"/>
                </a:lnTo>
                <a:cubicBezTo>
                  <a:pt x="12700" y="93133"/>
                  <a:pt x="6350" y="46566"/>
                  <a:pt x="0" y="0"/>
                </a:cubicBezTo>
              </a:path>
            </a:pathLst>
          </a:custGeom>
          <a:noFill/>
          <a:ln w="19050">
            <a:solidFill>
              <a:srgbClr val="17AB3A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7563505" y="5414640"/>
            <a:ext cx="0" cy="318616"/>
          </a:xfrm>
          <a:prstGeom prst="line">
            <a:avLst/>
          </a:prstGeom>
          <a:ln w="19050">
            <a:solidFill>
              <a:srgbClr val="17AB3A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184961" y="3140968"/>
            <a:ext cx="216024" cy="0"/>
          </a:xfrm>
          <a:prstGeom prst="line">
            <a:avLst/>
          </a:prstGeom>
          <a:ln w="19050">
            <a:solidFill>
              <a:srgbClr val="17AB3A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400985" y="3140968"/>
            <a:ext cx="0" cy="684076"/>
          </a:xfrm>
          <a:prstGeom prst="line">
            <a:avLst/>
          </a:prstGeom>
          <a:ln w="19050">
            <a:solidFill>
              <a:srgbClr val="17AB3A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376649" y="3933056"/>
            <a:ext cx="0" cy="360040"/>
          </a:xfrm>
          <a:prstGeom prst="line">
            <a:avLst/>
          </a:prstGeom>
          <a:ln w="19050">
            <a:solidFill>
              <a:srgbClr val="17AB3A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08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3476</TotalTime>
  <Words>876</Words>
  <Application>Microsoft Macintosh PowerPoint</Application>
  <PresentationFormat>Widescreen</PresentationFormat>
  <Paragraphs>156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Courier New</vt:lpstr>
      <vt:lpstr>Rockwell</vt:lpstr>
      <vt:lpstr>Rockwell Condensed</vt:lpstr>
      <vt:lpstr>Rockwell Extra Bold</vt:lpstr>
      <vt:lpstr>Wingdings</vt:lpstr>
      <vt:lpstr>Wood Type</vt:lpstr>
      <vt:lpstr>SDN IN the IETF</vt:lpstr>
      <vt:lpstr>Overview</vt:lpstr>
      <vt:lpstr>The IETF</vt:lpstr>
      <vt:lpstr>Software DEFINED NETWORKING</vt:lpstr>
      <vt:lpstr>IETF SDN projects</vt:lpstr>
      <vt:lpstr>HISTORY OF SDN IN IETF</vt:lpstr>
      <vt:lpstr>Working Groups – ONGOING SDN Efforts</vt:lpstr>
      <vt:lpstr>Architectural background</vt:lpstr>
      <vt:lpstr>Applicaton-BASED NETWORK Operations {ABNO – RFC 7491}</vt:lpstr>
      <vt:lpstr>The service Model architecture {draft-ietf-opsawg-service-model-explained} </vt:lpstr>
      <vt:lpstr>Abstraction and control of traffic engineered networks (ACTN)</vt:lpstr>
      <vt:lpstr>Yang and netconf</vt:lpstr>
      <vt:lpstr>Why participate in the ietf</vt:lpstr>
      <vt:lpstr>How to PARTICIPATE in the IETF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SDN IN IETF</dc:title>
  <dc:creator>Microsoft Office User</dc:creator>
  <cp:lastModifiedBy>Microsoft Office User</cp:lastModifiedBy>
  <cp:revision>28</cp:revision>
  <dcterms:created xsi:type="dcterms:W3CDTF">2017-11-04T18:48:43Z</dcterms:created>
  <dcterms:modified xsi:type="dcterms:W3CDTF">2017-11-07T04:45:36Z</dcterms:modified>
</cp:coreProperties>
</file>