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7" r:id="rId2"/>
    <p:sldMasterId id="2147483723" r:id="rId3"/>
  </p:sldMasterIdLst>
  <p:notesMasterIdLst>
    <p:notesMasterId r:id="rId20"/>
  </p:notesMasterIdLst>
  <p:sldIdLst>
    <p:sldId id="258" r:id="rId4"/>
    <p:sldId id="262" r:id="rId5"/>
    <p:sldId id="273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59" r:id="rId17"/>
    <p:sldId id="25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6861B-2947-8C48-96F0-6F8F012BF93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1319-2975-494E-ACC7-E98F1B1A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bg2"/>
                </a:solidFill>
              </a:rPr>
              <a:t>Note the difference to transport OAM (SDH/SONET): </a:t>
            </a:r>
          </a:p>
          <a:p>
            <a:pPr marL="171450" lvl="1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</a:rPr>
              <a:t>In SONET/SDH there is a constant flow of frames</a:t>
            </a:r>
          </a:p>
          <a:p>
            <a:pPr marL="171450" lvl="1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</a:rPr>
              <a:t>OAM is a bit-stream/data between the data encoding sublayer and the physical media and present in every frame, but not part of the data payload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bg2"/>
                </a:solidFill>
              </a:rPr>
              <a:t>This mode of OAM transport is often referred to as “out of band”, because OAM has it’s own “channel” – but still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resides side by side with the payload data (if present)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CC45E-A55B-4A5A-B40A-09326A81DF90}" type="slidenum">
              <a:rPr lang="en-US" altLang="en-US" sz="1200" smtClean="0">
                <a:latin typeface="Calibri" panose="020F0502020204030204" pitchFamily="34" charset="0"/>
              </a:rPr>
              <a:pPr/>
              <a:t>2</a:t>
            </a:fld>
            <a:endParaRPr lang="en-US" altLang="en-US" sz="12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2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tiff"/><Relationship Id="rId3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tiff"/><Relationship Id="rId3" Type="http://schemas.openxmlformats.org/officeDocument/2006/relationships/image" Target="../media/image6.emf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99760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16387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36078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432000"/>
            <a:ext cx="126612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0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449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2103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6475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21315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3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9676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6965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0819699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18100253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90723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44638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960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81261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3492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8"/>
            <a:ext cx="4950372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334759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4324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5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018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928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0080545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89901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2563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27694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63564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3488" y="2163193"/>
            <a:ext cx="3091419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4307" y="2163193"/>
            <a:ext cx="3091419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9028" y="2163193"/>
            <a:ext cx="3091419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1847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3096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379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648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69855938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751" y="4645361"/>
            <a:ext cx="10852149" cy="674544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38355061"/>
      </p:ext>
    </p:extLst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073035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34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2241"/>
      </p:ext>
    </p:extLst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450708"/>
      </p:ext>
    </p:extLst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667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0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94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810"/>
            <a:ext cx="4840816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559" y="728980"/>
            <a:ext cx="5799891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3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8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4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54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83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82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7" y="291929"/>
            <a:ext cx="11350752" cy="102057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0567" y="1437218"/>
            <a:ext cx="11350752" cy="45317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2286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96A97DD0-5BE7-4856-A2A9-C42C6688E607}" type="slidenum">
              <a:rPr lang="uk-UA" smtClean="0"/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334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0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432000"/>
            <a:ext cx="126612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2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8" y="-3427"/>
            <a:ext cx="12200575" cy="6864857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27567"/>
            <a:ext cx="1265767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4D4D4D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012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88735"/>
      </p:ext>
    </p:extLst>
  </p:cSld>
  <p:clrMapOvr>
    <a:masterClrMapping/>
  </p:clrMapOvr>
  <p:transition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6329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8202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845092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261790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92383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20151592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84244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35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73987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0014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960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1374"/>
      </p:ext>
    </p:extLst>
  </p:cSld>
  <p:clrMapOvr>
    <a:masterClrMapping/>
  </p:clrMapOvr>
  <p:transition spd="med">
    <p:fade/>
  </p:transition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89084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8"/>
            <a:ext cx="4950372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1174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4493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26933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928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92741020"/>
      </p:ext>
    </p:extLst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57788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347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8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07892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16579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3488" y="2163193"/>
            <a:ext cx="3091419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4307" y="2163193"/>
            <a:ext cx="3091419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9028" y="2163193"/>
            <a:ext cx="3091419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86784"/>
      </p:ext>
    </p:extLst>
  </p:cSld>
  <p:clrMapOvr>
    <a:masterClrMapping/>
  </p:clrMapOvr>
  <p:transition spd="slow"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3096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379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648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68658628"/>
      </p:ext>
    </p:extLst>
  </p:cSld>
  <p:clrMapOvr>
    <a:masterClrMapping/>
  </p:clrMapOvr>
  <p:transition spd="slow"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751" y="4645361"/>
            <a:ext cx="10852149" cy="674544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90052979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01007597"/>
      </p:ext>
    </p:extLst>
  </p:cSld>
  <p:clrMapOvr>
    <a:masterClrMapping/>
  </p:clrMapOvr>
  <p:transition spd="slow">
    <p:wip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770999"/>
      </p:ext>
    </p:extLst>
  </p:cSld>
  <p:clrMapOvr>
    <a:masterClrMapping/>
  </p:clrMapOvr>
  <p:transition spd="slow"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970902"/>
      </p:ext>
    </p:extLst>
  </p:cSld>
  <p:clrMapOvr>
    <a:masterClrMapping/>
  </p:clrMapOvr>
  <p:transition spd="slow">
    <p:wip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667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58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33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810"/>
            <a:ext cx="4840816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559" y="728980"/>
            <a:ext cx="5799891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3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2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38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80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15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8" y="2190751"/>
            <a:ext cx="1167976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29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 hasCustomPrompt="1"/>
          </p:nvPr>
        </p:nvSpPr>
        <p:spPr bwMode="white">
          <a:xfrm>
            <a:off x="2075256" y="1600201"/>
            <a:ext cx="8041488" cy="19251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40" tIns="45720" rIns="91440" bIns="45720" anchor="b"/>
          <a:lstStyle>
            <a:lvl1pPr algn="ctr">
              <a:defRPr lang="en-US" sz="5333" i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1pPr>
          </a:lstStyle>
          <a:p>
            <a:pPr lvl="0"/>
            <a:r>
              <a:rPr lang="en-US" dirty="0" smtClean="0">
                <a:sym typeface="Arial" pitchFamily="-107" charset="0"/>
              </a:rPr>
              <a:t>Presentation Title</a:t>
            </a:r>
            <a:endParaRPr lang="en-US" dirty="0">
              <a:sym typeface="Arial" pitchFamily="-107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75258" y="3454810"/>
            <a:ext cx="8041487" cy="448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80" indent="0" algn="ctr">
              <a:buNone/>
              <a:defRPr lang="en-US" sz="2133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257168" indent="0">
              <a:buNone/>
              <a:defRPr/>
            </a:lvl2pPr>
            <a:lvl3pPr marL="515527" indent="0">
              <a:buNone/>
              <a:defRPr/>
            </a:lvl3pPr>
            <a:lvl4pPr marL="728644" indent="0">
              <a:buNone/>
              <a:defRPr/>
            </a:lvl4pPr>
            <a:lvl5pPr marL="941760" indent="0">
              <a:buNone/>
              <a:defRPr/>
            </a:lvl5pPr>
          </a:lstStyle>
          <a:p>
            <a:pPr lvl="0"/>
            <a:r>
              <a:rPr lang="en-US" dirty="0" smtClean="0"/>
              <a:t>Presenter Name and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51296" y="3902325"/>
            <a:ext cx="488940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81" indent="0" algn="ctr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Pct val="80000"/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2381" lvl="0" indent="0" algn="ctr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en-US" dirty="0" smtClean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205568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8" y="-3427"/>
            <a:ext cx="12200575" cy="6864857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r="59385"/>
          <a:stretch/>
        </p:blipFill>
        <p:spPr>
          <a:xfrm>
            <a:off x="4315327" y="1770716"/>
            <a:ext cx="3561347" cy="33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7923"/>
      </p:ext>
    </p:extLst>
  </p:cSld>
  <p:clrMapOvr>
    <a:masterClrMapping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7" y="291929"/>
            <a:ext cx="11350752" cy="102057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0567" y="1437218"/>
            <a:ext cx="11350752" cy="45317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2286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96A97DD0-5BE7-4856-A2A9-C42C6688E607}" type="slidenum">
              <a:rPr lang="uk-UA" smtClean="0"/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925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6.xml"/><Relationship Id="rId9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1.xml"/><Relationship Id="rId9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82.xml"/><Relationship Id="rId34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87.xml"/><Relationship Id="rId39" Type="http://schemas.openxmlformats.org/officeDocument/2006/relationships/slideLayout" Target="../slideLayouts/slideLayout88.xml"/><Relationship Id="rId40" Type="http://schemas.openxmlformats.org/officeDocument/2006/relationships/theme" Target="../theme/theme3.xml"/><Relationship Id="rId4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BAB4-203F-7C40-A8D7-4367DE02DE3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A6D4-0C99-ED44-94A7-70611130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©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2016 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Cisco and/or its affiliates. All rights reserved.  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IETF 96</a:t>
            </a:r>
            <a:endParaRPr lang="en-US" sz="800" dirty="0">
              <a:solidFill>
                <a:srgbClr val="000000">
                  <a:alpha val="25000"/>
                </a:srgbClr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669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©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2016 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Cisco and/or its affiliates. All rights reserved.   Cisco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Public</a:t>
            </a:r>
            <a:endParaRPr lang="en-US" sz="800" dirty="0">
              <a:solidFill>
                <a:srgbClr val="000000">
                  <a:alpha val="25000"/>
                </a:srgbClr>
              </a:solidFill>
              <a:cs typeface="CiscoSans Thin"/>
            </a:endParaRP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u/0/b/112958873072003542518/112958873072003542518/videos?hl=en" TargetMode="External"/><Relationship Id="rId4" Type="http://schemas.openxmlformats.org/officeDocument/2006/relationships/hyperlink" Target="https://www.youtube.com/channel/UC0WJOAKBTrftyosP590RrXw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d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jpe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hyperlink" Target="https://www.reddit.com/r/AskTechnology/comments/2i1nxc/can_i_trust_my_speedtestnet_results_when_my_isp/" TargetMode="Externa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bg1"/>
                </a:solidFill>
              </a:rPr>
              <a:t>In-situ </a:t>
            </a:r>
            <a:r>
              <a:rPr lang="de-DE" sz="7200" dirty="0">
                <a:solidFill>
                  <a:schemeClr val="bg1"/>
                </a:solidFill>
              </a:rPr>
              <a:t>OAM @ </a:t>
            </a:r>
            <a:r>
              <a:rPr lang="de-DE" sz="7200" dirty="0" smtClean="0">
                <a:solidFill>
                  <a:schemeClr val="bg1"/>
                </a:solidFill>
              </a:rPr>
              <a:t>IETF</a:t>
            </a:r>
            <a:endParaRPr lang="de-DE" sz="7200" dirty="0" smtClean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4959" y="6065709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November </a:t>
            </a:r>
            <a:r>
              <a:rPr lang="de-DE" dirty="0">
                <a:solidFill>
                  <a:schemeClr val="bg1"/>
                </a:solidFill>
              </a:rPr>
              <a:t>8</a:t>
            </a:r>
            <a:r>
              <a:rPr lang="de-DE" dirty="0" smtClean="0">
                <a:solidFill>
                  <a:schemeClr val="bg1"/>
                </a:solidFill>
              </a:rPr>
              <a:t>, 2017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44" y="4049949"/>
            <a:ext cx="8255638" cy="15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Edge-to-Edge Option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566" y="1770812"/>
            <a:ext cx="108292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                 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1                   2                   3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0 1 2 3 4 5 6 7 8 9 0 1 2 3 4 5 6 7 8 9 0 1 2 3 4 5 6 7 8 9 0 1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Option Type  |  Opt Data Len | IOAM-E2E-Type |    reserved 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    E2E Option data format determined by IOAM-E2E-Type     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Type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000xxxxxx 8-bit identifier of the type of option.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 Data Len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8-bit unsigned integer.  Length of the Option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field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this option, in octets.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iOAM-E2E-Type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8-bit identifier of a particular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E2E variant.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E2E option data is 64-bit Per Packet Counter (PPC) used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identify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loss and reordering.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8-bit.  (Reserved Octet) Reserved octet for future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use.g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8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98311" y="6197230"/>
            <a:ext cx="2032000" cy="6321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21920" tIns="60960" rIns="121920" bIns="60960" rtlCol="0" anchor="ctr"/>
          <a:lstStyle/>
          <a:p>
            <a:pPr algn="ctr" defTabSz="685783"/>
            <a:endParaRPr lang="en-US" sz="1867" dirty="0" err="1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Transport Options – IPv6, VXLAN-GPE, SRv6, NSH...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17083" y="1690688"/>
            <a:ext cx="4367440" cy="4531783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IPv6: v6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HbyH extension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header</a:t>
            </a:r>
          </a:p>
          <a:p>
            <a:pPr algn="l"/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VXLAN-GPE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Embedded telemetry protocol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header;</a:t>
            </a:r>
            <a:br>
              <a:rPr lang="de-DE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Combines with NSH etc.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SRv6: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In-Band OAM TLV in v6 SR-header SRH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(proof-of-transit only)</a:t>
            </a:r>
          </a:p>
          <a:p>
            <a:pPr algn="l"/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NSH: Type-2 Meta-Data (proof-of-transit only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...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ore to come: MPLS, IPv4,... 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66" y="1312506"/>
            <a:ext cx="4888169" cy="228718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88" y="3330883"/>
            <a:ext cx="5004808" cy="3280508"/>
          </a:xfrm>
          <a:prstGeom prst="rect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Running Code: </a:t>
            </a:r>
            <a:br>
              <a:rPr lang="de-DE" smtClean="0"/>
            </a:br>
            <a:r>
              <a:rPr lang="de-DE" smtClean="0"/>
              <a:t>Experimental OpenSource Implementation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 bwMode="auto">
          <a:xfrm>
            <a:off x="610349" y="1826101"/>
            <a:ext cx="11351684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defTabSz="1219170">
              <a:defRPr/>
            </a:pPr>
            <a:r>
              <a:rPr lang="en-US" sz="2667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Open source experimental </a:t>
            </a:r>
            <a:r>
              <a:rPr lang="en-US" sz="2667" kern="0" dirty="0" smtClean="0">
                <a:solidFill>
                  <a:schemeClr val="tx1">
                    <a:lumMod val="50000"/>
                  </a:schemeClr>
                </a:solidFill>
                <a:latin typeface="Arial"/>
              </a:rPr>
              <a:t>Implementation</a:t>
            </a:r>
          </a:p>
          <a:p>
            <a:pPr lvl="2" indent="-193675">
              <a:spcBef>
                <a:spcPts val="400"/>
              </a:spcBef>
              <a:defRPr/>
            </a:pPr>
            <a:r>
              <a:rPr lang="en-US" sz="1000" kern="0" dirty="0" err="1">
                <a:solidFill>
                  <a:schemeClr val="tx1">
                    <a:lumMod val="50000"/>
                  </a:schemeClr>
                </a:solidFill>
                <a:latin typeface="Arial"/>
              </a:rPr>
              <a:t>FD.io</a:t>
            </a:r>
            <a:r>
              <a:rPr lang="en-US" sz="1000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/VPP (see </a:t>
            </a:r>
            <a:r>
              <a:rPr lang="en-US" sz="1000" kern="0" dirty="0">
                <a:solidFill>
                  <a:schemeClr val="tx1">
                    <a:lumMod val="50000"/>
                  </a:schemeClr>
                </a:solidFill>
                <a:latin typeface="Arial"/>
                <a:hlinkClick r:id="rId2"/>
              </a:rPr>
              <a:t>fd.io</a:t>
            </a:r>
            <a:r>
              <a:rPr lang="en-US" sz="1000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) – encapsulations: IPv6, VXLAN-GPE, NSH</a:t>
            </a:r>
          </a:p>
          <a:p>
            <a:pPr lvl="2" indent="-193675">
              <a:spcBef>
                <a:spcPts val="400"/>
              </a:spcBef>
              <a:defRPr/>
            </a:pPr>
            <a:r>
              <a:rPr lang="en-US" sz="1000" kern="0" dirty="0" err="1">
                <a:solidFill>
                  <a:schemeClr val="tx1">
                    <a:lumMod val="50000"/>
                  </a:schemeClr>
                </a:solidFill>
                <a:latin typeface="Arial"/>
              </a:rPr>
              <a:t>OpenDaylight</a:t>
            </a:r>
            <a:r>
              <a:rPr lang="en-US" sz="1000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 Control App (proof of transit / tracing</a:t>
            </a:r>
            <a:r>
              <a:rPr lang="en-US" sz="1000" kern="0" dirty="0" smtClean="0">
                <a:solidFill>
                  <a:schemeClr val="tx1">
                    <a:lumMod val="50000"/>
                  </a:schemeClr>
                </a:solidFill>
                <a:latin typeface="Arial"/>
              </a:rPr>
              <a:t>)</a:t>
            </a:r>
            <a:endParaRPr lang="en-US" sz="2400" kern="0" dirty="0" smtClean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defTabSz="1219170">
              <a:defRPr/>
            </a:pPr>
            <a:endParaRPr lang="en-US" sz="2400" kern="0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defTabSz="1219170">
              <a:defRPr/>
            </a:pPr>
            <a:endParaRPr lang="en-US" sz="2400" kern="0" dirty="0" smtClean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defTabSz="1219170">
              <a:defRPr/>
            </a:pPr>
            <a:r>
              <a:rPr lang="en-US" sz="2400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Chipset vendors supporting IOAM</a:t>
            </a:r>
          </a:p>
          <a:p>
            <a:pPr defTabSz="1219170">
              <a:defRPr/>
            </a:pPr>
            <a:endParaRPr lang="en-US" sz="2400" kern="0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defTabSz="1219170">
              <a:defRPr/>
            </a:pPr>
            <a:r>
              <a:rPr lang="de-DE" sz="2667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Demo Videos:</a:t>
            </a:r>
            <a:br>
              <a:rPr lang="de-DE" sz="2667" kern="0" dirty="0">
                <a:solidFill>
                  <a:schemeClr val="tx1">
                    <a:lumMod val="50000"/>
                  </a:schemeClr>
                </a:solidFill>
                <a:latin typeface="Arial"/>
              </a:rPr>
            </a:br>
            <a:r>
              <a:rPr lang="de-DE" sz="1600" kern="0" dirty="0">
                <a:solidFill>
                  <a:schemeClr val="tx1">
                    <a:lumMod val="50000"/>
                  </a:schemeClr>
                </a:solidFill>
                <a:latin typeface="Arial"/>
                <a:hlinkClick r:id="rId3"/>
              </a:rPr>
              <a:t>Google+</a:t>
            </a:r>
            <a:r>
              <a:rPr lang="de-DE" sz="1600" kern="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 In-Band OAM </a:t>
            </a:r>
            <a:r>
              <a:rPr lang="de-DE" sz="1600" kern="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group</a:t>
            </a:r>
            <a:r>
              <a:rPr lang="de-DE" sz="1600" kern="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de-DE" sz="1600" kern="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1600" kern="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Youtube</a:t>
            </a:r>
            <a:r>
              <a:rPr lang="de-DE" sz="1600" kern="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 In-Band OAM </a:t>
            </a:r>
            <a:r>
              <a:rPr lang="de-DE" sz="1600" kern="0" dirty="0" err="1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channel</a:t>
            </a:r>
            <a:endParaRPr lang="de-DE" sz="1600" kern="0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94277" y="2317055"/>
            <a:ext cx="1970050" cy="797405"/>
            <a:chOff x="7597476" y="2314503"/>
            <a:chExt cx="1367675" cy="367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476" y="2314503"/>
              <a:ext cx="494906" cy="3034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963" y="2317157"/>
              <a:ext cx="875188" cy="364662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5894277" y="3577605"/>
            <a:ext cx="2505075" cy="1093798"/>
            <a:chOff x="6001171" y="2898953"/>
            <a:chExt cx="2066152" cy="6813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412" y="2991541"/>
              <a:ext cx="675064" cy="1958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476" y="3279186"/>
              <a:ext cx="469847" cy="2723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412" y="3279186"/>
              <a:ext cx="391294" cy="3011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039" y="2898953"/>
              <a:ext cx="626434" cy="310271"/>
            </a:xfrm>
            <a:prstGeom prst="rect">
              <a:avLst/>
            </a:prstGeom>
          </p:spPr>
        </p:pic>
        <p:pic>
          <p:nvPicPr>
            <p:cNvPr id="11" name="Picture 2" descr="Image result for netronom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b="43701"/>
            <a:stretch/>
          </p:blipFill>
          <p:spPr bwMode="auto">
            <a:xfrm>
              <a:off x="6001171" y="3369137"/>
              <a:ext cx="733091" cy="10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85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2636837"/>
            <a:ext cx="10515600" cy="1325563"/>
          </a:xfrm>
        </p:spPr>
        <p:txBody>
          <a:bodyPr/>
          <a:lstStyle/>
          <a:p>
            <a:r>
              <a:rPr lang="en-US" dirty="0" smtClean="0"/>
              <a:t>Demos at IETF </a:t>
            </a:r>
            <a:r>
              <a:rPr lang="en-US" dirty="0" err="1" smtClean="0"/>
              <a:t>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1420780" y="709693"/>
            <a:ext cx="9347520" cy="4861825"/>
            <a:chOff x="51686" y="118281"/>
            <a:chExt cx="8775511" cy="3646369"/>
          </a:xfrm>
        </p:grpSpPr>
        <p:sp>
          <p:nvSpPr>
            <p:cNvPr id="130" name="Oval 129"/>
            <p:cNvSpPr/>
            <p:nvPr/>
          </p:nvSpPr>
          <p:spPr bwMode="auto">
            <a:xfrm>
              <a:off x="51686" y="118281"/>
              <a:ext cx="8775511" cy="36463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1920" tIns="60960" rIns="121920" bIns="60960" rtlCol="0" anchor="ctr"/>
            <a:lstStyle/>
            <a:p>
              <a:pPr algn="ctr" defTabSz="612110"/>
              <a:endParaRPr lang="de-DE" sz="1733" dirty="0" err="1">
                <a:solidFill>
                  <a:srgbClr val="FFFFFF"/>
                </a:solidFill>
                <a:latin typeface="Arial"/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992572" y="545910"/>
              <a:ext cx="6876148" cy="269209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1920" tIns="60960" rIns="121920" bIns="60960" rtlCol="0" anchor="ctr"/>
            <a:lstStyle/>
            <a:p>
              <a:pPr algn="ctr" defTabSz="612110"/>
              <a:endParaRPr lang="de-DE" sz="1733" dirty="0" err="1">
                <a:solidFill>
                  <a:srgbClr val="FFFFFF"/>
                </a:solidFill>
                <a:latin typeface="Arial"/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2945" y="6513326"/>
            <a:ext cx="479555" cy="366183"/>
          </a:xfrm>
          <a:prstGeom prst="rect">
            <a:avLst/>
          </a:prstGeom>
        </p:spPr>
        <p:txBody>
          <a:bodyPr/>
          <a:lstStyle/>
          <a:p>
            <a:fld id="{96A97DD0-5BE7-4856-A2A9-C42C6688E607}" type="slidenum">
              <a:rPr lang="de-DE">
                <a:latin typeface="Arial"/>
                <a:ea typeface="Apple LiGothic Medium"/>
              </a:rPr>
              <a:pPr/>
              <a:t>14</a:t>
            </a:fld>
            <a:endParaRPr lang="de-DE" dirty="0">
              <a:latin typeface="Arial"/>
              <a:ea typeface="Apple LiGothic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0992" y="3607770"/>
            <a:ext cx="7260769" cy="1447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600" dirty="0">
              <a:solidFill>
                <a:srgbClr val="FFFFFF"/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6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34" y="3931538"/>
            <a:ext cx="652541" cy="510999"/>
          </a:xfrm>
          <a:prstGeom prst="rect">
            <a:avLst/>
          </a:prstGeom>
          <a:noFill/>
        </p:spPr>
      </p:pic>
      <p:pic>
        <p:nvPicPr>
          <p:cNvPr id="7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00" y="4358325"/>
            <a:ext cx="652541" cy="510999"/>
          </a:xfrm>
          <a:prstGeom prst="rect">
            <a:avLst/>
          </a:prstGeom>
          <a:noFill/>
        </p:spPr>
      </p:pic>
      <p:pic>
        <p:nvPicPr>
          <p:cNvPr id="8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82" y="3931211"/>
            <a:ext cx="652541" cy="5109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20411" y="4281574"/>
            <a:ext cx="722666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Node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8769" y="4037352"/>
            <a:ext cx="731129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Node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3989" y="4300826"/>
            <a:ext cx="739144" cy="442285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Node C</a:t>
            </a:r>
            <a:b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</a:b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Verifier</a:t>
            </a:r>
          </a:p>
        </p:txBody>
      </p:sp>
      <p:cxnSp>
        <p:nvCxnSpPr>
          <p:cNvPr id="12" name="Straight Connector 11"/>
          <p:cNvCxnSpPr>
            <a:stCxn id="20" idx="3"/>
          </p:cNvCxnSpPr>
          <p:nvPr/>
        </p:nvCxnSpPr>
        <p:spPr>
          <a:xfrm flipV="1">
            <a:off x="1145246" y="4187033"/>
            <a:ext cx="99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7" idx="1"/>
          </p:cNvCxnSpPr>
          <p:nvPr/>
        </p:nvCxnSpPr>
        <p:spPr>
          <a:xfrm>
            <a:off x="2921575" y="4187035"/>
            <a:ext cx="1910125" cy="426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8" idx="1"/>
          </p:cNvCxnSpPr>
          <p:nvPr/>
        </p:nvCxnSpPr>
        <p:spPr>
          <a:xfrm flipV="1">
            <a:off x="5484253" y="4186708"/>
            <a:ext cx="2464140" cy="42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21" idx="1"/>
          </p:cNvCxnSpPr>
          <p:nvPr/>
        </p:nvCxnSpPr>
        <p:spPr>
          <a:xfrm>
            <a:off x="8600934" y="4186715"/>
            <a:ext cx="2103943" cy="50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16" y="3703510"/>
            <a:ext cx="652541" cy="510999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6" idx="3"/>
            <a:endCxn id="16" idx="1"/>
          </p:cNvCxnSpPr>
          <p:nvPr/>
        </p:nvCxnSpPr>
        <p:spPr>
          <a:xfrm flipV="1">
            <a:off x="2921575" y="3959010"/>
            <a:ext cx="2373741" cy="22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3"/>
            <a:endCxn id="8" idx="1"/>
          </p:cNvCxnSpPr>
          <p:nvPr/>
        </p:nvCxnSpPr>
        <p:spPr>
          <a:xfrm>
            <a:off x="5947865" y="3959013"/>
            <a:ext cx="2000524" cy="22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8401" y="4721666"/>
            <a:ext cx="739144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Node D</a:t>
            </a:r>
          </a:p>
        </p:txBody>
      </p:sp>
      <p:pic>
        <p:nvPicPr>
          <p:cNvPr id="20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4" y="3934833"/>
            <a:ext cx="652541" cy="510999"/>
          </a:xfrm>
          <a:prstGeom prst="rect">
            <a:avLst/>
          </a:prstGeom>
          <a:noFill/>
        </p:spPr>
      </p:pic>
      <p:pic>
        <p:nvPicPr>
          <p:cNvPr id="21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66" y="4435459"/>
            <a:ext cx="652541" cy="51099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94355" y="4295274"/>
            <a:ext cx="663804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Host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41870" y="4819858"/>
            <a:ext cx="663804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Host 3</a:t>
            </a:r>
          </a:p>
        </p:txBody>
      </p:sp>
      <p:pic>
        <p:nvPicPr>
          <p:cNvPr id="24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18" y="3543825"/>
            <a:ext cx="652541" cy="510999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>
            <a:stCxn id="8" idx="3"/>
            <a:endCxn id="24" idx="1"/>
          </p:cNvCxnSpPr>
          <p:nvPr/>
        </p:nvCxnSpPr>
        <p:spPr>
          <a:xfrm flipV="1">
            <a:off x="8600934" y="3799322"/>
            <a:ext cx="2065495" cy="3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0787" y="3868710"/>
            <a:ext cx="663804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Host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9747" y="4115701"/>
            <a:ext cx="460222" cy="253452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defTabSz="816146"/>
            <a:r>
              <a:rPr lang="de-DE" sz="933" b="1" dirty="0">
                <a:solidFill>
                  <a:srgbClr val="FFFFFF"/>
                </a:solidFill>
                <a:latin typeface="Arial"/>
                <a:ea typeface="Apple LiGothic Medium"/>
                <a:cs typeface="Apple LiGothic Medium"/>
              </a:rPr>
              <a:t>VPP</a:t>
            </a:r>
            <a:endParaRPr lang="en-US" sz="933" b="1" dirty="0">
              <a:solidFill>
                <a:srgbClr val="FFFFFF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9859" y="3883520"/>
            <a:ext cx="460222" cy="253452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defTabSz="816146"/>
            <a:r>
              <a:rPr lang="de-DE" sz="933" b="1" dirty="0">
                <a:solidFill>
                  <a:srgbClr val="FFFFFF"/>
                </a:solidFill>
                <a:latin typeface="Arial"/>
                <a:ea typeface="Apple LiGothic Medium"/>
                <a:cs typeface="Apple LiGothic Medium"/>
              </a:rPr>
              <a:t>VPP</a:t>
            </a:r>
            <a:endParaRPr lang="en-US" sz="933" b="1" dirty="0">
              <a:solidFill>
                <a:srgbClr val="FFFFFF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17121" y="4108093"/>
            <a:ext cx="460222" cy="253452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defTabSz="816146"/>
            <a:r>
              <a:rPr lang="de-DE" sz="933" b="1" dirty="0">
                <a:solidFill>
                  <a:srgbClr val="FFFFFF"/>
                </a:solidFill>
                <a:latin typeface="Arial"/>
                <a:ea typeface="Apple LiGothic Medium"/>
                <a:cs typeface="Apple LiGothic Medium"/>
              </a:rPr>
              <a:t>VPP</a:t>
            </a:r>
            <a:endParaRPr lang="en-US" sz="933" b="1" dirty="0">
              <a:solidFill>
                <a:srgbClr val="FFFFFF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7399" y="4541031"/>
            <a:ext cx="460222" cy="253452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defTabSz="816146"/>
            <a:r>
              <a:rPr lang="de-DE" sz="933" b="1" dirty="0">
                <a:solidFill>
                  <a:srgbClr val="FFFFFF"/>
                </a:solidFill>
                <a:latin typeface="Arial"/>
                <a:ea typeface="Apple LiGothic Medium"/>
                <a:cs typeface="Apple LiGothic Medium"/>
              </a:rPr>
              <a:t>VPP</a:t>
            </a:r>
            <a:endParaRPr lang="en-US" sz="933" b="1" dirty="0">
              <a:solidFill>
                <a:srgbClr val="FFFFFF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2224" y="1963593"/>
            <a:ext cx="1707833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pmacct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58036" y="1467225"/>
            <a:ext cx="6528211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Apache Kafka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33" name="Picture 4" descr="pmac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49" y="2002658"/>
            <a:ext cx="376255" cy="3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066740" y="1963593"/>
            <a:ext cx="4889152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     OpenDaylight – iOAM6/SCV app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35" name="Picture 34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37" y="1982376"/>
            <a:ext cx="1200628" cy="3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4897719" y="969913"/>
            <a:ext cx="2645291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108823" rIns="108823" bIns="54412" rtlCol="0" anchor="ctr"/>
          <a:lstStyle/>
          <a:p>
            <a:pPr defTabSz="816146">
              <a:lnSpc>
                <a:spcPct val="70000"/>
              </a:lnSpc>
            </a:pPr>
            <a:r>
              <a:rPr lang="de-DE" sz="1067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Elasticsearch</a:t>
            </a:r>
            <a:br>
              <a:rPr lang="de-DE" sz="1067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067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Logstash</a:t>
            </a:r>
            <a:br>
              <a:rPr lang="de-DE" sz="1067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067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Kafka</a:t>
            </a:r>
            <a:endParaRPr lang="en-US" sz="1067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37" name="Picture 12" descr="https://www.netways.de/fileadmin/images/Produkte/Logos/150px_zentriert/elk_centred_150x7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57" y="1027864"/>
            <a:ext cx="681643" cy="3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2073551" y="3699128"/>
            <a:ext cx="1047403" cy="454429"/>
          </a:xfrm>
          <a:custGeom>
            <a:avLst/>
            <a:gdLst>
              <a:gd name="connsiteX0" fmla="*/ 0 w 785552"/>
              <a:gd name="connsiteY0" fmla="*/ 0 h 340822"/>
              <a:gd name="connsiteX1" fmla="*/ 785552 w 785552"/>
              <a:gd name="connsiteY1" fmla="*/ 0 h 340822"/>
              <a:gd name="connsiteX2" fmla="*/ 561109 w 785552"/>
              <a:gd name="connsiteY2" fmla="*/ 340822 h 340822"/>
              <a:gd name="connsiteX3" fmla="*/ 203661 w 785552"/>
              <a:gd name="connsiteY3" fmla="*/ 340822 h 340822"/>
              <a:gd name="connsiteX4" fmla="*/ 0 w 785552"/>
              <a:gd name="connsiteY4" fmla="*/ 0 h 3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552" h="340822">
                <a:moveTo>
                  <a:pt x="0" y="0"/>
                </a:moveTo>
                <a:lnTo>
                  <a:pt x="785552" y="0"/>
                </a:lnTo>
                <a:lnTo>
                  <a:pt x="561109" y="340822"/>
                </a:lnTo>
                <a:lnTo>
                  <a:pt x="203661" y="3408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843964" y="3699125"/>
            <a:ext cx="1047403" cy="290616"/>
          </a:xfrm>
          <a:custGeom>
            <a:avLst/>
            <a:gdLst>
              <a:gd name="connsiteX0" fmla="*/ 0 w 785552"/>
              <a:gd name="connsiteY0" fmla="*/ 0 h 340822"/>
              <a:gd name="connsiteX1" fmla="*/ 785552 w 785552"/>
              <a:gd name="connsiteY1" fmla="*/ 0 h 340822"/>
              <a:gd name="connsiteX2" fmla="*/ 561109 w 785552"/>
              <a:gd name="connsiteY2" fmla="*/ 340822 h 340822"/>
              <a:gd name="connsiteX3" fmla="*/ 203661 w 785552"/>
              <a:gd name="connsiteY3" fmla="*/ 340822 h 340822"/>
              <a:gd name="connsiteX4" fmla="*/ 0 w 785552"/>
              <a:gd name="connsiteY4" fmla="*/ 0 h 3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552" h="340822">
                <a:moveTo>
                  <a:pt x="0" y="0"/>
                </a:moveTo>
                <a:lnTo>
                  <a:pt x="785552" y="0"/>
                </a:lnTo>
                <a:lnTo>
                  <a:pt x="561109" y="340822"/>
                </a:lnTo>
                <a:lnTo>
                  <a:pt x="203661" y="3408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638499" y="3699133"/>
            <a:ext cx="1127935" cy="485217"/>
          </a:xfrm>
          <a:custGeom>
            <a:avLst/>
            <a:gdLst>
              <a:gd name="connsiteX0" fmla="*/ 0 w 785552"/>
              <a:gd name="connsiteY0" fmla="*/ 0 h 340822"/>
              <a:gd name="connsiteX1" fmla="*/ 785552 w 785552"/>
              <a:gd name="connsiteY1" fmla="*/ 0 h 340822"/>
              <a:gd name="connsiteX2" fmla="*/ 561109 w 785552"/>
              <a:gd name="connsiteY2" fmla="*/ 340822 h 340822"/>
              <a:gd name="connsiteX3" fmla="*/ 203661 w 785552"/>
              <a:gd name="connsiteY3" fmla="*/ 340822 h 340822"/>
              <a:gd name="connsiteX4" fmla="*/ 0 w 785552"/>
              <a:gd name="connsiteY4" fmla="*/ 0 h 340822"/>
              <a:gd name="connsiteX0" fmla="*/ 0 w 785552"/>
              <a:gd name="connsiteY0" fmla="*/ 0 h 359294"/>
              <a:gd name="connsiteX1" fmla="*/ 785552 w 785552"/>
              <a:gd name="connsiteY1" fmla="*/ 0 h 359294"/>
              <a:gd name="connsiteX2" fmla="*/ 561109 w 785552"/>
              <a:gd name="connsiteY2" fmla="*/ 340822 h 359294"/>
              <a:gd name="connsiteX3" fmla="*/ 320457 w 785552"/>
              <a:gd name="connsiteY3" fmla="*/ 359294 h 359294"/>
              <a:gd name="connsiteX4" fmla="*/ 0 w 785552"/>
              <a:gd name="connsiteY4" fmla="*/ 0 h 359294"/>
              <a:gd name="connsiteX0" fmla="*/ 0 w 785552"/>
              <a:gd name="connsiteY0" fmla="*/ 0 h 363913"/>
              <a:gd name="connsiteX1" fmla="*/ 785552 w 785552"/>
              <a:gd name="connsiteY1" fmla="*/ 0 h 363913"/>
              <a:gd name="connsiteX2" fmla="*/ 491032 w 785552"/>
              <a:gd name="connsiteY2" fmla="*/ 363913 h 363913"/>
              <a:gd name="connsiteX3" fmla="*/ 320457 w 785552"/>
              <a:gd name="connsiteY3" fmla="*/ 359294 h 363913"/>
              <a:gd name="connsiteX4" fmla="*/ 0 w 785552"/>
              <a:gd name="connsiteY4" fmla="*/ 0 h 36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552" h="363913">
                <a:moveTo>
                  <a:pt x="0" y="0"/>
                </a:moveTo>
                <a:lnTo>
                  <a:pt x="785552" y="0"/>
                </a:lnTo>
                <a:lnTo>
                  <a:pt x="491032" y="363913"/>
                </a:lnTo>
                <a:lnTo>
                  <a:pt x="320457" y="359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42771" y="2950261"/>
            <a:ext cx="1125663" cy="827260"/>
          </a:xfrm>
          <a:prstGeom prst="roundRect">
            <a:avLst>
              <a:gd name="adj" fmla="val 9950"/>
            </a:avLst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61226" y="3074228"/>
            <a:ext cx="925465" cy="622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iOAM6:</a:t>
            </a:r>
            <a:b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Decap &amp; Verify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38511" y="2950261"/>
            <a:ext cx="1057128" cy="827260"/>
          </a:xfrm>
          <a:prstGeom prst="roundRect">
            <a:avLst>
              <a:gd name="adj" fmla="val 9950"/>
            </a:avLst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66740" y="2950261"/>
            <a:ext cx="1057128" cy="827260"/>
          </a:xfrm>
          <a:prstGeom prst="roundRect">
            <a:avLst>
              <a:gd name="adj" fmla="val 9950"/>
            </a:avLst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920596" y="3074228"/>
            <a:ext cx="925465" cy="622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iOAM6:</a:t>
            </a:r>
            <a:b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Transit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2582" y="3074228"/>
            <a:ext cx="925465" cy="622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iOAM6:</a:t>
            </a:r>
            <a:b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encap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8562091" y="2369232"/>
            <a:ext cx="182880" cy="60946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5291876" y="2369232"/>
            <a:ext cx="182880" cy="60946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2503863" y="2369232"/>
            <a:ext cx="182880" cy="60946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66741" y="966372"/>
            <a:ext cx="2690952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iOAM event control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7707716" y="1863726"/>
            <a:ext cx="180651" cy="1114972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52" name="Picture 2" descr="http://kafka.apache.org/images/kafka_logo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65" y="1554117"/>
            <a:ext cx="189603" cy="29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Up-Down Arrow 52"/>
          <p:cNvSpPr/>
          <p:nvPr/>
        </p:nvSpPr>
        <p:spPr>
          <a:xfrm>
            <a:off x="4491019" y="1828971"/>
            <a:ext cx="180651" cy="219479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54" name="Up-Down Arrow 53"/>
          <p:cNvSpPr/>
          <p:nvPr/>
        </p:nvSpPr>
        <p:spPr>
          <a:xfrm>
            <a:off x="8568617" y="1828971"/>
            <a:ext cx="180651" cy="219479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638503" y="967483"/>
            <a:ext cx="2471556" cy="4388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defTabSz="816146"/>
            <a:r>
              <a:rPr lang="de-DE" sz="1200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iOAM visualization</a:t>
            </a:r>
            <a:endParaRPr lang="en-US" sz="1200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6247" y="1027211"/>
            <a:ext cx="345629" cy="319431"/>
          </a:xfrm>
          <a:prstGeom prst="rect">
            <a:avLst/>
          </a:prstGeom>
        </p:spPr>
      </p:pic>
      <p:sp>
        <p:nvSpPr>
          <p:cNvPr id="59" name="Up-Down Arrow 58"/>
          <p:cNvSpPr/>
          <p:nvPr/>
        </p:nvSpPr>
        <p:spPr>
          <a:xfrm>
            <a:off x="8568617" y="1325010"/>
            <a:ext cx="180651" cy="219479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6382452" y="1325010"/>
            <a:ext cx="180651" cy="219479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61" name="Up-Down Arrow 60"/>
          <p:cNvSpPr/>
          <p:nvPr/>
        </p:nvSpPr>
        <p:spPr>
          <a:xfrm>
            <a:off x="3617040" y="1325010"/>
            <a:ext cx="180651" cy="219479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62" name="Up-Down Arrow 61"/>
          <p:cNvSpPr/>
          <p:nvPr/>
        </p:nvSpPr>
        <p:spPr>
          <a:xfrm>
            <a:off x="9679322" y="1378076"/>
            <a:ext cx="191132" cy="604360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08690" y="5240490"/>
            <a:ext cx="1089213" cy="655655"/>
            <a:chOff x="498563" y="2382998"/>
            <a:chExt cx="833718" cy="758108"/>
          </a:xfrm>
        </p:grpSpPr>
        <p:sp>
          <p:nvSpPr>
            <p:cNvPr id="66" name="Rectangle 65"/>
            <p:cNvSpPr/>
            <p:nvPr/>
          </p:nvSpPr>
          <p:spPr>
            <a:xfrm rot="10800000" flipV="1">
              <a:off x="498563" y="2641285"/>
              <a:ext cx="833718" cy="499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146"/>
              <a:r>
                <a:rPr lang="en-US" sz="1200" dirty="0">
                  <a:solidFill>
                    <a:srgbClr val="676767"/>
                  </a:solidFill>
                  <a:latin typeface="Arial"/>
                  <a:ea typeface="Apple LiGothic Medium"/>
                  <a:cs typeface="Apple LiGothic Medium"/>
                </a:rPr>
                <a:t>Payload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rot="10800000" flipV="1">
              <a:off x="498563" y="2382998"/>
              <a:ext cx="833718" cy="256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146"/>
              <a:r>
                <a:rPr lang="en-US" sz="1200" dirty="0" err="1">
                  <a:solidFill>
                    <a:srgbClr val="676767"/>
                  </a:solidFill>
                  <a:latin typeface="Arial"/>
                  <a:ea typeface="Apple LiGothic Medium"/>
                  <a:cs typeface="Apple LiGothic Medium"/>
                </a:rPr>
                <a:t>Hdr</a:t>
              </a:r>
              <a:endPara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 rot="10800000" flipV="1">
            <a:off x="3289480" y="6120084"/>
            <a:ext cx="1089213" cy="43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Payload</a:t>
            </a:r>
          </a:p>
        </p:txBody>
      </p:sp>
      <p:sp>
        <p:nvSpPr>
          <p:cNvPr id="76" name="Rectangle 75"/>
          <p:cNvSpPr/>
          <p:nvPr/>
        </p:nvSpPr>
        <p:spPr>
          <a:xfrm rot="10800000" flipV="1">
            <a:off x="3289480" y="5232165"/>
            <a:ext cx="1089213" cy="221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 err="1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Hdr</a:t>
            </a:r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77" name="Rectangle 76"/>
          <p:cNvSpPr/>
          <p:nvPr/>
        </p:nvSpPr>
        <p:spPr>
          <a:xfrm rot="10800000" flipV="1">
            <a:off x="3289480" y="5456945"/>
            <a:ext cx="1089213" cy="221840"/>
          </a:xfrm>
          <a:prstGeom prst="rect">
            <a:avLst/>
          </a:prstGeom>
          <a:solidFill>
            <a:srgbClr val="DEA9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r=45/c=0</a:t>
            </a:r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79" name="Rectangle 78"/>
          <p:cNvSpPr/>
          <p:nvPr/>
        </p:nvSpPr>
        <p:spPr>
          <a:xfrm rot="10800000" flipV="1">
            <a:off x="3289480" y="5904332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A</a:t>
            </a:r>
          </a:p>
        </p:txBody>
      </p:sp>
      <p:sp>
        <p:nvSpPr>
          <p:cNvPr id="81" name="Rectangle 80"/>
          <p:cNvSpPr/>
          <p:nvPr/>
        </p:nvSpPr>
        <p:spPr>
          <a:xfrm rot="10800000" flipV="1">
            <a:off x="3834088" y="5904332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 rot="10800000" flipV="1">
            <a:off x="3289480" y="5678785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83" name="Rectangle 82"/>
          <p:cNvSpPr/>
          <p:nvPr/>
        </p:nvSpPr>
        <p:spPr>
          <a:xfrm rot="10800000" flipV="1">
            <a:off x="3834088" y="5678785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85" name="Rectangle 84"/>
          <p:cNvSpPr/>
          <p:nvPr/>
        </p:nvSpPr>
        <p:spPr>
          <a:xfrm rot="10800000" flipV="1">
            <a:off x="6418763" y="6132952"/>
            <a:ext cx="1089213" cy="43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0800000" flipV="1">
            <a:off x="6418763" y="5239104"/>
            <a:ext cx="1089213" cy="221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 err="1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Hdr</a:t>
            </a:r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87" name="Rectangle 86"/>
          <p:cNvSpPr/>
          <p:nvPr/>
        </p:nvSpPr>
        <p:spPr>
          <a:xfrm rot="10800000" flipV="1">
            <a:off x="6418763" y="5463885"/>
            <a:ext cx="1089213" cy="221840"/>
          </a:xfrm>
          <a:prstGeom prst="rect">
            <a:avLst/>
          </a:prstGeom>
          <a:solidFill>
            <a:srgbClr val="DEA9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de-DE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r=45/c=17</a:t>
            </a:r>
            <a:endParaRPr lang="en-US" sz="1200" dirty="0">
              <a:solidFill>
                <a:srgbClr val="676767"/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89" name="Rectangle 88"/>
          <p:cNvSpPr/>
          <p:nvPr/>
        </p:nvSpPr>
        <p:spPr>
          <a:xfrm rot="10800000" flipV="1">
            <a:off x="6418763" y="5917197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A</a:t>
            </a:r>
          </a:p>
        </p:txBody>
      </p:sp>
      <p:sp>
        <p:nvSpPr>
          <p:cNvPr id="91" name="Rectangle 90"/>
          <p:cNvSpPr/>
          <p:nvPr/>
        </p:nvSpPr>
        <p:spPr>
          <a:xfrm rot="10800000" flipV="1">
            <a:off x="6963371" y="5917197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 rot="10800000" flipV="1">
            <a:off x="6418763" y="5691652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D</a:t>
            </a:r>
          </a:p>
        </p:txBody>
      </p:sp>
      <p:sp>
        <p:nvSpPr>
          <p:cNvPr id="93" name="Rectangle 92"/>
          <p:cNvSpPr/>
          <p:nvPr/>
        </p:nvSpPr>
        <p:spPr>
          <a:xfrm rot="10800000" flipV="1">
            <a:off x="6963371" y="5691652"/>
            <a:ext cx="544605" cy="2218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3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2006" y="1027211"/>
            <a:ext cx="345629" cy="319431"/>
          </a:xfrm>
          <a:prstGeom prst="rect">
            <a:avLst/>
          </a:prstGeom>
        </p:spPr>
      </p:pic>
      <p:sp>
        <p:nvSpPr>
          <p:cNvPr id="95" name="Up-Down Arrow 94"/>
          <p:cNvSpPr/>
          <p:nvPr/>
        </p:nvSpPr>
        <p:spPr>
          <a:xfrm>
            <a:off x="2497413" y="1378076"/>
            <a:ext cx="191132" cy="604360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endParaRPr lang="en-US" sz="120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917816" y="4233443"/>
            <a:ext cx="288680" cy="288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333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6320785" y="4344161"/>
            <a:ext cx="288680" cy="288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333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3</a:t>
            </a:r>
          </a:p>
        </p:txBody>
      </p:sp>
      <p:sp>
        <p:nvSpPr>
          <p:cNvPr id="98" name="Oval 97"/>
          <p:cNvSpPr/>
          <p:nvPr/>
        </p:nvSpPr>
        <p:spPr>
          <a:xfrm>
            <a:off x="6274423" y="3839748"/>
            <a:ext cx="288680" cy="288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333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4</a:t>
            </a:r>
          </a:p>
        </p:txBody>
      </p:sp>
      <p:sp>
        <p:nvSpPr>
          <p:cNvPr id="99" name="Oval 98"/>
          <p:cNvSpPr/>
          <p:nvPr/>
        </p:nvSpPr>
        <p:spPr>
          <a:xfrm>
            <a:off x="4274627" y="3850065"/>
            <a:ext cx="288680" cy="288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3" tIns="54412" rIns="108823" bIns="54412" rtlCol="0" anchor="ctr"/>
          <a:lstStyle/>
          <a:p>
            <a:pPr algn="ctr" defTabSz="816146"/>
            <a:r>
              <a:rPr lang="en-US" sz="1333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rPr>
              <a:t>2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8744971" y="5240490"/>
            <a:ext cx="1089213" cy="655655"/>
            <a:chOff x="498563" y="2382998"/>
            <a:chExt cx="833718" cy="758108"/>
          </a:xfrm>
        </p:grpSpPr>
        <p:sp>
          <p:nvSpPr>
            <p:cNvPr id="107" name="Rectangle 106"/>
            <p:cNvSpPr/>
            <p:nvPr/>
          </p:nvSpPr>
          <p:spPr>
            <a:xfrm rot="10800000" flipV="1">
              <a:off x="498563" y="2641285"/>
              <a:ext cx="833718" cy="499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146"/>
              <a:r>
                <a:rPr lang="en-US" sz="1200" dirty="0">
                  <a:solidFill>
                    <a:srgbClr val="676767"/>
                  </a:solidFill>
                  <a:latin typeface="Arial"/>
                  <a:ea typeface="Apple LiGothic Medium"/>
                  <a:cs typeface="Apple LiGothic Medium"/>
                </a:rPr>
                <a:t>Payload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 rot="10800000" flipV="1">
              <a:off x="498563" y="2382998"/>
              <a:ext cx="833718" cy="256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146"/>
              <a:r>
                <a:rPr lang="en-US" sz="1200" dirty="0" err="1">
                  <a:solidFill>
                    <a:srgbClr val="676767"/>
                  </a:solidFill>
                  <a:latin typeface="Arial"/>
                  <a:ea typeface="Apple LiGothic Medium"/>
                  <a:cs typeface="Apple LiGothic Medium"/>
                </a:rPr>
                <a:t>Hdr</a:t>
              </a:r>
              <a:endParaRPr lang="en-US" sz="1200" dirty="0">
                <a:solidFill>
                  <a:srgbClr val="676767"/>
                </a:solidFill>
                <a:latin typeface="Arial"/>
                <a:ea typeface="Apple LiGothic Medium"/>
                <a:cs typeface="Apple LiGothic Medium"/>
              </a:endParaRPr>
            </a:p>
          </p:txBody>
        </p:sp>
      </p:grpSp>
      <p:cxnSp>
        <p:nvCxnSpPr>
          <p:cNvPr id="110" name="Straight Arrow Connector 109"/>
          <p:cNvCxnSpPr>
            <a:stCxn id="108" idx="0"/>
          </p:cNvCxnSpPr>
          <p:nvPr/>
        </p:nvCxnSpPr>
        <p:spPr bwMode="auto">
          <a:xfrm flipH="1" flipV="1">
            <a:off x="9256131" y="4344169"/>
            <a:ext cx="0" cy="896321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 flipV="1">
            <a:off x="6957279" y="4344169"/>
            <a:ext cx="0" cy="896321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3809159" y="4395355"/>
            <a:ext cx="0" cy="845135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/>
          <p:cNvCxnSpPr>
            <a:stCxn id="67" idx="0"/>
          </p:cNvCxnSpPr>
          <p:nvPr/>
        </p:nvCxnSpPr>
        <p:spPr bwMode="auto">
          <a:xfrm flipV="1">
            <a:off x="1853296" y="4198497"/>
            <a:ext cx="0" cy="1041993"/>
          </a:xfrm>
          <a:prstGeom prst="straightConnector1">
            <a:avLst/>
          </a:prstGeom>
          <a:solidFill>
            <a:srgbClr val="0183B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16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40" y="3956964"/>
            <a:ext cx="279165" cy="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10" y="4386176"/>
            <a:ext cx="279165" cy="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399" y="3986270"/>
            <a:ext cx="279165" cy="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Striped Right Arrow 123"/>
          <p:cNvSpPr/>
          <p:nvPr/>
        </p:nvSpPr>
        <p:spPr bwMode="auto">
          <a:xfrm rot="16200000">
            <a:off x="10331411" y="2165653"/>
            <a:ext cx="1495981" cy="1314024"/>
          </a:xfrm>
          <a:prstGeom prst="stripedRightArrow">
            <a:avLst>
              <a:gd name="adj1" fmla="val 80347"/>
              <a:gd name="adj2" fmla="val 38965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727636" y="2350990"/>
            <a:ext cx="761586" cy="848294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Data</a:t>
            </a:r>
            <a:b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Export</a:t>
            </a:r>
            <a: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/>
            </a:r>
            <a:b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IPFIX,</a:t>
            </a:r>
            <a:b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kafka</a:t>
            </a:r>
          </a:p>
        </p:txBody>
      </p:sp>
      <p:sp>
        <p:nvSpPr>
          <p:cNvPr id="135" name="Striped Right Arrow 134"/>
          <p:cNvSpPr/>
          <p:nvPr/>
        </p:nvSpPr>
        <p:spPr bwMode="auto">
          <a:xfrm rot="5400000">
            <a:off x="477211" y="2383056"/>
            <a:ext cx="1495981" cy="1314024"/>
          </a:xfrm>
          <a:prstGeom prst="stripedRightArrow">
            <a:avLst>
              <a:gd name="adj1" fmla="val 80347"/>
              <a:gd name="adj2" fmla="val 38965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7704" y="2574259"/>
            <a:ext cx="1008898" cy="663693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Control</a:t>
            </a:r>
            <a:b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Telemetry/</a:t>
            </a:r>
            <a:b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</a:br>
            <a:r>
              <a:rPr lang="de-DE" sz="1333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OAM data</a:t>
            </a:r>
          </a:p>
        </p:txBody>
      </p:sp>
      <p:pic>
        <p:nvPicPr>
          <p:cNvPr id="138" name="Picture 2" descr="http://www.iconsdb.com/icons/download/green/checked-checkbox-51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63" y="3847202"/>
            <a:ext cx="273728" cy="2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8675976" y="3701998"/>
            <a:ext cx="1092511" cy="276086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defTabSz="816146">
              <a:lnSpc>
                <a:spcPct val="90000"/>
              </a:lnSpc>
              <a:spcBef>
                <a:spcPts val="715"/>
              </a:spcBef>
            </a:pPr>
            <a:r>
              <a:rPr lang="de-DE" sz="1200" i="1" dirty="0">
                <a:solidFill>
                  <a:srgbClr val="3DA649">
                    <a:lumMod val="75000"/>
                  </a:srgbClr>
                </a:solidFill>
                <a:latin typeface="Arial"/>
                <a:ea typeface="Apple LiGothic Medium"/>
                <a:cs typeface="Apple LiGothic Medium"/>
              </a:rPr>
              <a:t>Path Verified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4606406" y="307327"/>
            <a:ext cx="3089545" cy="6025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7747435" y="307327"/>
            <a:ext cx="121189" cy="6025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4437803" y="307327"/>
            <a:ext cx="121189" cy="6025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341286" y="307327"/>
            <a:ext cx="60959" cy="6025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911950" y="307327"/>
            <a:ext cx="60959" cy="6025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823" tIns="54412" rIns="108823" bIns="54412" rtlCol="0" anchor="ctr"/>
          <a:lstStyle/>
          <a:p>
            <a:pPr algn="ctr" defTabSz="612110"/>
            <a:endParaRPr lang="de-DE" sz="1733" dirty="0" err="1">
              <a:solidFill>
                <a:srgbClr val="FFFFFF"/>
              </a:solidFill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050632" y="421858"/>
            <a:ext cx="2234938" cy="294489"/>
          </a:xfrm>
          <a:prstGeom prst="rect">
            <a:avLst/>
          </a:prstGeom>
          <a:noFill/>
        </p:spPr>
        <p:txBody>
          <a:bodyPr wrap="none" lIns="108823" tIns="54412" rIns="108823" bIns="54412" rtlCol="0">
            <a:spAutoFit/>
          </a:bodyPr>
          <a:lstStyle/>
          <a:p>
            <a:pPr algn="ctr" defTabSz="816146">
              <a:lnSpc>
                <a:spcPct val="90000"/>
              </a:lnSpc>
              <a:spcBef>
                <a:spcPts val="715"/>
              </a:spcBef>
            </a:pPr>
            <a:r>
              <a:rPr lang="de-DE" sz="1333" b="1" dirty="0">
                <a:solidFill>
                  <a:srgbClr val="676767">
                    <a:lumMod val="50000"/>
                  </a:srgbClr>
                </a:solidFill>
                <a:latin typeface="Arial"/>
                <a:ea typeface="Apple LiGothic Medium"/>
                <a:cs typeface="Apple LiGothic Medium"/>
              </a:rPr>
              <a:t>Visualization &amp; Analytics</a:t>
            </a:r>
            <a:endParaRPr lang="de-DE" sz="1333" dirty="0">
              <a:solidFill>
                <a:srgbClr val="676767">
                  <a:lumMod val="50000"/>
                </a:srgbClr>
              </a:solidFill>
              <a:latin typeface="Arial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0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loud 105"/>
          <p:cNvSpPr/>
          <p:nvPr/>
        </p:nvSpPr>
        <p:spPr>
          <a:xfrm>
            <a:off x="5348548" y="2545092"/>
            <a:ext cx="2379795" cy="1704505"/>
          </a:xfrm>
          <a:prstGeom prst="cloud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FFFFFF"/>
              </a:solidFill>
              <a:latin typeface="Helvetica"/>
              <a:cs typeface="Helvetica"/>
              <a:sym typeface="Helvetica" charset="0"/>
            </a:endParaRPr>
          </a:p>
        </p:txBody>
      </p:sp>
      <p:sp>
        <p:nvSpPr>
          <p:cNvPr id="53" name="Cloud 52"/>
          <p:cNvSpPr/>
          <p:nvPr/>
        </p:nvSpPr>
        <p:spPr>
          <a:xfrm>
            <a:off x="2246964" y="2892189"/>
            <a:ext cx="1526323" cy="1704505"/>
          </a:xfrm>
          <a:prstGeom prst="cloud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FFFFFF"/>
              </a:solidFill>
              <a:latin typeface="Helvetica"/>
              <a:cs typeface="Helvetica"/>
              <a:sym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51" y="249123"/>
            <a:ext cx="11350752" cy="1020576"/>
          </a:xfrm>
        </p:spPr>
        <p:txBody>
          <a:bodyPr/>
          <a:lstStyle/>
          <a:p>
            <a:r>
              <a:rPr lang="de-DE" dirty="0" err="1" smtClean="0"/>
              <a:t>Use-cases</a:t>
            </a:r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1210721" y="2175542"/>
            <a:ext cx="10978747" cy="4323701"/>
            <a:chOff x="517417" y="1320304"/>
            <a:chExt cx="6851309" cy="2979606"/>
          </a:xfrm>
        </p:grpSpPr>
        <p:sp>
          <p:nvSpPr>
            <p:cNvPr id="4" name="Rectangle 3"/>
            <p:cNvSpPr/>
            <p:nvPr/>
          </p:nvSpPr>
          <p:spPr>
            <a:xfrm>
              <a:off x="517417" y="1320304"/>
              <a:ext cx="2230243" cy="297960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7950" y="1320304"/>
              <a:ext cx="2230243" cy="297960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38483" y="1320304"/>
              <a:ext cx="2230243" cy="297960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0721" y="1176395"/>
            <a:ext cx="10978747" cy="969411"/>
            <a:chOff x="517417" y="1320304"/>
            <a:chExt cx="6851309" cy="29796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517417" y="1320304"/>
              <a:ext cx="2230243" cy="297960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M-anycast</a:t>
              </a:r>
              <a:br>
                <a:rPr lang="de-DE" dirty="0" smtClean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</a:br>
              <a:r>
                <a:rPr lang="de-DE" sz="16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Smart service selection – </a:t>
              </a:r>
              <a:r>
                <a:rPr lang="de-DE" sz="1600" dirty="0" err="1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combining</a:t>
              </a:r>
              <a:r>
                <a:rPr lang="de-DE" sz="16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 SRv6 and in-situ OAM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7950" y="1320304"/>
              <a:ext cx="2230243" cy="297960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In-situ OAM based active network probing </a:t>
              </a:r>
              <a:endParaRPr lang="de-DE" dirty="0">
                <a:solidFill>
                  <a:srgbClr val="676767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8483" y="1320304"/>
              <a:ext cx="2230243" cy="297960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1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VXLAN-GPE</a:t>
              </a:r>
              <a:br>
                <a:rPr lang="de-DE" sz="21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</a:br>
              <a:r>
                <a:rPr lang="de-DE" sz="16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Overlay-Underlay Tracing and </a:t>
              </a:r>
              <a:br>
                <a:rPr lang="de-DE" sz="16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</a:br>
              <a:r>
                <a:rPr lang="de-DE" sz="1600" dirty="0">
                  <a:solidFill>
                    <a:srgbClr val="676767">
                      <a:lumMod val="50000"/>
                    </a:srgbClr>
                  </a:solidFill>
                  <a:latin typeface="Arial"/>
                </a:rPr>
                <a:t>SLA Check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9073077" y="5328220"/>
            <a:ext cx="356839" cy="356839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0211351" y="5685059"/>
            <a:ext cx="356839" cy="356839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11349626" y="5328220"/>
            <a:ext cx="356839" cy="356839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10211351" y="4998144"/>
            <a:ext cx="356839" cy="356839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B</a:t>
            </a:r>
          </a:p>
        </p:txBody>
      </p:sp>
      <p:cxnSp>
        <p:nvCxnSpPr>
          <p:cNvPr id="18" name="Straight Connector 17"/>
          <p:cNvCxnSpPr>
            <a:stCxn id="13" idx="6"/>
            <a:endCxn id="16" idx="2"/>
          </p:cNvCxnSpPr>
          <p:nvPr/>
        </p:nvCxnSpPr>
        <p:spPr>
          <a:xfrm flipV="1">
            <a:off x="9429915" y="5176564"/>
            <a:ext cx="781436" cy="33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6"/>
            <a:endCxn id="14" idx="2"/>
          </p:cNvCxnSpPr>
          <p:nvPr/>
        </p:nvCxnSpPr>
        <p:spPr>
          <a:xfrm>
            <a:off x="9429915" y="5506640"/>
            <a:ext cx="781436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6"/>
            <a:endCxn id="15" idx="2"/>
          </p:cNvCxnSpPr>
          <p:nvPr/>
        </p:nvCxnSpPr>
        <p:spPr>
          <a:xfrm>
            <a:off x="10568190" y="5176564"/>
            <a:ext cx="781436" cy="33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10568190" y="5506640"/>
            <a:ext cx="781436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73075" y="3829499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073075" y="3585660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de-DE" sz="1300">
              <a:solidFill>
                <a:srgbClr val="676767">
                  <a:lumMod val="50000"/>
                </a:srgbClr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73075" y="3341823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de-DE" sz="1300">
              <a:solidFill>
                <a:srgbClr val="676767">
                  <a:lumMod val="50000"/>
                </a:srgbClr>
              </a:solidFill>
              <a:latin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11348" y="3829499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11348" y="3585660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211348" y="3341823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de-DE" sz="1300">
              <a:solidFill>
                <a:srgbClr val="676767">
                  <a:lumMod val="50000"/>
                </a:srgbClr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49624" y="3829499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349624" y="3585660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349624" y="3341823"/>
            <a:ext cx="356840" cy="249787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251495" y="4126865"/>
            <a:ext cx="0" cy="109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399327" y="4126863"/>
            <a:ext cx="0" cy="7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1535264" y="4126865"/>
            <a:ext cx="0" cy="109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 rot="5400000">
            <a:off x="10251537" y="3432519"/>
            <a:ext cx="265847" cy="2301611"/>
          </a:xfrm>
          <a:prstGeom prst="can">
            <a:avLst>
              <a:gd name="adj" fmla="val 20939"/>
            </a:avLst>
          </a:prstGeom>
          <a:solidFill>
            <a:schemeClr val="bg2">
              <a:lumMod val="95000"/>
            </a:schemeClr>
          </a:solidFill>
          <a:ln w="3175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31413" y="4419177"/>
            <a:ext cx="1220847" cy="328295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>
                <a:solidFill>
                  <a:srgbClr val="676767"/>
                </a:solidFill>
                <a:latin typeface="Arial" charset="0"/>
                <a:ea typeface="ＭＳ Ｐゴシック" charset="0"/>
                <a:cs typeface="ＭＳ Ｐゴシック" charset="0"/>
              </a:rPr>
              <a:t>VXLAN-GPE</a:t>
            </a:r>
          </a:p>
        </p:txBody>
      </p:sp>
      <p:pic>
        <p:nvPicPr>
          <p:cNvPr id="47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32408" y="2231281"/>
            <a:ext cx="1839704" cy="9965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val 49"/>
          <p:cNvSpPr/>
          <p:nvPr/>
        </p:nvSpPr>
        <p:spPr>
          <a:xfrm>
            <a:off x="2813823" y="3593083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3460619" y="2858248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3460619" y="3598433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2066262" y="3593083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3460619" y="4248180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900191" y="2847589"/>
            <a:ext cx="508932" cy="35683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S1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900191" y="3593081"/>
            <a:ext cx="508932" cy="35683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S2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900191" y="4250857"/>
            <a:ext cx="508932" cy="35683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420112" y="3593081"/>
            <a:ext cx="536893" cy="35683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C1</a:t>
            </a:r>
          </a:p>
        </p:txBody>
      </p:sp>
      <p:cxnSp>
        <p:nvCxnSpPr>
          <p:cNvPr id="61" name="Straight Connector 60"/>
          <p:cNvCxnSpPr>
            <a:stCxn id="59" idx="3"/>
            <a:endCxn id="54" idx="2"/>
          </p:cNvCxnSpPr>
          <p:nvPr/>
        </p:nvCxnSpPr>
        <p:spPr>
          <a:xfrm>
            <a:off x="1957007" y="3771502"/>
            <a:ext cx="1092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6"/>
            <a:endCxn id="56" idx="1"/>
          </p:cNvCxnSpPr>
          <p:nvPr/>
        </p:nvCxnSpPr>
        <p:spPr>
          <a:xfrm flipV="1">
            <a:off x="3817456" y="3026007"/>
            <a:ext cx="82733" cy="1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6"/>
            <a:endCxn id="57" idx="1"/>
          </p:cNvCxnSpPr>
          <p:nvPr/>
        </p:nvCxnSpPr>
        <p:spPr>
          <a:xfrm flipV="1">
            <a:off x="3817456" y="3771499"/>
            <a:ext cx="82733" cy="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6"/>
            <a:endCxn id="58" idx="1"/>
          </p:cNvCxnSpPr>
          <p:nvPr/>
        </p:nvCxnSpPr>
        <p:spPr>
          <a:xfrm>
            <a:off x="3817456" y="4426598"/>
            <a:ext cx="82733" cy="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1956846" y="3006270"/>
            <a:ext cx="2039929" cy="771141"/>
          </a:xfrm>
          <a:custGeom>
            <a:avLst/>
            <a:gdLst>
              <a:gd name="connsiteX0" fmla="*/ 0 w 1529947"/>
              <a:gd name="connsiteY0" fmla="*/ 576374 h 578356"/>
              <a:gd name="connsiteX1" fmla="*/ 356839 w 1529947"/>
              <a:gd name="connsiteY1" fmla="*/ 558532 h 578356"/>
              <a:gd name="connsiteX2" fmla="*/ 878716 w 1529947"/>
              <a:gd name="connsiteY2" fmla="*/ 433638 h 578356"/>
              <a:gd name="connsiteX3" fmla="*/ 1226634 w 1529947"/>
              <a:gd name="connsiteY3" fmla="*/ 67878 h 578356"/>
              <a:gd name="connsiteX4" fmla="*/ 1529947 w 1529947"/>
              <a:gd name="connsiteY4" fmla="*/ 971 h 5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947" h="578356">
                <a:moveTo>
                  <a:pt x="0" y="576374"/>
                </a:moveTo>
                <a:cubicBezTo>
                  <a:pt x="105193" y="579347"/>
                  <a:pt x="210386" y="582321"/>
                  <a:pt x="356839" y="558532"/>
                </a:cubicBezTo>
                <a:cubicBezTo>
                  <a:pt x="503292" y="534743"/>
                  <a:pt x="733750" y="515414"/>
                  <a:pt x="878716" y="433638"/>
                </a:cubicBezTo>
                <a:cubicBezTo>
                  <a:pt x="1023682" y="351862"/>
                  <a:pt x="1118096" y="139989"/>
                  <a:pt x="1226634" y="67878"/>
                </a:cubicBezTo>
                <a:cubicBezTo>
                  <a:pt x="1335172" y="-4233"/>
                  <a:pt x="1432559" y="-1631"/>
                  <a:pt x="1529947" y="971"/>
                </a:cubicBezTo>
              </a:path>
            </a:pathLst>
          </a:cu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79" y="5309477"/>
            <a:ext cx="3591652" cy="1107996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Measure transit delays,</a:t>
            </a:r>
            <a:b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server loads, choose</a:t>
            </a:r>
            <a:b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optimal service for client</a:t>
            </a:r>
            <a:b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and steer connection using SRv6 </a:t>
            </a:r>
          </a:p>
        </p:txBody>
      </p:sp>
      <p:sp>
        <p:nvSpPr>
          <p:cNvPr id="105" name="Oval 104"/>
          <p:cNvSpPr/>
          <p:nvPr/>
        </p:nvSpPr>
        <p:spPr>
          <a:xfrm>
            <a:off x="5321265" y="2870949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0</a:t>
            </a:r>
          </a:p>
        </p:txBody>
      </p:sp>
      <p:sp>
        <p:nvSpPr>
          <p:cNvPr id="107" name="Oval 106"/>
          <p:cNvSpPr/>
          <p:nvPr/>
        </p:nvSpPr>
        <p:spPr>
          <a:xfrm>
            <a:off x="5321265" y="3604069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6380223" y="2495704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6380223" y="3228824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3</a:t>
            </a:r>
          </a:p>
        </p:txBody>
      </p:sp>
      <p:sp>
        <p:nvSpPr>
          <p:cNvPr id="110" name="Oval 109"/>
          <p:cNvSpPr/>
          <p:nvPr/>
        </p:nvSpPr>
        <p:spPr>
          <a:xfrm>
            <a:off x="6380223" y="4024680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4</a:t>
            </a:r>
          </a:p>
        </p:txBody>
      </p:sp>
      <p:sp>
        <p:nvSpPr>
          <p:cNvPr id="111" name="Oval 110"/>
          <p:cNvSpPr/>
          <p:nvPr/>
        </p:nvSpPr>
        <p:spPr>
          <a:xfrm>
            <a:off x="7515333" y="2863884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7515333" y="3597004"/>
            <a:ext cx="356839" cy="35683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6</a:t>
            </a:r>
          </a:p>
        </p:txBody>
      </p:sp>
      <p:cxnSp>
        <p:nvCxnSpPr>
          <p:cNvPr id="114" name="Straight Connector 113"/>
          <p:cNvCxnSpPr>
            <a:stCxn id="105" idx="7"/>
            <a:endCxn id="108" idx="2"/>
          </p:cNvCxnSpPr>
          <p:nvPr/>
        </p:nvCxnSpPr>
        <p:spPr>
          <a:xfrm flipV="1">
            <a:off x="5625846" y="2674123"/>
            <a:ext cx="754377" cy="24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6"/>
            <a:endCxn id="111" idx="1"/>
          </p:cNvCxnSpPr>
          <p:nvPr/>
        </p:nvCxnSpPr>
        <p:spPr>
          <a:xfrm>
            <a:off x="6737060" y="2674124"/>
            <a:ext cx="830528" cy="24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9" idx="7"/>
            <a:endCxn id="111" idx="2"/>
          </p:cNvCxnSpPr>
          <p:nvPr/>
        </p:nvCxnSpPr>
        <p:spPr>
          <a:xfrm flipV="1">
            <a:off x="6684803" y="3042304"/>
            <a:ext cx="830528" cy="23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9" idx="1"/>
            <a:endCxn id="105" idx="6"/>
          </p:cNvCxnSpPr>
          <p:nvPr/>
        </p:nvCxnSpPr>
        <p:spPr>
          <a:xfrm flipH="1" flipV="1">
            <a:off x="5678104" y="3049367"/>
            <a:ext cx="754377" cy="23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7" idx="7"/>
            <a:endCxn id="109" idx="2"/>
          </p:cNvCxnSpPr>
          <p:nvPr/>
        </p:nvCxnSpPr>
        <p:spPr>
          <a:xfrm flipV="1">
            <a:off x="5625846" y="3407243"/>
            <a:ext cx="754377" cy="24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2" idx="1"/>
            <a:endCxn id="109" idx="6"/>
          </p:cNvCxnSpPr>
          <p:nvPr/>
        </p:nvCxnSpPr>
        <p:spPr>
          <a:xfrm flipH="1" flipV="1">
            <a:off x="6737060" y="3407244"/>
            <a:ext cx="830528" cy="24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0" idx="2"/>
            <a:endCxn id="107" idx="5"/>
          </p:cNvCxnSpPr>
          <p:nvPr/>
        </p:nvCxnSpPr>
        <p:spPr>
          <a:xfrm flipH="1" flipV="1">
            <a:off x="5625846" y="3908651"/>
            <a:ext cx="754377" cy="29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112" idx="3"/>
          </p:cNvCxnSpPr>
          <p:nvPr/>
        </p:nvCxnSpPr>
        <p:spPr>
          <a:xfrm flipV="1">
            <a:off x="6737060" y="3901583"/>
            <a:ext cx="830528" cy="30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6128623" y="4688615"/>
            <a:ext cx="939676" cy="35683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500" dirty="0">
                <a:solidFill>
                  <a:srgbClr val="676767">
                    <a:lumMod val="50000"/>
                  </a:srgbClr>
                </a:solidFill>
                <a:latin typeface="Arial"/>
              </a:rPr>
              <a:t>Server</a:t>
            </a:r>
          </a:p>
        </p:txBody>
      </p:sp>
      <p:cxnSp>
        <p:nvCxnSpPr>
          <p:cNvPr id="136" name="Straight Connector 135"/>
          <p:cNvCxnSpPr>
            <a:stCxn id="108" idx="4"/>
          </p:cNvCxnSpPr>
          <p:nvPr/>
        </p:nvCxnSpPr>
        <p:spPr>
          <a:xfrm flipH="1">
            <a:off x="6558642" y="2852541"/>
            <a:ext cx="1" cy="36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09" idx="4"/>
            <a:endCxn id="110" idx="0"/>
          </p:cNvCxnSpPr>
          <p:nvPr/>
        </p:nvCxnSpPr>
        <p:spPr>
          <a:xfrm>
            <a:off x="6558641" y="3585663"/>
            <a:ext cx="0" cy="43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5" idx="5"/>
            <a:endCxn id="134" idx="0"/>
          </p:cNvCxnSpPr>
          <p:nvPr/>
        </p:nvCxnSpPr>
        <p:spPr>
          <a:xfrm>
            <a:off x="5625844" y="3175529"/>
            <a:ext cx="972616" cy="151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0"/>
            <a:endCxn id="111" idx="3"/>
          </p:cNvCxnSpPr>
          <p:nvPr/>
        </p:nvCxnSpPr>
        <p:spPr>
          <a:xfrm flipV="1">
            <a:off x="6598460" y="3168463"/>
            <a:ext cx="969128" cy="152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4" idx="0"/>
            <a:endCxn id="112" idx="4"/>
          </p:cNvCxnSpPr>
          <p:nvPr/>
        </p:nvCxnSpPr>
        <p:spPr>
          <a:xfrm flipV="1">
            <a:off x="6598461" y="3953841"/>
            <a:ext cx="1095291" cy="73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0"/>
            <a:endCxn id="107" idx="4"/>
          </p:cNvCxnSpPr>
          <p:nvPr/>
        </p:nvCxnSpPr>
        <p:spPr>
          <a:xfrm flipH="1" flipV="1">
            <a:off x="5499685" y="3960907"/>
            <a:ext cx="1098777" cy="72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95347" y="5328220"/>
            <a:ext cx="3591652" cy="1107996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rgbClr val="6767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UDP probe configured among all edge nodes (0,1,5,6). Server collects summarized probe info from all edge nodes</a:t>
            </a:r>
          </a:p>
        </p:txBody>
      </p:sp>
    </p:spTree>
    <p:extLst>
      <p:ext uri="{BB962C8B-B14F-4D97-AF65-F5344CB8AC3E}">
        <p14:creationId xmlns:p14="http://schemas.microsoft.com/office/powerpoint/2010/main" val="173735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at IETF100?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draft adopted in IPPM </a:t>
            </a:r>
            <a:r>
              <a:rPr lang="en-US" dirty="0" err="1" smtClean="0"/>
              <a:t>wg</a:t>
            </a:r>
            <a:endParaRPr lang="en-US" dirty="0" smtClean="0"/>
          </a:p>
          <a:p>
            <a:r>
              <a:rPr lang="en-US" dirty="0" smtClean="0"/>
              <a:t>Transport -00 for NSH, VXLAN-GPE, GENEVE</a:t>
            </a:r>
          </a:p>
          <a:p>
            <a:r>
              <a:rPr lang="en-US" dirty="0" smtClean="0"/>
              <a:t>IETF 100 hackathon </a:t>
            </a:r>
          </a:p>
          <a:p>
            <a:pPr lvl="1"/>
            <a:r>
              <a:rPr lang="en-US" dirty="0" smtClean="0"/>
              <a:t>VPP and p4 implementation interop</a:t>
            </a:r>
          </a:p>
          <a:p>
            <a:pPr lvl="1"/>
            <a:r>
              <a:rPr lang="en-US" dirty="0" smtClean="0"/>
              <a:t>IOAM on barefoot ASIC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32883" y="4044403"/>
            <a:ext cx="4333127" cy="1851243"/>
          </a:xfrm>
        </p:spPr>
        <p:txBody>
          <a:bodyPr/>
          <a:lstStyle/>
          <a:p>
            <a:pPr marL="76185" indent="0" algn="l">
              <a:defRPr/>
            </a:pPr>
            <a:r>
              <a:rPr lang="en-US" sz="2133" dirty="0">
                <a:solidFill>
                  <a:schemeClr val="tx1">
                    <a:lumMod val="50000"/>
                  </a:schemeClr>
                </a:solidFill>
              </a:rPr>
              <a:t>In-band OAM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OAM traffic embedded in the data traffic but not part of the payload of the packet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OAM “effected by data traffic”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Example: IPv4 route recording</a:t>
            </a:r>
          </a:p>
        </p:txBody>
      </p:sp>
      <p:sp>
        <p:nvSpPr>
          <p:cNvPr id="7270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How to send OAM information in packet networks?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568018" y="4044403"/>
            <a:ext cx="5623983" cy="1968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6185" indent="0">
              <a:buNone/>
              <a:defRPr/>
            </a:pPr>
            <a:r>
              <a:rPr lang="en-US" sz="2133" dirty="0">
                <a:solidFill>
                  <a:schemeClr val="tx1">
                    <a:lumMod val="50000"/>
                  </a:schemeClr>
                </a:solidFill>
              </a:rPr>
              <a:t>Out-of-band OAM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OAM traffic is sent as dedicated traffic, independent from the data traffic (“probe traffic”)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OAM “not effected by data traffic”</a:t>
            </a:r>
          </a:p>
          <a:p>
            <a:pPr lvl="1">
              <a:defRPr/>
            </a:pPr>
            <a:r>
              <a:rPr lang="en-US" sz="1867" dirty="0">
                <a:solidFill>
                  <a:schemeClr val="tx1">
                    <a:lumMod val="50000"/>
                  </a:schemeClr>
                </a:solidFill>
              </a:rPr>
              <a:t>Examples: Ethernet CFM (802.1ag), Ping, Traceroute</a:t>
            </a:r>
            <a:endParaRPr lang="en-US" sz="1867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72709" name="Group 7"/>
          <p:cNvGrpSpPr>
            <a:grpSpLocks/>
          </p:cNvGrpSpPr>
          <p:nvPr/>
        </p:nvGrpSpPr>
        <p:grpSpPr bwMode="auto">
          <a:xfrm>
            <a:off x="721784" y="1579757"/>
            <a:ext cx="2808816" cy="2419351"/>
            <a:chOff x="1230842" y="980651"/>
            <a:chExt cx="2518128" cy="2168949"/>
          </a:xfrm>
        </p:grpSpPr>
        <p:sp>
          <p:nvSpPr>
            <p:cNvPr id="10" name="Rectangle 9"/>
            <p:cNvSpPr/>
            <p:nvPr/>
          </p:nvSpPr>
          <p:spPr bwMode="auto">
            <a:xfrm>
              <a:off x="1230842" y="980651"/>
              <a:ext cx="2518128" cy="28653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“On-Board Unit”</a:t>
              </a:r>
            </a:p>
          </p:txBody>
        </p:sp>
        <p:pic>
          <p:nvPicPr>
            <p:cNvPr id="72717" name="Picture 2" descr="http://www.ingenieur.de/var/storage/images/media/images/die-on-board-unit-laesst-navigationssystem-an-windschutzscheibe-befestigen/3057621-1-ger-DE/Die-On-Board-Unit-laesst-sich-wie-ein-Navigationssystem-an-der-Windschutzscheibe-befestigen_image_width_56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842" y="1261004"/>
              <a:ext cx="2518128" cy="1888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0" name="Group 11"/>
          <p:cNvGrpSpPr>
            <a:grpSpLocks/>
          </p:cNvGrpSpPr>
          <p:nvPr/>
        </p:nvGrpSpPr>
        <p:grpSpPr bwMode="auto">
          <a:xfrm>
            <a:off x="6767933" y="1579757"/>
            <a:ext cx="2859616" cy="2419351"/>
            <a:chOff x="4507443" y="980651"/>
            <a:chExt cx="2518128" cy="216894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507443" y="980651"/>
              <a:ext cx="2518128" cy="28653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Speed control by police car</a:t>
              </a:r>
            </a:p>
          </p:txBody>
        </p:sp>
        <p:pic>
          <p:nvPicPr>
            <p:cNvPr id="72715" name="Picture 4" descr="http://static1.squarespace.com/static/519fc518e4b046d94a9788ad/t/529512f3e4b0468fb1575750/1385501528478/Radar+gun+(rcgov.org)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443" y="1261004"/>
              <a:ext cx="2518127" cy="1888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Oval 14"/>
          <p:cNvSpPr/>
          <p:nvPr/>
        </p:nvSpPr>
        <p:spPr bwMode="auto">
          <a:xfrm>
            <a:off x="2201642" y="2471057"/>
            <a:ext cx="811447" cy="811447"/>
          </a:xfrm>
          <a:prstGeom prst="ellipse">
            <a:avLst/>
          </a:prstGeom>
          <a:noFill/>
          <a:ln w="38100" cap="flat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defTabSz="685783">
              <a:defRPr/>
            </a:pPr>
            <a:endParaRPr lang="en-US" sz="1867" dirty="0" err="1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6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76159" y="1437218"/>
            <a:ext cx="4400204" cy="392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</a:t>
            </a:r>
            <a:r>
              <a:rPr lang="de-DE" dirty="0" smtClean="0"/>
              <a:t>OAM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0567" y="1437218"/>
            <a:ext cx="6451164" cy="4531783"/>
          </a:xfrm>
        </p:spPr>
        <p:txBody>
          <a:bodyPr/>
          <a:lstStyle/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Multipath Forwarding – </a:t>
            </a:r>
            <a:br>
              <a:rPr lang="de-DE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debug ECMP networks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Service/Path Verification – </a:t>
            </a:r>
            <a:br>
              <a:rPr lang="de-DE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prove that traffic follows a pre-defined path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Service/Quality Assurance – </a:t>
            </a:r>
            <a:br>
              <a:rPr lang="de-DE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Prove traffic SLAs, as opposed to probe-traffic SLAs; Overlay/Underlay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Derive Traffic Matrix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Custom/Service Level Telemetry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086" y="3703109"/>
            <a:ext cx="349688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867" i="1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“Most </a:t>
            </a:r>
            <a:r>
              <a:rPr lang="en-US" sz="1867" i="1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large ISP's prioritize </a:t>
            </a:r>
            <a:r>
              <a:rPr lang="en-US" sz="1867" i="1" dirty="0" err="1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Speedtest</a:t>
            </a:r>
            <a:r>
              <a:rPr lang="en-US" sz="1867" i="1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 traffic and I would even go as far to say they probably route it faster as well to keep ping times low</a:t>
            </a:r>
            <a:r>
              <a:rPr lang="en-US" sz="1867" i="1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.”</a:t>
            </a:r>
            <a:endParaRPr lang="en-US" sz="1867" i="1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76160" y="5381104"/>
            <a:ext cx="4400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70928" y="5426837"/>
            <a:ext cx="454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Source: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  <a:t>https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  <a:t>://www.reddit.com/r/AskTechnology/comments/2i1nxc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  <a:t>/</a:t>
            </a:r>
            <a:b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</a:br>
            <a:r>
              <a:rPr lang="en-US" sz="1200" dirty="0" err="1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  <a:t>can_i_trust_my_speedtestnet_results_when_my_isp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hlinkClick r:id="rId2"/>
              </a:rPr>
              <a:t>/</a:t>
            </a:r>
            <a:r>
              <a:rPr lang="en-US" sz="1200" dirty="0">
                <a:solidFill>
                  <a:srgbClr val="676767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>
              <a:solidFill>
                <a:srgbClr val="676767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 descr="http://images.techhive.com/images/article/2013/04/speedtest-download-100034450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37" y="1650174"/>
            <a:ext cx="2637667" cy="19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4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3688" y="2374998"/>
            <a:ext cx="11127317" cy="42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583688" y="2914246"/>
            <a:ext cx="11127317" cy="42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583688" y="3453494"/>
            <a:ext cx="11127317" cy="42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583688" y="3967050"/>
            <a:ext cx="11127317" cy="42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583688" y="4506298"/>
            <a:ext cx="11127317" cy="42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79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use-cases...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Tracing for ECMP networks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Service/Path Verification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 Traffic Matrix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 proof: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Delay, Jitter, Loss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data: Geo-Location,..</a:t>
            </a:r>
          </a:p>
          <a:p>
            <a:pPr marL="76185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6179" indent="0">
              <a:buNone/>
            </a:pPr>
            <a:r>
              <a:rPr lang="de-D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Meta-data required...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Node-ID, ingress i/f, egress i/f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of Transit (random, cumulative)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Node-ID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numbers, Timestamps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meta-data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185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733" dirty="0"/>
              <a:t>What if you could collect operational meta-data within your traffic</a:t>
            </a:r>
            <a:r>
              <a:rPr lang="de-DE" sz="3733" dirty="0"/>
              <a:t>?</a:t>
            </a:r>
            <a:endParaRPr lang="en-US" sz="3733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1" y="2336299"/>
            <a:ext cx="5320553" cy="368503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79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21400" y="2336299"/>
            <a:ext cx="5825565" cy="3685031"/>
          </a:xfrm>
          <a:prstGeom prst="rect">
            <a:avLst/>
          </a:prstGeom>
        </p:spPr>
        <p:txBody>
          <a:bodyPr lIns="121893" tIns="60947" rIns="121893" bIns="60947">
            <a:noAutofit/>
          </a:bodyPr>
          <a:lstStyle>
            <a:lvl1pPr marL="280928" indent="-223792" algn="l" defTabSz="914400" rtl="0" eaLnBrk="1" latinLnBrk="0" hangingPunct="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CiscoSans ExtraLight"/>
              </a:defRPr>
            </a:lvl1pPr>
            <a:lvl2pPr marL="507895" indent="-215855" algn="l" defTabSz="914400" rtl="0" eaLnBrk="1" latinLnBrk="0" hangingPunct="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CiscoSans ExtraLight"/>
              </a:defRPr>
            </a:lvl2pPr>
            <a:lvl3pPr marL="747558" indent="-171415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CiscoSans ExtraLight"/>
              </a:defRPr>
            </a:lvl3pPr>
            <a:lvl4pPr marL="911035" indent="-171415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CiscoSans ExtraLight"/>
              </a:defRPr>
            </a:lvl4pPr>
            <a:lvl5pPr marL="1082450" indent="-16824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CiscoSans Extra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79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5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In-Band OAM (iOAM)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8731776" y="3099744"/>
            <a:ext cx="1917145" cy="1519313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555464" y="1509929"/>
            <a:ext cx="8729776" cy="397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>
              <a:defRPr/>
            </a:pPr>
            <a:r>
              <a:rPr lang="en-US" sz="1867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867" kern="0" dirty="0">
                <a:solidFill>
                  <a:srgbClr val="FF0000"/>
                </a:solidFill>
              </a:rPr>
              <a:t>within</a:t>
            </a:r>
            <a:r>
              <a:rPr lang="en-US" sz="1867" kern="0" dirty="0">
                <a:solidFill>
                  <a:srgbClr val="676767">
                    <a:lumMod val="50000"/>
                  </a:srgbClr>
                </a:solidFill>
              </a:rPr>
              <a:t> the data packet, (hence “in-band OAM”) as part of an existing/additional header</a:t>
            </a:r>
          </a:p>
          <a:p>
            <a:pPr lvl="1" indent="-247644">
              <a:spcBef>
                <a:spcPts val="1600"/>
              </a:spcBef>
              <a:defRPr/>
            </a:pPr>
            <a:r>
              <a:rPr lang="en-US" kern="0" dirty="0">
                <a:solidFill>
                  <a:srgbClr val="FF0000"/>
                </a:solidFill>
              </a:rPr>
              <a:t>No</a:t>
            </a:r>
            <a:r>
              <a:rPr lang="en-US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trace, IPSLA)</a:t>
            </a:r>
            <a:endParaRPr lang="en-US" sz="2133" kern="0" dirty="0">
              <a:solidFill>
                <a:srgbClr val="676767">
                  <a:lumMod val="50000"/>
                </a:srgbClr>
              </a:solidFill>
            </a:endParaRPr>
          </a:p>
          <a:p>
            <a:pPr>
              <a:defRPr/>
            </a:pPr>
            <a:r>
              <a:rPr lang="de-DE" sz="1867" kern="0" dirty="0">
                <a:solidFill>
                  <a:srgbClr val="676767">
                    <a:lumMod val="50000"/>
                  </a:srgbClr>
                </a:solidFill>
              </a:rPr>
              <a:t>Transport options</a:t>
            </a:r>
          </a:p>
          <a:p>
            <a:pPr lvl="1" indent="-247644">
              <a:spcBef>
                <a:spcPts val="1600"/>
              </a:spcBef>
              <a:defRPr/>
            </a:pP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IPv6: Native v6 HbyH extension header or double-encap</a:t>
            </a:r>
          </a:p>
          <a:p>
            <a:pPr lvl="1">
              <a:defRPr/>
            </a:pP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VXLAN-GPE: Embedded telemetry protocol header</a:t>
            </a:r>
          </a:p>
          <a:p>
            <a:pPr lvl="1">
              <a:defRPr/>
            </a:pP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NSH: Type-2 Meta-Data</a:t>
            </a:r>
            <a:br>
              <a:rPr lang="de-DE" kern="0" dirty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/>
            </a:r>
            <a:br>
              <a:rPr lang="de-DE" kern="0" dirty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... additional encapsulations being considered/WIP (incl. SRv6, IPv4, MPLS)</a:t>
            </a:r>
          </a:p>
          <a:p>
            <a:pPr>
              <a:defRPr/>
            </a:pPr>
            <a:r>
              <a:rPr lang="de-DE" sz="1867" kern="0" dirty="0">
                <a:solidFill>
                  <a:srgbClr val="676767">
                    <a:lumMod val="50000"/>
                  </a:srgbClr>
                </a:solidFill>
              </a:rPr>
              <a:t>Deployment</a:t>
            </a:r>
          </a:p>
          <a:p>
            <a:pPr lvl="1">
              <a:defRPr/>
            </a:pP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Domain-ingress, domain-egress, and select devices within </a:t>
            </a:r>
            <a:br>
              <a:rPr lang="de-DE" kern="0" dirty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a domaininsert/remove/update the extension header</a:t>
            </a:r>
          </a:p>
          <a:p>
            <a:pPr lvl="1">
              <a:defRPr/>
            </a:pPr>
            <a:r>
              <a:rPr lang="en-US" kern="0" dirty="0">
                <a:solidFill>
                  <a:srgbClr val="676767">
                    <a:lumMod val="50000"/>
                  </a:srgbClr>
                </a:solidFill>
              </a:rPr>
              <a:t>Information export via IPFIX/Flexible-</a:t>
            </a:r>
            <a:r>
              <a:rPr lang="en-US" kern="0" dirty="0" err="1">
                <a:solidFill>
                  <a:srgbClr val="676767">
                    <a:lumMod val="50000"/>
                  </a:srgbClr>
                </a:solidFill>
              </a:rPr>
              <a:t>Netflow</a:t>
            </a:r>
            <a:r>
              <a:rPr lang="en-US" kern="0" dirty="0">
                <a:solidFill>
                  <a:srgbClr val="676767">
                    <a:lumMod val="50000"/>
                  </a:srgbClr>
                </a:solidFill>
              </a:rPr>
              <a:t>/publish into Kafka</a:t>
            </a:r>
          </a:p>
          <a:p>
            <a:pPr lvl="1">
              <a:defRPr/>
            </a:pPr>
            <a:r>
              <a:rPr lang="de-DE" kern="0" dirty="0">
                <a:solidFill>
                  <a:srgbClr val="676767">
                    <a:lumMod val="50000"/>
                  </a:srgbClr>
                </a:solidFill>
              </a:rPr>
              <a:t>Fast-path implementation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48419" y="3844103"/>
            <a:ext cx="3573931" cy="370541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867" dirty="0">
                  <a:solidFill>
                    <a:srgbClr val="676767"/>
                  </a:solidFill>
                </a:rPr>
                <a:t>Hdr</a:t>
              </a:r>
              <a:endParaRPr lang="en-US" sz="1867" dirty="0">
                <a:solidFill>
                  <a:srgbClr val="676767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867" dirty="0">
                  <a:solidFill>
                    <a:srgbClr val="FFFFFF"/>
                  </a:solidFill>
                </a:rPr>
                <a:t>OAM</a:t>
              </a:r>
              <a:endParaRPr lang="en-US" sz="1867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867" dirty="0">
                  <a:solidFill>
                    <a:srgbClr val="676767"/>
                  </a:solidFill>
                </a:rPr>
                <a:t>Payload</a:t>
              </a:r>
              <a:endParaRPr lang="en-US" sz="1867" dirty="0">
                <a:solidFill>
                  <a:srgbClr val="676767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8154397" y="4221702"/>
            <a:ext cx="3567953" cy="896471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640" y="4312510"/>
            <a:ext cx="3160963" cy="159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14989" y="5037359"/>
            <a:ext cx="184217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2133" dirty="0">
                <a:solidFill>
                  <a:srgbClr val="676767"/>
                </a:solidFill>
                <a:ea typeface="ＭＳ Ｐゴシック" charset="0"/>
                <a:cs typeface="ＭＳ Ｐゴシック" charset="0"/>
              </a:rPr>
              <a:t>iOAM domain</a:t>
            </a:r>
            <a:endParaRPr lang="en-US" sz="2133" dirty="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8568454" y="2522051"/>
            <a:ext cx="104387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Node-ID,..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8720668" y="2243120"/>
            <a:ext cx="190481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Ingress/Egress I/F, ..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9093830" y="2273630"/>
            <a:ext cx="184050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Timestamp, Delay,..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9524143" y="2363860"/>
            <a:ext cx="146149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Proof of Transit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9815156" y="2266406"/>
            <a:ext cx="17187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Sequence number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10085141" y="2144386"/>
            <a:ext cx="208743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de-DE" sz="1467" dirty="0">
                <a:solidFill>
                  <a:srgbClr val="676767">
                    <a:lumMod val="50000"/>
                  </a:srgbClr>
                </a:solidFill>
                <a:ea typeface="ＭＳ Ｐゴシック" charset="0"/>
                <a:cs typeface="ＭＳ Ｐゴシック" charset="0"/>
              </a:rPr>
              <a:t>Generic customer data</a:t>
            </a:r>
            <a:endParaRPr lang="en-US" sz="1467" dirty="0">
              <a:solidFill>
                <a:srgbClr val="676767">
                  <a:lumMod val="50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2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8487367" y="1791543"/>
            <a:ext cx="1060300" cy="573283"/>
            <a:chOff x="6365525" y="1343657"/>
            <a:chExt cx="795225" cy="429962"/>
          </a:xfrm>
        </p:grpSpPr>
        <p:sp>
          <p:nvSpPr>
            <p:cNvPr id="5" name="Up Arrow 4"/>
            <p:cNvSpPr/>
            <p:nvPr/>
          </p:nvSpPr>
          <p:spPr>
            <a:xfrm>
              <a:off x="6365525" y="1343657"/>
              <a:ext cx="795225" cy="429962"/>
            </a:xfrm>
            <a:prstGeom prst="upArrow">
              <a:avLst>
                <a:gd name="adj1" fmla="val 72997"/>
                <a:gd name="adj2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74852" y="1467042"/>
              <a:ext cx="44507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IPFIX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570846" y="1447066"/>
            <a:ext cx="4015297" cy="1063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0845" y="2634086"/>
            <a:ext cx="1623915" cy="964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604" y="2510878"/>
            <a:ext cx="1623915" cy="964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1434" y="2684149"/>
            <a:ext cx="3941101" cy="1013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88545" y="1546368"/>
            <a:ext cx="1623915" cy="964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02514" y="1528391"/>
            <a:ext cx="1934596" cy="2070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9532" y="2943070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462268" y="1779420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696540" y="2323815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795414" y="3000760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674847" y="1805700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7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14" y="1602330"/>
            <a:ext cx="2055065" cy="1609300"/>
          </a:xfrm>
          <a:prstGeom prst="rect">
            <a:avLst/>
          </a:prstGeom>
          <a:noFill/>
        </p:spPr>
      </p:pic>
      <p:pic>
        <p:nvPicPr>
          <p:cNvPr id="18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562" y="2634086"/>
            <a:ext cx="2055065" cy="1609300"/>
          </a:xfrm>
          <a:prstGeom prst="rect">
            <a:avLst/>
          </a:prstGeom>
          <a:noFill/>
        </p:spPr>
      </p:pic>
      <p:pic>
        <p:nvPicPr>
          <p:cNvPr id="19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78" y="490706"/>
            <a:ext cx="2055065" cy="1609300"/>
          </a:xfrm>
          <a:prstGeom prst="rect">
            <a:avLst/>
          </a:prstGeom>
          <a:noFill/>
        </p:spPr>
      </p:pic>
      <p:pic>
        <p:nvPicPr>
          <p:cNvPr id="20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89" y="1797257"/>
            <a:ext cx="2055065" cy="1609300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3598379" y="2779912"/>
            <a:ext cx="346541" cy="3465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08369" y="2461225"/>
            <a:ext cx="14659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97575" y="2460815"/>
            <a:ext cx="346541" cy="346541"/>
          </a:xfrm>
          <a:prstGeom prst="ellipse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4620823" y="3475387"/>
            <a:ext cx="346541" cy="346541"/>
          </a:xfrm>
          <a:prstGeom prst="ellipse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6665196" y="1355120"/>
            <a:ext cx="346541" cy="346541"/>
          </a:xfrm>
          <a:prstGeom prst="ellipse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8875650" y="2654219"/>
            <a:ext cx="346541" cy="346541"/>
          </a:xfrm>
          <a:prstGeom prst="ellipse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31689" y="2460816"/>
            <a:ext cx="1111624" cy="1201121"/>
            <a:chOff x="498563" y="2240265"/>
            <a:chExt cx="833718" cy="900841"/>
          </a:xfrm>
        </p:grpSpPr>
        <p:sp>
          <p:nvSpPr>
            <p:cNvPr id="28" name="Rectangle 27"/>
            <p:cNvSpPr/>
            <p:nvPr/>
          </p:nvSpPr>
          <p:spPr>
            <a:xfrm rot="10800000" flipV="1">
              <a:off x="498563" y="2641285"/>
              <a:ext cx="833718" cy="499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Payload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10800000" flipV="1">
              <a:off x="498563" y="2382998"/>
              <a:ext cx="833718" cy="256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 err="1">
                  <a:solidFill>
                    <a:schemeClr val="tx1"/>
                  </a:solidFill>
                </a:rPr>
                <a:t>Hdr</a:t>
              </a:r>
              <a:endParaRPr lang="en-US" sz="1867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endCxn id="29" idx="0"/>
            </p:cNvCxnSpPr>
            <p:nvPr/>
          </p:nvCxnSpPr>
          <p:spPr>
            <a:xfrm>
              <a:off x="915422" y="2240265"/>
              <a:ext cx="0" cy="1427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9846817" y="2670356"/>
            <a:ext cx="15675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74763" y="2670356"/>
            <a:ext cx="1111624" cy="1210077"/>
            <a:chOff x="7556072" y="2002767"/>
            <a:chExt cx="833718" cy="907558"/>
          </a:xfrm>
        </p:grpSpPr>
        <p:sp>
          <p:nvSpPr>
            <p:cNvPr id="33" name="Rectangle 32"/>
            <p:cNvSpPr/>
            <p:nvPr/>
          </p:nvSpPr>
          <p:spPr>
            <a:xfrm rot="10800000" flipV="1">
              <a:off x="7556072" y="2410504"/>
              <a:ext cx="833718" cy="499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Payload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10800000" flipV="1">
              <a:off x="7556072" y="2152217"/>
              <a:ext cx="833718" cy="256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 err="1">
                  <a:solidFill>
                    <a:schemeClr val="tx1"/>
                  </a:solidFill>
                </a:rPr>
                <a:t>Hdr</a:t>
              </a:r>
              <a:endParaRPr lang="en-US" sz="1867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964671" y="2002767"/>
              <a:ext cx="0" cy="1427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3790" y="2827490"/>
            <a:ext cx="1249461" cy="3176127"/>
            <a:chOff x="4437638" y="2515271"/>
            <a:chExt cx="937096" cy="2382095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4437638" y="2515271"/>
              <a:ext cx="416860" cy="5898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541016" y="3119107"/>
              <a:ext cx="833718" cy="1778259"/>
              <a:chOff x="1748227" y="2848632"/>
              <a:chExt cx="833718" cy="1778259"/>
            </a:xfrm>
          </p:grpSpPr>
          <p:sp>
            <p:nvSpPr>
              <p:cNvPr id="39" name="Rectangle 38"/>
              <p:cNvSpPr/>
              <p:nvPr/>
            </p:nvSpPr>
            <p:spPr>
              <a:xfrm rot="10800000" flipV="1">
                <a:off x="1748227" y="4127070"/>
                <a:ext cx="833718" cy="499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Payload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0800000" flipV="1">
                <a:off x="1748227" y="2848632"/>
                <a:ext cx="833718" cy="2565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 err="1">
                    <a:solidFill>
                      <a:schemeClr val="tx1"/>
                    </a:solidFill>
                  </a:rPr>
                  <a:t>Hdr</a:t>
                </a:r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800000" flipV="1">
                <a:off x="1748227" y="3108538"/>
                <a:ext cx="833718" cy="256505"/>
              </a:xfrm>
              <a:prstGeom prst="rect">
                <a:avLst/>
              </a:prstGeom>
              <a:solidFill>
                <a:srgbClr val="DEA9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33" dirty="0">
                    <a:solidFill>
                      <a:schemeClr val="tx1"/>
                    </a:solidFill>
                  </a:rPr>
                  <a:t>r=45/c=17</a:t>
                </a:r>
                <a:endParaRPr lang="en-US" sz="1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 flipV="1">
                <a:off x="174822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0800000" flipV="1">
                <a:off x="174822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0800000" flipV="1">
                <a:off x="216508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0800000" flipV="1">
                <a:off x="216508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0800000" flipV="1">
                <a:off x="174822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800000" flipV="1">
                <a:off x="216508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765727" y="2152242"/>
            <a:ext cx="1111624" cy="3550156"/>
            <a:chOff x="5999091" y="2008835"/>
            <a:chExt cx="833718" cy="2662617"/>
          </a:xfrm>
        </p:grpSpPr>
        <p:cxnSp>
          <p:nvCxnSpPr>
            <p:cNvPr id="49" name="Straight Connector 48"/>
            <p:cNvCxnSpPr/>
            <p:nvPr/>
          </p:nvCxnSpPr>
          <p:spPr>
            <a:xfrm flipH="1" flipV="1">
              <a:off x="6257683" y="2008835"/>
              <a:ext cx="83002" cy="8757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5999091" y="2893193"/>
              <a:ext cx="833718" cy="1778259"/>
              <a:chOff x="1748227" y="2848632"/>
              <a:chExt cx="833718" cy="1778259"/>
            </a:xfrm>
          </p:grpSpPr>
          <p:sp>
            <p:nvSpPr>
              <p:cNvPr id="51" name="Rectangle 50"/>
              <p:cNvSpPr/>
              <p:nvPr/>
            </p:nvSpPr>
            <p:spPr>
              <a:xfrm rot="10800000" flipV="1">
                <a:off x="1748227" y="4127070"/>
                <a:ext cx="833718" cy="499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Payload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0800000" flipV="1">
                <a:off x="1748227" y="2848632"/>
                <a:ext cx="833718" cy="2565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 err="1">
                    <a:solidFill>
                      <a:schemeClr val="tx1"/>
                    </a:solidFill>
                  </a:rPr>
                  <a:t>Hdr</a:t>
                </a:r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0800000" flipV="1">
                <a:off x="1748227" y="3108538"/>
                <a:ext cx="833718" cy="256505"/>
              </a:xfrm>
              <a:prstGeom prst="rect">
                <a:avLst/>
              </a:prstGeom>
              <a:solidFill>
                <a:srgbClr val="DEA9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33" dirty="0">
                    <a:solidFill>
                      <a:schemeClr val="tx1"/>
                    </a:solidFill>
                  </a:rPr>
                  <a:t>r=45/c=39</a:t>
                </a:r>
                <a:endParaRPr lang="en-US" sz="1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V="1">
                <a:off x="174822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0800000" flipV="1">
                <a:off x="174822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0800000" flipV="1">
                <a:off x="216508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0800000" flipV="1">
                <a:off x="216508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0800000" flipV="1">
                <a:off x="174822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0800000" flipV="1">
                <a:off x="216508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pic>
        <p:nvPicPr>
          <p:cNvPr id="60" name="Picture 2" descr="http://www.iconsdb.com/icons/download/green/checked-checkbox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56" y="1805701"/>
            <a:ext cx="371417" cy="3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96" y="1897303"/>
            <a:ext cx="457317" cy="4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717342" y="1443673"/>
            <a:ext cx="902748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33" dirty="0"/>
              <a:t>Insert SCV</a:t>
            </a:r>
            <a:br>
              <a:rPr lang="de-DE" sz="1333" dirty="0"/>
            </a:br>
            <a:r>
              <a:rPr lang="de-DE" sz="1333" dirty="0"/>
              <a:t>meta-data</a:t>
            </a:r>
            <a:endParaRPr lang="en-US" sz="1333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9136" y="3000761"/>
            <a:ext cx="2587086" cy="3154623"/>
            <a:chOff x="646648" y="2645224"/>
            <a:chExt cx="1940315" cy="2365967"/>
          </a:xfrm>
        </p:grpSpPr>
        <p:cxnSp>
          <p:nvCxnSpPr>
            <p:cNvPr id="65" name="Straight Connector 64"/>
            <p:cNvCxnSpPr>
              <a:stCxn id="71" idx="0"/>
            </p:cNvCxnSpPr>
            <p:nvPr/>
          </p:nvCxnSpPr>
          <p:spPr>
            <a:xfrm flipV="1">
              <a:off x="2170104" y="2645224"/>
              <a:ext cx="390950" cy="587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753245" y="3232932"/>
              <a:ext cx="833718" cy="1778259"/>
              <a:chOff x="1748227" y="2848632"/>
              <a:chExt cx="833718" cy="1778259"/>
            </a:xfrm>
          </p:grpSpPr>
          <p:sp>
            <p:nvSpPr>
              <p:cNvPr id="70" name="Rectangle 69"/>
              <p:cNvSpPr/>
              <p:nvPr/>
            </p:nvSpPr>
            <p:spPr>
              <a:xfrm rot="10800000" flipV="1">
                <a:off x="1748227" y="4127070"/>
                <a:ext cx="833718" cy="499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Payload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0800000" flipV="1">
                <a:off x="1748227" y="2848632"/>
                <a:ext cx="833718" cy="2565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 err="1">
                    <a:solidFill>
                      <a:schemeClr val="tx1"/>
                    </a:solidFill>
                  </a:rPr>
                  <a:t>Hdr</a:t>
                </a:r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0800000" flipV="1">
                <a:off x="1748227" y="3108538"/>
                <a:ext cx="833718" cy="256505"/>
              </a:xfrm>
              <a:prstGeom prst="rect">
                <a:avLst/>
              </a:prstGeom>
              <a:solidFill>
                <a:srgbClr val="DEA9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33" dirty="0">
                    <a:solidFill>
                      <a:schemeClr val="tx1"/>
                    </a:solidFill>
                  </a:rPr>
                  <a:t>r=45/c=0</a:t>
                </a:r>
                <a:endParaRPr lang="en-US" sz="1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0800000" flipV="1">
                <a:off x="174822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V="1">
                <a:off x="174822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0800000" flipV="1">
                <a:off x="2165087" y="3359852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0800000" flipV="1">
                <a:off x="2165087" y="387760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67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0800000" flipV="1">
                <a:off x="174822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0800000" flipV="1">
                <a:off x="2165087" y="3616819"/>
                <a:ext cx="416858" cy="25650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93586" y="3483294"/>
              <a:ext cx="914770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333" i="1" dirty="0"/>
                <a:t>SCV meta-data</a:t>
              </a:r>
              <a:endParaRPr lang="en-US" sz="1333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648" y="3976847"/>
              <a:ext cx="105423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333" i="1" dirty="0"/>
                <a:t>Path-tracing data</a:t>
              </a:r>
              <a:endParaRPr lang="en-US" sz="1333" i="1" dirty="0"/>
            </a:p>
          </p:txBody>
        </p:sp>
        <p:sp>
          <p:nvSpPr>
            <p:cNvPr id="69" name="Left Brace 68"/>
            <p:cNvSpPr/>
            <p:nvPr/>
          </p:nvSpPr>
          <p:spPr>
            <a:xfrm>
              <a:off x="1657273" y="3758580"/>
              <a:ext cx="87211" cy="760344"/>
            </a:xfrm>
            <a:prstGeom prst="leftBrace">
              <a:avLst>
                <a:gd name="adj1" fmla="val 63008"/>
                <a:gd name="adj2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79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46" y="3648658"/>
            <a:ext cx="457317" cy="4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862442" y="4015302"/>
            <a:ext cx="100053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33" dirty="0"/>
              <a:t>Update SCV</a:t>
            </a:r>
            <a:br>
              <a:rPr lang="de-DE" sz="1333" dirty="0"/>
            </a:br>
            <a:r>
              <a:rPr lang="de-DE" sz="1333" dirty="0"/>
              <a:t>meta-data</a:t>
            </a:r>
            <a:endParaRPr lang="en-US" sz="1333" dirty="0"/>
          </a:p>
        </p:txBody>
      </p:sp>
      <p:pic>
        <p:nvPicPr>
          <p:cNvPr id="81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10" y="893620"/>
            <a:ext cx="457317" cy="4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7754595" y="955054"/>
            <a:ext cx="1757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33" dirty="0"/>
              <a:t>Update SCV meta-data</a:t>
            </a:r>
            <a:endParaRPr lang="en-US" sz="1333" dirty="0"/>
          </a:p>
        </p:txBody>
      </p:sp>
      <p:pic>
        <p:nvPicPr>
          <p:cNvPr id="83" name="Picture 4" descr="http://pixelplow.de/html/pixelplow/g/file/pics/1343_Zahnra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06" y="2174487"/>
            <a:ext cx="457317" cy="4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9940044" y="2227383"/>
            <a:ext cx="1757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33" dirty="0"/>
              <a:t>Update SCV meta-data</a:t>
            </a:r>
            <a:endParaRPr lang="en-US" sz="1333" dirty="0"/>
          </a:p>
        </p:txBody>
      </p:sp>
      <p:sp>
        <p:nvSpPr>
          <p:cNvPr id="85" name="TextBox 84"/>
          <p:cNvSpPr txBox="1"/>
          <p:nvPr/>
        </p:nvSpPr>
        <p:spPr>
          <a:xfrm>
            <a:off x="9909065" y="1843816"/>
            <a:ext cx="99860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33" dirty="0"/>
              <a:t>SCV Verifier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09865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 node scope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Hop-by-Hop information processing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Device_Hop_L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Node_ID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Ingress Interface ID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Egress Interface ID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Time-Stamp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Meta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Set of nodes scope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Hop-by-Hop information processing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Service Chain Validation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Random, Cumulative)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Edge to Edge scope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Edge-to-Edge information processing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Sequence Number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In-Band OAM: Information carried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5674" y="1065186"/>
            <a:ext cx="5102197" cy="3554820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    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Option Type  |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Opt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Data Len | Elements-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left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|    Reserved1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OAM-Trace-Type        |         Reserved2           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+-+-+-+-+-+-+-+-+-+-+-+-+-+-+-+-+-+-+-+-+-+-+-+-+-+-+-+-+-+-+-+-+&lt;-+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Node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data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List [0]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  D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a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Node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data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List [1]                     |  t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a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.                              .                                .  S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  p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a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Node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data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List [n-1]                   |  c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676767">
                  <a:lumMod val="5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Apple LiGothic Medium"/>
              <a:cs typeface="Courier New" panose="02070309020205020404" pitchFamily="49" charset="0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Node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data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List [</a:t>
            </a:r>
            <a:r>
              <a:rPr kumimoji="0" lang="de-DE" sz="900" b="0" i="0" u="none" strike="noStrike" kern="0" cap="none" spc="0" normalizeH="0" baseline="0" noProof="0" dirty="0" err="1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n</a:t>
            </a: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]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|                                                               |  |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Apple LiGothic Medium"/>
                <a:cs typeface="Courier New" panose="02070309020205020404" pitchFamily="49" charset="0"/>
              </a:rPr>
              <a:t>   +-+-+-+-+-+-+-+-+-+-+-+-+-+-+-+-+-+-+-+-+-+-+-+-+-+-+-+-+-+-+-+-+&lt;-+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676767">
                  <a:lumMod val="5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Apple LiGothic Medium"/>
              <a:cs typeface="Courier New" panose="02070309020205020404" pitchFamily="49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>
            <a:off x="3606640" y="500062"/>
            <a:ext cx="7777251" cy="5963749"/>
          </a:xfrm>
          <a:prstGeom prst="callout1">
            <a:avLst>
              <a:gd name="adj1" fmla="val 2763"/>
              <a:gd name="adj2" fmla="val -1472"/>
              <a:gd name="adj3" fmla="val 26049"/>
              <a:gd name="adj4" fmla="val -13001"/>
            </a:avLst>
          </a:prstGeom>
          <a:solidFill>
            <a:srgbClr val="A6A6A6">
              <a:lumMod val="20000"/>
              <a:lumOff val="80000"/>
            </a:srgbClr>
          </a:solidFill>
          <a:ln w="12700" cap="flat">
            <a:solidFill>
              <a:srgbClr val="A6A6A6">
                <a:lumMod val="60000"/>
                <a:lumOff val="40000"/>
              </a:srgb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1440" tIns="45720" rIns="91440" bIns="45720"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4477"/>
              </p:ext>
            </p:extLst>
          </p:nvPr>
        </p:nvGraphicFramePr>
        <p:xfrm>
          <a:off x="3797229" y="686565"/>
          <a:ext cx="7058025" cy="6035186"/>
        </p:xfrm>
        <a:graphic>
          <a:graphicData uri="http://schemas.openxmlformats.org/drawingml/2006/table">
            <a:tbl>
              <a:tblPr firstRow="1" bandRow="1"/>
              <a:tblGrid>
                <a:gridCol w="7444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3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220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tr-TR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Bit 0 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Hop_Lim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|           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node_id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      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8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1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ingress_if_id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  |      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egress_if_id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4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2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                 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timestamp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seconds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   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54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3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                   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timestamp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nanoseconds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54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4 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                    transit delay                  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4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5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de-DE" sz="1200" b="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0 1 2 3 4 5 6 7 8 9 0 1 2 3 4 5 6 7 8 9 0 1 2 3 4 5 6 7 8 9 0 1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|                       applicatio</a:t>
                      </a:r>
                      <a:r>
                        <a:rPr lang="de-DE" sz="1200" b="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data              </a:t>
                      </a:r>
                      <a:r>
                        <a:rPr lang="de-DE" sz="1200" b="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|</a:t>
                      </a:r>
                    </a:p>
                    <a:p>
                      <a:r>
                        <a:rPr lang="de-DE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+-+-+-+-+-+-+-+-+-+-+-+-+-+-+-+-+-+-+-+-+-+-+-+-+-+-+-+-+-+-+-+-+</a:t>
                      </a:r>
                      <a:endParaRPr lang="en-US" sz="1200" b="0" i="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  <a:p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54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Bit 15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pple LiGothic Medium"/>
                          <a:cs typeface="Apple LiGothic Medium"/>
                        </a:defRPr>
                      </a:lvl9pPr>
                    </a:lstStyle>
                    <a:p>
                      <a:r>
                        <a:rPr lang="en-US" sz="1200" b="0" i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Long format of data elements</a:t>
                      </a:r>
                      <a:endParaRPr lang="en-US" sz="1200" b="0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74" y="23784"/>
            <a:ext cx="10515600" cy="1325563"/>
          </a:xfrm>
        </p:spPr>
        <p:txBody>
          <a:bodyPr/>
          <a:lstStyle/>
          <a:p>
            <a:r>
              <a:rPr lang="de-DE" dirty="0" smtClean="0"/>
              <a:t>Tracing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Proof-of-Transit Option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658" y="1635764"/>
            <a:ext cx="10993117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             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1                   2                   3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Option Type  |  Opt Data Len |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0 |    reserved 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+-+-+-+-+-+-+-+-+-+-+-+-+-+-+-+-+-+-+-+-+-+-+-+-+-+-+-+-+-+-+-+-+&lt;-+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Random                              |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  P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Random(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|  O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Cumulative                            |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Cumulative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|  |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+-+-+-+-+-+-+-+-+-+-+-+-+-+-+-+-+-+-+-+-+-+-+-+-+-+-+-+-+-+-+-+-+&lt;-+</a:t>
            </a:r>
          </a:p>
        </p:txBody>
      </p:sp>
    </p:spTree>
    <p:extLst>
      <p:ext uri="{BB962C8B-B14F-4D97-AF65-F5344CB8AC3E}">
        <p14:creationId xmlns:p14="http://schemas.microsoft.com/office/powerpoint/2010/main" val="192450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CL-ioam</Template>
  <TotalTime>156</TotalTime>
  <Words>1177</Words>
  <Application>Microsoft Macintosh PowerPoint</Application>
  <PresentationFormat>Widescreen</PresentationFormat>
  <Paragraphs>312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Apple LiGothic Medium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Courier New</vt:lpstr>
      <vt:lpstr>Helvetica</vt:lpstr>
      <vt:lpstr>MS PGothic</vt:lpstr>
      <vt:lpstr>ＭＳ Ｐゴシック</vt:lpstr>
      <vt:lpstr>Arial</vt:lpstr>
      <vt:lpstr>Office Theme</vt:lpstr>
      <vt:lpstr>Blue theme 2014 16x9</vt:lpstr>
      <vt:lpstr>1_Blue theme 2014 16x9</vt:lpstr>
      <vt:lpstr>PowerPoint Presentation</vt:lpstr>
      <vt:lpstr>How to send OAM information in packet networks?</vt:lpstr>
      <vt:lpstr>In-situ OAM - Motivation</vt:lpstr>
      <vt:lpstr>What if you could collect operational meta-data within your traffic?</vt:lpstr>
      <vt:lpstr>In-Band OAM (iOAM) in a Nutshell</vt:lpstr>
      <vt:lpstr>PowerPoint Presentation</vt:lpstr>
      <vt:lpstr>In-Band OAM: Information carried</vt:lpstr>
      <vt:lpstr>Tracing Option</vt:lpstr>
      <vt:lpstr>Proof-of-Transit Option</vt:lpstr>
      <vt:lpstr>Edge-to-Edge Option</vt:lpstr>
      <vt:lpstr>Transport Options – IPv6, VXLAN-GPE, SRv6, NSH...</vt:lpstr>
      <vt:lpstr>Running Code:  Experimental OpenSource Implementation</vt:lpstr>
      <vt:lpstr>Demos at IETF BnB</vt:lpstr>
      <vt:lpstr>PowerPoint Presentation</vt:lpstr>
      <vt:lpstr>Use-cases</vt:lpstr>
      <vt:lpstr>What is happening at IETF100?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2017-11-07T00:23:01Z</dcterms:created>
  <dcterms:modified xsi:type="dcterms:W3CDTF">2017-11-07T02:59:07Z</dcterms:modified>
</cp:coreProperties>
</file>