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notesMasterIdLst>
    <p:notesMasterId r:id="rId11"/>
  </p:notesMasterIdLst>
  <p:sldIdLst>
    <p:sldId id="2147478969" r:id="rId5"/>
    <p:sldId id="257" r:id="rId6"/>
    <p:sldId id="2147479186" r:id="rId7"/>
    <p:sldId id="2147479188" r:id="rId8"/>
    <p:sldId id="2147479189" r:id="rId9"/>
    <p:sldId id="21474791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55A336-EF7D-4E22-8D55-BD3C0C4A16EC}">
          <p14:sldIdLst>
            <p14:sldId id="2147478969"/>
            <p14:sldId id="257"/>
            <p14:sldId id="2147479186"/>
            <p14:sldId id="2147479188"/>
            <p14:sldId id="2147479189"/>
            <p14:sldId id="2147479190"/>
          </p14:sldIdLst>
        </p14:section>
        <p14:section name="Archive" id="{BD03889E-0108-4B19-A3DA-4EDA90AC681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CC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7DBAA-F4BA-47A9-8C34-72CB655FE4CA}" type="datetimeFigureOut">
              <a:rPr lang="en-AU" smtClean="0"/>
              <a:t>29/8/2024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547D7-FA10-4FAF-9FF0-7B0E6B3C7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70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80AC98-8E30-490D-A639-38DF0F70C274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73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1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Salesforce contact creation and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29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Salesforce contact creation and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683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>
                <a:solidFill>
                  <a:srgbClr val="6D0020"/>
                </a:solidFill>
              </a:rPr>
              <a:t>HEADER INFO</a:t>
            </a:r>
          </a:p>
          <a:p>
            <a:r>
              <a:rPr lang="en-US" err="1">
                <a:latin typeface="Georgia"/>
                <a:cs typeface="Georgia"/>
              </a:rPr>
              <a:t>Consectetur</a:t>
            </a:r>
            <a:r>
              <a:rPr lang="en-US">
                <a:latin typeface="Georgia"/>
                <a:cs typeface="Georgia"/>
              </a:rPr>
              <a:t>  met </a:t>
            </a:r>
            <a:r>
              <a:rPr lang="en-US" err="1">
                <a:latin typeface="Georgia"/>
                <a:cs typeface="Georgia"/>
              </a:rPr>
              <a:t>adipiscing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elit</a:t>
            </a:r>
            <a:r>
              <a:rPr lang="en-US">
                <a:latin typeface="Georgia"/>
                <a:cs typeface="Georgia"/>
              </a:rPr>
              <a:t>. </a:t>
            </a:r>
            <a:r>
              <a:rPr lang="en-US" err="1">
                <a:latin typeface="Georgia"/>
                <a:cs typeface="Georgia"/>
              </a:rPr>
              <a:t>Aenean</a:t>
            </a:r>
            <a:r>
              <a:rPr lang="en-US">
                <a:latin typeface="Georgia"/>
                <a:cs typeface="Georgia"/>
              </a:rPr>
              <a:t> ac </a:t>
            </a:r>
            <a:r>
              <a:rPr lang="en-US" err="1">
                <a:latin typeface="Georgia"/>
                <a:cs typeface="Georgia"/>
              </a:rPr>
              <a:t>elit</a:t>
            </a:r>
            <a:r>
              <a:rPr lang="en-US">
                <a:latin typeface="Georgia"/>
                <a:cs typeface="Georgia"/>
              </a:rPr>
              <a:t> a </a:t>
            </a:r>
            <a:r>
              <a:rPr lang="en-US" err="1">
                <a:latin typeface="Georgia"/>
                <a:cs typeface="Georgia"/>
              </a:rPr>
              <a:t>felis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pharetra</a:t>
            </a:r>
            <a:r>
              <a:rPr lang="en-US">
                <a:latin typeface="Georgia"/>
                <a:cs typeface="Georgia"/>
              </a:rPr>
              <a:t> </a:t>
            </a:r>
            <a:br>
              <a:rPr lang="en-US">
                <a:latin typeface="Georgia"/>
                <a:cs typeface="Georgia"/>
              </a:rPr>
            </a:br>
            <a:r>
              <a:rPr lang="en-US" err="1">
                <a:latin typeface="Georgia"/>
                <a:cs typeface="Georgia"/>
              </a:rPr>
              <a:t>vel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Fringilla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elit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Duis</a:t>
            </a:r>
            <a:r>
              <a:rPr lang="en-US">
                <a:latin typeface="Georgia"/>
                <a:cs typeface="Georgia"/>
              </a:rPr>
              <a:t> dui </a:t>
            </a:r>
            <a:r>
              <a:rPr lang="en-US" err="1">
                <a:latin typeface="Georgia"/>
                <a:cs typeface="Georgia"/>
              </a:rPr>
              <a:t>arcu</a:t>
            </a:r>
            <a:r>
              <a:rPr lang="en-US">
                <a:latin typeface="Georgia"/>
                <a:cs typeface="Georgia"/>
              </a:rPr>
              <a:t>, </a:t>
            </a:r>
            <a:r>
              <a:rPr lang="en-US" err="1">
                <a:latin typeface="Georgia"/>
                <a:cs typeface="Georgia"/>
              </a:rPr>
              <a:t>amet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scelerisque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nec</a:t>
            </a:r>
            <a:r>
              <a:rPr lang="en-US">
                <a:latin typeface="Georgia"/>
                <a:cs typeface="Georgia"/>
              </a:rPr>
              <a:t> dictum </a:t>
            </a:r>
            <a:br>
              <a:rPr lang="en-US">
                <a:latin typeface="Georgia"/>
                <a:cs typeface="Georgia"/>
              </a:rPr>
            </a:br>
            <a:r>
              <a:rPr lang="en-US">
                <a:latin typeface="Georgia"/>
                <a:cs typeface="Georgia"/>
              </a:rPr>
              <a:t>ac </a:t>
            </a:r>
            <a:r>
              <a:rPr lang="en-US" err="1">
                <a:latin typeface="Georgia"/>
                <a:cs typeface="Georgia"/>
              </a:rPr>
              <a:t>conse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eu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elit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Donec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tincid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unt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enim</a:t>
            </a:r>
            <a:r>
              <a:rPr lang="en-US">
                <a:latin typeface="Georgia"/>
                <a:cs typeface="Georgia"/>
              </a:rPr>
              <a:t> sit </a:t>
            </a:r>
            <a:r>
              <a:rPr lang="en-US" err="1">
                <a:latin typeface="Georgia"/>
                <a:cs typeface="Georgia"/>
              </a:rPr>
              <a:t>amet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consequat</a:t>
            </a:r>
            <a:r>
              <a:rPr lang="en-US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err="1">
                <a:latin typeface="Georgia"/>
                <a:cs typeface="Georgia"/>
              </a:rPr>
              <a:t>Lorum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ipsum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dolore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melior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nonne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tutte</a:t>
            </a:r>
            <a:r>
              <a:rPr lang="en-US">
                <a:latin typeface="Georgia"/>
                <a:cs typeface="Georgia"/>
              </a:rPr>
              <a:t> san </a:t>
            </a:r>
            <a:r>
              <a:rPr lang="en-US" err="1">
                <a:latin typeface="Georgia"/>
                <a:cs typeface="Georgia"/>
              </a:rPr>
              <a:t>toro</a:t>
            </a:r>
            <a:r>
              <a:rPr lang="en-US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err="1">
                <a:latin typeface="Georgia"/>
                <a:cs typeface="Georgia"/>
              </a:rPr>
              <a:t>Lorum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ipsum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dolore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melior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nonne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tutte</a:t>
            </a:r>
            <a:r>
              <a:rPr lang="en-US">
                <a:latin typeface="Georgia"/>
                <a:cs typeface="Georgia"/>
              </a:rPr>
              <a:t> san </a:t>
            </a:r>
            <a:r>
              <a:rPr lang="en-US" err="1">
                <a:latin typeface="Georgia"/>
                <a:cs typeface="Georgia"/>
              </a:rPr>
              <a:t>toro</a:t>
            </a:r>
            <a:endParaRPr lang="en-US">
              <a:latin typeface="Georgia"/>
              <a:cs typeface="Georgia"/>
            </a:endParaRPr>
          </a:p>
          <a:p>
            <a:pPr marL="342900" lvl="7" indent="0"/>
            <a:endParaRPr lang="en-US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err="1">
                <a:latin typeface="Georgia"/>
                <a:cs typeface="Georgia"/>
              </a:rPr>
              <a:t>Lorum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ipsum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dolore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melior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nonne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tutte</a:t>
            </a:r>
            <a:r>
              <a:rPr lang="en-US">
                <a:latin typeface="Georgia"/>
                <a:cs typeface="Georgia"/>
              </a:rPr>
              <a:t> san </a:t>
            </a:r>
            <a:r>
              <a:rPr lang="en-US" err="1">
                <a:latin typeface="Georgia"/>
                <a:cs typeface="Georgia"/>
              </a:rPr>
              <a:t>toro</a:t>
            </a:r>
            <a:r>
              <a:rPr lang="en-US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err="1">
                <a:latin typeface="Georgia"/>
                <a:cs typeface="Georgia"/>
              </a:rPr>
              <a:t>Lorum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ipsum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dolore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melior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nonne</a:t>
            </a:r>
            <a:r>
              <a:rPr lang="en-US">
                <a:latin typeface="Georgia"/>
                <a:cs typeface="Georgia"/>
              </a:rPr>
              <a:t> </a:t>
            </a:r>
            <a:r>
              <a:rPr lang="en-US" err="1">
                <a:latin typeface="Georgia"/>
                <a:cs typeface="Georgia"/>
              </a:rPr>
              <a:t>tutte</a:t>
            </a:r>
            <a:r>
              <a:rPr lang="en-US">
                <a:latin typeface="Georgia"/>
                <a:cs typeface="Georgia"/>
              </a:rPr>
              <a:t> san </a:t>
            </a:r>
            <a:r>
              <a:rPr lang="en-US" err="1">
                <a:latin typeface="Georgia"/>
                <a:cs typeface="Georgia"/>
              </a:rPr>
              <a:t>toro</a:t>
            </a:r>
            <a:endParaRPr lang="en-US">
              <a:latin typeface="Georgia"/>
              <a:cs typeface="Georgia"/>
            </a:endParaRPr>
          </a:p>
          <a:p>
            <a:endParaRPr lang="en-US">
              <a:latin typeface="Georgia"/>
              <a:cs typeface="Georgia"/>
            </a:endParaRPr>
          </a:p>
          <a:p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2697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16256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36100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0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1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Salesforce contact creation and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8810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Salesforce contact creation and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323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Salesforce contact creation and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805129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Salesforce contact creation and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0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Salesforce contact creation and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455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Salesforce contact creation and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2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0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4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E126B84-0D3E-4651-F6D8-BF4840683692}"/>
              </a:ext>
            </a:extLst>
          </p:cNvPr>
          <p:cNvSpPr txBox="1">
            <a:spLocks/>
          </p:cNvSpPr>
          <p:nvPr/>
        </p:nvSpPr>
        <p:spPr>
          <a:xfrm>
            <a:off x="720000" y="1485600"/>
            <a:ext cx="9479914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SALESFORCE CONTACT CREATION AND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30D5C-87FF-CB4F-A370-148902D805AA}"/>
              </a:ext>
            </a:extLst>
          </p:cNvPr>
          <p:cNvSpPr txBox="1">
            <a:spLocks/>
          </p:cNvSpPr>
          <p:nvPr/>
        </p:nvSpPr>
        <p:spPr>
          <a:xfrm>
            <a:off x="720000" y="2133600"/>
            <a:ext cx="8542867" cy="503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Interview presentation</a:t>
            </a:r>
            <a:endParaRPr lang="en-AU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D74CF78-9D16-05D2-36A9-AB3BFF25992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0000" y="2529981"/>
            <a:ext cx="6175828" cy="503237"/>
          </a:xfrm>
        </p:spPr>
        <p:txBody>
          <a:bodyPr>
            <a:normAutofit/>
          </a:bodyPr>
          <a:lstStyle/>
          <a:p>
            <a:r>
              <a:rPr lang="en-AU" sz="1400" dirty="0"/>
              <a:t>Vaibhav Singh</a:t>
            </a:r>
          </a:p>
          <a:p>
            <a:r>
              <a:rPr lang="en-AU" sz="1400" dirty="0"/>
              <a:t>29 August 2024</a:t>
            </a:r>
          </a:p>
        </p:txBody>
      </p:sp>
    </p:spTree>
    <p:extLst>
      <p:ext uri="{BB962C8B-B14F-4D97-AF65-F5344CB8AC3E}">
        <p14:creationId xmlns:p14="http://schemas.microsoft.com/office/powerpoint/2010/main" val="8194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39120" y="2708920"/>
            <a:ext cx="5665556" cy="799390"/>
          </a:xfrm>
        </p:spPr>
        <p:txBody>
          <a:bodyPr>
            <a:normAutofit/>
          </a:bodyPr>
          <a:lstStyle/>
          <a:p>
            <a:r>
              <a:rPr lang="en-AU" dirty="0"/>
              <a:t>Agenda</a:t>
            </a:r>
            <a:endParaRPr lang="en-AU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9120" y="3429000"/>
            <a:ext cx="5665556" cy="2677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cap="none" dirty="0"/>
              <a:t>Requirement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cap="none" dirty="0"/>
              <a:t>Architecture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cap="none" dirty="0"/>
              <a:t>Component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866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B66D-7440-CC5F-8338-70299841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Requirement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18DD6-46BD-EBBD-73E5-533384C6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Salesforce contact creation and management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10708-AEBE-4418-3EBC-4C62394C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dirty="0" smtClean="0"/>
              <a:pPr/>
              <a:t>3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AD7D08-E9D8-6D55-0359-B2EDC7955D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GitHub Logo PNG Transparent &amp; SVG Vector - Freebie Supply">
            <a:extLst>
              <a:ext uri="{FF2B5EF4-FFF2-40B4-BE49-F238E27FC236}">
                <a16:creationId xmlns:a16="http://schemas.microsoft.com/office/drawing/2014/main" id="{FEF62EA5-CD68-04AA-90DB-FCFBFB24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4980009"/>
            <a:ext cx="655028" cy="691662"/>
          </a:xfrm>
          <a:prstGeom prst="rect">
            <a:avLst/>
          </a:prstGeom>
        </p:spPr>
      </p:pic>
      <p:pic>
        <p:nvPicPr>
          <p:cNvPr id="15" name="Picture 14" descr="Free High-Quality Mulesoft Logo PNG for Creative Design">
            <a:extLst>
              <a:ext uri="{FF2B5EF4-FFF2-40B4-BE49-F238E27FC236}">
                <a16:creationId xmlns:a16="http://schemas.microsoft.com/office/drawing/2014/main" id="{A5FD2706-FC58-C1D1-D030-95814A31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987" y="3584666"/>
            <a:ext cx="1209675" cy="1190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16124D-CE87-93A6-4356-ED874AA9F5A6}"/>
              </a:ext>
            </a:extLst>
          </p:cNvPr>
          <p:cNvSpPr txBox="1"/>
          <p:nvPr/>
        </p:nvSpPr>
        <p:spPr>
          <a:xfrm>
            <a:off x="1458686" y="1556720"/>
            <a:ext cx="991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Objective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Develop a system to handle customer (Contact) events using </a:t>
            </a:r>
            <a:r>
              <a:rPr lang="en-AU" dirty="0" err="1"/>
              <a:t>FastAPI</a:t>
            </a:r>
            <a:r>
              <a:rPr lang="en-AU" dirty="0"/>
              <a:t>, Kafka, and Salesforce</a:t>
            </a:r>
            <a:r>
              <a:rPr lang="en-AU" dirty="0"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Arial"/>
              </a:rPr>
              <a:t>Events can be Create and Update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C55A34-33E3-BFD2-3FC4-F6A0A7D4778C}"/>
              </a:ext>
            </a:extLst>
          </p:cNvPr>
          <p:cNvSpPr txBox="1"/>
          <p:nvPr/>
        </p:nvSpPr>
        <p:spPr>
          <a:xfrm>
            <a:off x="1472399" y="3303341"/>
            <a:ext cx="6298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1" dirty="0"/>
              <a:t>Key Tasks</a:t>
            </a:r>
            <a:endParaRPr lang="en-US" b="1" i="1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Build a </a:t>
            </a:r>
            <a:r>
              <a:rPr lang="en-AU" dirty="0" err="1"/>
              <a:t>FastAPI</a:t>
            </a:r>
            <a:r>
              <a:rPr lang="en-AU" dirty="0"/>
              <a:t> service for event reception.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Send events to Kafka.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 a microservice to update Salesforce contacts.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Secure Salesforce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Securly</a:t>
            </a:r>
            <a:r>
              <a:rPr lang="en-AU" dirty="0"/>
              <a:t> manage API traffic using </a:t>
            </a:r>
            <a:r>
              <a:rPr lang="en-AU" dirty="0" err="1"/>
              <a:t>Mulesoft</a:t>
            </a:r>
            <a:r>
              <a:rPr lang="en-AU" dirty="0"/>
              <a:t> Flex 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Deploy the solution on Kubernetes.</a:t>
            </a:r>
            <a:endParaRPr lang="en-AU" dirty="0">
              <a:cs typeface="Arial"/>
            </a:endParaRPr>
          </a:p>
        </p:txBody>
      </p:sp>
      <p:pic>
        <p:nvPicPr>
          <p:cNvPr id="1026" name="Picture 2" descr="FastAPI SVG and transparent PNG icons | TechIcons">
            <a:extLst>
              <a:ext uri="{FF2B5EF4-FFF2-40B4-BE49-F238E27FC236}">
                <a16:creationId xmlns:a16="http://schemas.microsoft.com/office/drawing/2014/main" id="{A860C78B-6FD3-4C4F-CCDC-85BE0415F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37600" y="2870915"/>
            <a:ext cx="567254" cy="56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lesforce Logo PNG Transparent – Brands Logos">
            <a:extLst>
              <a:ext uri="{FF2B5EF4-FFF2-40B4-BE49-F238E27FC236}">
                <a16:creationId xmlns:a16="http://schemas.microsoft.com/office/drawing/2014/main" id="{87ADD82A-0C13-A108-D45B-6B556DD5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987" y="2832527"/>
            <a:ext cx="1036370" cy="72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afka Logo transparent PNG - StickPNG">
            <a:extLst>
              <a:ext uri="{FF2B5EF4-FFF2-40B4-BE49-F238E27FC236}">
                <a16:creationId xmlns:a16="http://schemas.microsoft.com/office/drawing/2014/main" id="{1E4EC3A4-8D0B-47C1-1502-61DC91B0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786" y="3925462"/>
            <a:ext cx="650426" cy="6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nikube workflows. Minikube is a terrific tool for running… | by Martin  Jensen | kubecloud">
            <a:extLst>
              <a:ext uri="{FF2B5EF4-FFF2-40B4-BE49-F238E27FC236}">
                <a16:creationId xmlns:a16="http://schemas.microsoft.com/office/drawing/2014/main" id="{CC679A7D-31D8-4490-D0EA-C29F46D20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996" y="4906078"/>
            <a:ext cx="772322" cy="7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08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2697F-6E76-0B03-BB2D-80F1F5EC8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415-38D4-0E8B-423B-18D15D52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</a:t>
            </a:r>
            <a:endParaRPr lang="en-AU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4D0D3-84B7-0096-C834-F87AA463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Salesforce contact creation and management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87A15-CCDC-896D-03CD-91D4ADFF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dirty="0" smtClean="0"/>
              <a:pPr/>
              <a:t>4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4A0676-E840-9C83-D3BE-0C184EA990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AD857F-743B-B127-CC57-CA9EA9BDD368}"/>
              </a:ext>
            </a:extLst>
          </p:cNvPr>
          <p:cNvSpPr/>
          <p:nvPr/>
        </p:nvSpPr>
        <p:spPr>
          <a:xfrm>
            <a:off x="3028716" y="3084270"/>
            <a:ext cx="2300522" cy="25015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5482CE-E95B-45D2-D360-AB862D9766BC}"/>
              </a:ext>
            </a:extLst>
          </p:cNvPr>
          <p:cNvSpPr/>
          <p:nvPr/>
        </p:nvSpPr>
        <p:spPr>
          <a:xfrm>
            <a:off x="3139825" y="4387433"/>
            <a:ext cx="2035098" cy="105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astAPI SVG and transparent PNG icons | TechIcons">
            <a:extLst>
              <a:ext uri="{FF2B5EF4-FFF2-40B4-BE49-F238E27FC236}">
                <a16:creationId xmlns:a16="http://schemas.microsoft.com/office/drawing/2014/main" id="{BCA85A93-CAC4-00E7-8526-95854D91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5876" y="4478117"/>
            <a:ext cx="822996" cy="82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afka&quot; Icon - Download for free – Iconduck">
            <a:extLst>
              <a:ext uri="{FF2B5EF4-FFF2-40B4-BE49-F238E27FC236}">
                <a16:creationId xmlns:a16="http://schemas.microsoft.com/office/drawing/2014/main" id="{D9613B70-9C71-5FF3-5499-D7241A6D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95" y="2956150"/>
            <a:ext cx="1823023" cy="83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F9AA0D-9404-B32C-5309-F7CB37CE371C}"/>
              </a:ext>
            </a:extLst>
          </p:cNvPr>
          <p:cNvSpPr/>
          <p:nvPr/>
        </p:nvSpPr>
        <p:spPr>
          <a:xfrm>
            <a:off x="7587339" y="3029070"/>
            <a:ext cx="2300522" cy="2503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7561C-C05C-2CAA-F668-73D0FC2DEDDA}"/>
              </a:ext>
            </a:extLst>
          </p:cNvPr>
          <p:cNvSpPr/>
          <p:nvPr/>
        </p:nvSpPr>
        <p:spPr>
          <a:xfrm>
            <a:off x="1446027" y="3029069"/>
            <a:ext cx="1061767" cy="2603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Free High-Quality Mulesoft Logo PNG for Creative Design">
            <a:extLst>
              <a:ext uri="{FF2B5EF4-FFF2-40B4-BE49-F238E27FC236}">
                <a16:creationId xmlns:a16="http://schemas.microsoft.com/office/drawing/2014/main" id="{9E15CDC9-40E1-EE43-E281-E79D4719B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46" y="3603929"/>
            <a:ext cx="1209675" cy="1190625"/>
          </a:xfrm>
          <a:prstGeom prst="rect">
            <a:avLst/>
          </a:prstGeom>
        </p:spPr>
      </p:pic>
      <p:pic>
        <p:nvPicPr>
          <p:cNvPr id="1030" name="Picture 6" descr="Salesforce Logo PNG Transparent – Brands Logos">
            <a:extLst>
              <a:ext uri="{FF2B5EF4-FFF2-40B4-BE49-F238E27FC236}">
                <a16:creationId xmlns:a16="http://schemas.microsoft.com/office/drawing/2014/main" id="{58D44059-D89E-589D-DC2E-0D7676BB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25" y="3637148"/>
            <a:ext cx="1036370" cy="72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 to Use Case Types | Systems Flow, Inc">
            <a:extLst>
              <a:ext uri="{FF2B5EF4-FFF2-40B4-BE49-F238E27FC236}">
                <a16:creationId xmlns:a16="http://schemas.microsoft.com/office/drawing/2014/main" id="{63BCBCAC-715E-E1FB-67AB-38484B0E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457" y="3714137"/>
            <a:ext cx="1209675" cy="84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nikube">
            <a:extLst>
              <a:ext uri="{FF2B5EF4-FFF2-40B4-BE49-F238E27FC236}">
                <a16:creationId xmlns:a16="http://schemas.microsoft.com/office/drawing/2014/main" id="{CEB2202E-68D3-2418-085B-2C87AC64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704" y="3297221"/>
            <a:ext cx="2035098" cy="65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inikube">
            <a:extLst>
              <a:ext uri="{FF2B5EF4-FFF2-40B4-BE49-F238E27FC236}">
                <a16:creationId xmlns:a16="http://schemas.microsoft.com/office/drawing/2014/main" id="{230291AB-D8EF-202E-16D3-65D08BD1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51" y="3297220"/>
            <a:ext cx="2035098" cy="65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5CAAF57-480F-E742-5B17-4092740294BC}"/>
              </a:ext>
            </a:extLst>
          </p:cNvPr>
          <p:cNvSpPr/>
          <p:nvPr/>
        </p:nvSpPr>
        <p:spPr>
          <a:xfrm>
            <a:off x="7734237" y="4385385"/>
            <a:ext cx="2035098" cy="105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FastAPI SVG and transparent PNG icons | TechIcons">
            <a:extLst>
              <a:ext uri="{FF2B5EF4-FFF2-40B4-BE49-F238E27FC236}">
                <a16:creationId xmlns:a16="http://schemas.microsoft.com/office/drawing/2014/main" id="{D2880821-8AA5-8262-66F9-40B14E60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40288" y="4478117"/>
            <a:ext cx="822996" cy="82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Bent Up Arrow 30">
            <a:extLst>
              <a:ext uri="{FF2B5EF4-FFF2-40B4-BE49-F238E27FC236}">
                <a16:creationId xmlns:a16="http://schemas.microsoft.com/office/drawing/2014/main" id="{5AA46162-EAD1-616B-CF60-A208339C0144}"/>
              </a:ext>
            </a:extLst>
          </p:cNvPr>
          <p:cNvSpPr/>
          <p:nvPr/>
        </p:nvSpPr>
        <p:spPr>
          <a:xfrm>
            <a:off x="5544730" y="3916518"/>
            <a:ext cx="823413" cy="139672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 Up Arrow 32">
            <a:extLst>
              <a:ext uri="{FF2B5EF4-FFF2-40B4-BE49-F238E27FC236}">
                <a16:creationId xmlns:a16="http://schemas.microsoft.com/office/drawing/2014/main" id="{BDFC0281-D2D3-FA65-89A5-3EA3D4DABDE5}"/>
              </a:ext>
            </a:extLst>
          </p:cNvPr>
          <p:cNvSpPr/>
          <p:nvPr/>
        </p:nvSpPr>
        <p:spPr>
          <a:xfrm rot="16200000" flipH="1" flipV="1">
            <a:off x="6360584" y="4264427"/>
            <a:ext cx="1405321" cy="739557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988F2548-5ACD-8AF0-627F-DD41F842B1AC}"/>
              </a:ext>
            </a:extLst>
          </p:cNvPr>
          <p:cNvSpPr/>
          <p:nvPr/>
        </p:nvSpPr>
        <p:spPr>
          <a:xfrm>
            <a:off x="2577663" y="4054406"/>
            <a:ext cx="361480" cy="165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0E3055FD-B3A3-FC2F-8386-0CF95CB95D5F}"/>
              </a:ext>
            </a:extLst>
          </p:cNvPr>
          <p:cNvSpPr/>
          <p:nvPr/>
        </p:nvSpPr>
        <p:spPr>
          <a:xfrm>
            <a:off x="10103353" y="3951543"/>
            <a:ext cx="361480" cy="165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9029E-09EE-D442-304B-6DF272C16A38}"/>
              </a:ext>
            </a:extLst>
          </p:cNvPr>
          <p:cNvSpPr txBox="1"/>
          <p:nvPr/>
        </p:nvSpPr>
        <p:spPr>
          <a:xfrm>
            <a:off x="1382104" y="1750023"/>
            <a:ext cx="120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Mulesoft</a:t>
            </a:r>
            <a:r>
              <a:rPr lang="en-US" b="1" dirty="0"/>
              <a:t> Gateway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758E61-072A-5F8A-0B8F-4FE5DE35CFB4}"/>
              </a:ext>
            </a:extLst>
          </p:cNvPr>
          <p:cNvSpPr txBox="1"/>
          <p:nvPr/>
        </p:nvSpPr>
        <p:spPr>
          <a:xfrm>
            <a:off x="3028716" y="1726523"/>
            <a:ext cx="230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FastAPI</a:t>
            </a:r>
            <a:r>
              <a:rPr lang="en-US" b="1" dirty="0"/>
              <a:t> contact event producer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93DBB6-ACBA-91E9-1992-E653646C29EB}"/>
              </a:ext>
            </a:extLst>
          </p:cNvPr>
          <p:cNvSpPr txBox="1"/>
          <p:nvPr/>
        </p:nvSpPr>
        <p:spPr>
          <a:xfrm>
            <a:off x="5582795" y="1750023"/>
            <a:ext cx="185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Kafka on cloud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90245E-FB5D-B68B-2AD1-CF46E866E821}"/>
              </a:ext>
            </a:extLst>
          </p:cNvPr>
          <p:cNvSpPr txBox="1"/>
          <p:nvPr/>
        </p:nvSpPr>
        <p:spPr>
          <a:xfrm>
            <a:off x="7587339" y="1726523"/>
            <a:ext cx="230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FastAPI</a:t>
            </a:r>
            <a:r>
              <a:rPr lang="en-US" b="1" dirty="0"/>
              <a:t> contact event consumer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CD344EA0-11D5-2FEE-1EC4-5CDC16C993AA}"/>
              </a:ext>
            </a:extLst>
          </p:cNvPr>
          <p:cNvSpPr/>
          <p:nvPr/>
        </p:nvSpPr>
        <p:spPr>
          <a:xfrm>
            <a:off x="905820" y="4054406"/>
            <a:ext cx="361480" cy="165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96B619-F962-76B3-2E04-4827FDD3A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C20F-332A-44CA-A3C3-97A13AB1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C</a:t>
            </a:r>
            <a:r>
              <a:rPr lang="en-AU" dirty="0"/>
              <a:t>omponent Breakdown</a:t>
            </a:r>
            <a:endParaRPr lang="en-AU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1A8D8-599B-62C4-987B-C9444F3B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Salesforce contact creation and management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CEB00-26AC-16DA-8B82-13B67694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dirty="0" smtClean="0"/>
              <a:pPr/>
              <a:t>5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749020-A881-1E62-CE1D-F618D54B60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 descr="Free High-Quality Mulesoft Logo PNG for Creative Design">
            <a:extLst>
              <a:ext uri="{FF2B5EF4-FFF2-40B4-BE49-F238E27FC236}">
                <a16:creationId xmlns:a16="http://schemas.microsoft.com/office/drawing/2014/main" id="{6B168DB0-1158-F4E9-A00D-7882A8D5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52" y="5169333"/>
            <a:ext cx="1209675" cy="1190625"/>
          </a:xfrm>
          <a:prstGeom prst="rect">
            <a:avLst/>
          </a:prstGeom>
        </p:spPr>
      </p:pic>
      <p:pic>
        <p:nvPicPr>
          <p:cNvPr id="1026" name="Picture 2" descr="FastAPI SVG and transparent PNG icons | TechIcons">
            <a:extLst>
              <a:ext uri="{FF2B5EF4-FFF2-40B4-BE49-F238E27FC236}">
                <a16:creationId xmlns:a16="http://schemas.microsoft.com/office/drawing/2014/main" id="{31BA6403-D391-3C24-F617-081F9FF38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4290" y="2376581"/>
            <a:ext cx="567254" cy="56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lesforce Logo PNG Transparent – Brands Logos">
            <a:extLst>
              <a:ext uri="{FF2B5EF4-FFF2-40B4-BE49-F238E27FC236}">
                <a16:creationId xmlns:a16="http://schemas.microsoft.com/office/drawing/2014/main" id="{2AC242A5-0660-A303-67B2-B3B2180E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35" y="4157874"/>
            <a:ext cx="1036370" cy="72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5537D4-EF8C-C017-3F1F-17F26E234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4339"/>
              </p:ext>
            </p:extLst>
          </p:nvPr>
        </p:nvGraphicFramePr>
        <p:xfrm>
          <a:off x="3286125" y="1734966"/>
          <a:ext cx="7652251" cy="450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251">
                  <a:extLst>
                    <a:ext uri="{9D8B030D-6E8A-4147-A177-3AD203B41FA5}">
                      <a16:colId xmlns:a16="http://schemas.microsoft.com/office/drawing/2014/main" val="2633904581"/>
                    </a:ext>
                  </a:extLst>
                </a:gridCol>
              </a:tblGrid>
              <a:tr h="521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909271"/>
                  </a:ext>
                </a:extLst>
              </a:tr>
              <a:tr h="9003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Sends events to Kafka.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Receives contact events (creation &amp; updates).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75717"/>
                  </a:ext>
                </a:extLst>
              </a:tr>
              <a:tr h="9003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Message broker to handle event queues.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Configured with 1 partition  and 1 replication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5867"/>
                  </a:ext>
                </a:extLst>
              </a:tr>
              <a:tr h="9003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Updates Salesforce records via Salesforce API.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Secured with OAuth 2.0.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80490"/>
                  </a:ext>
                </a:extLst>
              </a:tr>
              <a:tr h="12861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API gateway to enforce Security policies.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Manages traffic to </a:t>
                      </a:r>
                      <a:r>
                        <a:rPr lang="en-AU" dirty="0" err="1"/>
                        <a:t>FastAPI</a:t>
                      </a:r>
                      <a:r>
                        <a:rPr lang="en-A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9408"/>
                  </a:ext>
                </a:extLst>
              </a:tr>
            </a:tbl>
          </a:graphicData>
        </a:graphic>
      </p:graphicFrame>
      <p:pic>
        <p:nvPicPr>
          <p:cNvPr id="3074" name="Picture 2" descr="Kafka Logo transparent PNG - StickPNG">
            <a:extLst>
              <a:ext uri="{FF2B5EF4-FFF2-40B4-BE49-F238E27FC236}">
                <a16:creationId xmlns:a16="http://schemas.microsoft.com/office/drawing/2014/main" id="{2F1718CE-2E2B-72BC-AE32-3211A793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90" y="3296308"/>
            <a:ext cx="567254" cy="56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25428-1A83-4FFD-EF53-F699920DC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EE7D2-8729-D5BB-E797-690F2765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120" y="2708920"/>
            <a:ext cx="5665556" cy="799390"/>
          </a:xfrm>
        </p:spPr>
        <p:txBody>
          <a:bodyPr>
            <a:normAutofit/>
          </a:bodyPr>
          <a:lstStyle/>
          <a:p>
            <a:r>
              <a:rPr lang="en-AU" dirty="0"/>
              <a:t>What’s next?</a:t>
            </a:r>
            <a:endParaRPr lang="en-AU" sz="2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99399-A645-47B4-81D3-EC9C905CFE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39120" y="3429000"/>
            <a:ext cx="5665556" cy="2677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cap="none" dirty="0"/>
              <a:t>Code walkthrough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5434894"/>
      </p:ext>
    </p:extLst>
  </p:cSld>
  <p:clrMapOvr>
    <a:masterClrMapping/>
  </p:clrMapOvr>
</p:sld>
</file>

<file path=ppt/theme/theme1.xml><?xml version="1.0" encoding="utf-8"?>
<a:theme xmlns:a="http://schemas.openxmlformats.org/drawingml/2006/main" name="1_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7 MU Widescreen Templates v6" id="{8FD68928-20F0-40FC-B7A3-36F9C6F475B2}" vid="{C4B169D2-345F-4689-ABD4-08FC98E159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7EADA5D0089F4498346EFB4B59649D" ma:contentTypeVersion="15" ma:contentTypeDescription="Create a new document." ma:contentTypeScope="" ma:versionID="bd57132756936251787fcd4dd91141e0">
  <xsd:schema xmlns:xsd="http://www.w3.org/2001/XMLSchema" xmlns:xs="http://www.w3.org/2001/XMLSchema" xmlns:p="http://schemas.microsoft.com/office/2006/metadata/properties" xmlns:ns2="8e1d36fa-1e70-4979-afc9-82183c72f474" xmlns:ns3="66d8175e-1ea2-47b8-a8fd-89905901d588" targetNamespace="http://schemas.microsoft.com/office/2006/metadata/properties" ma:root="true" ma:fieldsID="52f1f051541073260ce6bacbc8b01003" ns2:_="" ns3:_="">
    <xsd:import namespace="8e1d36fa-1e70-4979-afc9-82183c72f474"/>
    <xsd:import namespace="66d8175e-1ea2-47b8-a8fd-89905901d5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1d36fa-1e70-4979-afc9-82183c72f4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f0fa888-949a-464e-a270-b091e030d5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8175e-1ea2-47b8-a8fd-89905901d58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ef5beab-5724-44f6-85f4-bf9f45083e22}" ma:internalName="TaxCatchAll" ma:showField="CatchAllData" ma:web="66d8175e-1ea2-47b8-a8fd-89905901d5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1d36fa-1e70-4979-afc9-82183c72f474">
      <Terms xmlns="http://schemas.microsoft.com/office/infopath/2007/PartnerControls"/>
    </lcf76f155ced4ddcb4097134ff3c332f>
    <TaxCatchAll xmlns="66d8175e-1ea2-47b8-a8fd-89905901d588" xsi:nil="true"/>
  </documentManagement>
</p:properties>
</file>

<file path=customXml/itemProps1.xml><?xml version="1.0" encoding="utf-8"?>
<ds:datastoreItem xmlns:ds="http://schemas.openxmlformats.org/officeDocument/2006/customXml" ds:itemID="{4E8A2842-C4D9-46DB-A197-C91956F6EA5F}">
  <ds:schemaRefs>
    <ds:schemaRef ds:uri="66d8175e-1ea2-47b8-a8fd-89905901d588"/>
    <ds:schemaRef ds:uri="8e1d36fa-1e70-4979-afc9-82183c72f4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5D2CADC-C239-45B0-AD4B-20C6C9DCA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7772A7-0264-4974-81CB-40C348D2169B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66d8175e-1ea2-47b8-a8fd-89905901d588"/>
    <ds:schemaRef ds:uri="8e1d36fa-1e70-4979-afc9-82183c72f474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82c514c1-a717-4087-be06-d40d2070ad52}" enabled="0" method="" siteId="{82c514c1-a717-4087-be06-d40d2070ad5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183</Words>
  <Application>Microsoft Macintosh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Georgia</vt:lpstr>
      <vt:lpstr>Wingdings</vt:lpstr>
      <vt:lpstr>1_MAC UNI BASIC_Round 1 Draft for feedback</vt:lpstr>
      <vt:lpstr>PowerPoint Presentation</vt:lpstr>
      <vt:lpstr>Agenda</vt:lpstr>
      <vt:lpstr>Requirement overview</vt:lpstr>
      <vt:lpstr>Architecture</vt:lpstr>
      <vt:lpstr>Component Breakdown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gokelly@kpmg.com.au</dc:creator>
  <cp:lastModifiedBy>Vaibhav Singh</cp:lastModifiedBy>
  <cp:revision>554</cp:revision>
  <dcterms:created xsi:type="dcterms:W3CDTF">2024-04-30T05:37:12Z</dcterms:created>
  <dcterms:modified xsi:type="dcterms:W3CDTF">2024-08-29T01:07:14Z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0x010100017EADA5D0089F4498346EFB4B59649D</vt:lpwstr>
  </property>
  <property fmtid="{D5CDD505-2E9C-101B-9397-08002B2CF9AE}" pid="3" name="MediaServiceImageTags">
    <vt:lpwstr/>
  </property>
</Properties>
</file>