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dedacb3c7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dedacb3c7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dedacb3c7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dedacb3c7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dedacb3c7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dedacb3c7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dedacb3c7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dedacb3c7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e0144428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e0144428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dff6cb4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dff6cb4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e0144428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e0144428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dedacb3c7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dedacb3c7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dedacb3c7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dedacb3c7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dedacb3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dedacb3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dedacb3c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dedacb3c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dedacb3c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dedacb3c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dedacb3c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dedacb3c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dedacb3c7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dedacb3c7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dedacb3c7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dedacb3c7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dedacb3c7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dedacb3c7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01475" y="483575"/>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Research Work Presentation</a:t>
            </a:r>
            <a:endParaRPr/>
          </a:p>
        </p:txBody>
      </p:sp>
      <p:sp>
        <p:nvSpPr>
          <p:cNvPr id="60" name="Google Shape;60;p13"/>
          <p:cNvSpPr txBox="1"/>
          <p:nvPr>
            <p:ph idx="1" type="subTitle"/>
          </p:nvPr>
        </p:nvSpPr>
        <p:spPr>
          <a:xfrm>
            <a:off x="510450" y="3182346"/>
            <a:ext cx="8305500" cy="16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 Fake/Real News Classification Using CNN</a:t>
            </a:r>
            <a:endParaRPr/>
          </a:p>
          <a:p>
            <a:pPr indent="0" lvl="0" marL="0" rtl="0" algn="l">
              <a:spcBef>
                <a:spcPts val="0"/>
              </a:spcBef>
              <a:spcAft>
                <a:spcPts val="0"/>
              </a:spcAft>
              <a:buNone/>
            </a:pPr>
            <a:r>
              <a:rPr lang="en"/>
              <a:t>By - Vaibhav Kumar Sunkaria</a:t>
            </a:r>
            <a:endParaRPr/>
          </a:p>
          <a:p>
            <a:pPr indent="0" lvl="0" marL="0" rtl="0" algn="l">
              <a:spcBef>
                <a:spcPts val="0"/>
              </a:spcBef>
              <a:spcAft>
                <a:spcPts val="0"/>
              </a:spcAft>
              <a:buNone/>
            </a:pPr>
            <a:r>
              <a:rPr lang="en"/>
              <a:t>National Chengchi University</a:t>
            </a:r>
            <a:endParaRPr/>
          </a:p>
          <a:p>
            <a:pPr indent="0" lvl="0" marL="0" rtl="0" algn="l">
              <a:spcBef>
                <a:spcPts val="0"/>
              </a:spcBef>
              <a:spcAft>
                <a:spcPts val="0"/>
              </a:spcAft>
              <a:buNone/>
            </a:pPr>
            <a:r>
              <a:rPr lang="en"/>
              <a:t>Advisor - Professor Yuh-Jong Hu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Setup (Contd.)</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Word Embedding -  We use 3 Layer neural network for the word embedding it can of size 50 to 350 but after 100 precision and recall decreases therefore i choose 100 dimension embedding.</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5.Hidden Layer dimension - Its most important factor to determine final output too less or too large size can cause underfitting or overfitting of data.</a:t>
            </a:r>
            <a:endParaRPr/>
          </a:p>
          <a:p>
            <a:pPr indent="0" lvl="0" marL="0" rtl="0" algn="l">
              <a:spcBef>
                <a:spcPts val="1600"/>
              </a:spcBef>
              <a:spcAft>
                <a:spcPts val="1600"/>
              </a:spcAft>
              <a:buNone/>
            </a:pPr>
            <a:r>
              <a:rPr lang="en"/>
              <a:t>Thus i choose 128 for the hidden layer dimension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Model for Text Classifation</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b="1" lang="en" sz="1100"/>
              <a:t>Input</a:t>
            </a:r>
            <a:r>
              <a:rPr b="1" lang="en" sz="1000"/>
              <a:t> =&gt;</a:t>
            </a:r>
            <a:endParaRPr b="1" sz="1000"/>
          </a:p>
        </p:txBody>
      </p:sp>
      <p:sp>
        <p:nvSpPr>
          <p:cNvPr id="119" name="Google Shape;119;p23"/>
          <p:cNvSpPr/>
          <p:nvPr/>
        </p:nvSpPr>
        <p:spPr>
          <a:xfrm>
            <a:off x="1004687" y="1392347"/>
            <a:ext cx="1048500" cy="104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Embedding Layer</a:t>
            </a:r>
            <a:endParaRPr b="1" sz="1200"/>
          </a:p>
        </p:txBody>
      </p:sp>
      <p:sp>
        <p:nvSpPr>
          <p:cNvPr id="120" name="Google Shape;120;p23"/>
          <p:cNvSpPr/>
          <p:nvPr/>
        </p:nvSpPr>
        <p:spPr>
          <a:xfrm>
            <a:off x="2216850" y="1817425"/>
            <a:ext cx="578700" cy="22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a:off x="2959225" y="1347850"/>
            <a:ext cx="1048500" cy="109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Convolutional Layer 1</a:t>
            </a:r>
            <a:endParaRPr b="1" sz="1100"/>
          </a:p>
          <a:p>
            <a:pPr indent="0" lvl="0" marL="0" rtl="0" algn="l">
              <a:spcBef>
                <a:spcPts val="0"/>
              </a:spcBef>
              <a:spcAft>
                <a:spcPts val="0"/>
              </a:spcAft>
              <a:buNone/>
            </a:pPr>
            <a:r>
              <a:rPr b="1" lang="en" sz="1100"/>
              <a:t>And Max Pooling</a:t>
            </a:r>
            <a:endParaRPr b="1" sz="1100"/>
          </a:p>
        </p:txBody>
      </p:sp>
      <p:sp>
        <p:nvSpPr>
          <p:cNvPr id="122" name="Google Shape;122;p23"/>
          <p:cNvSpPr/>
          <p:nvPr/>
        </p:nvSpPr>
        <p:spPr>
          <a:xfrm>
            <a:off x="4258950" y="1839275"/>
            <a:ext cx="578700" cy="22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3"/>
          <p:cNvSpPr/>
          <p:nvPr/>
        </p:nvSpPr>
        <p:spPr>
          <a:xfrm>
            <a:off x="4990625" y="1358775"/>
            <a:ext cx="1048500" cy="109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Convolutional Layer 2</a:t>
            </a:r>
            <a:endParaRPr b="1" sz="1200"/>
          </a:p>
          <a:p>
            <a:pPr indent="0" lvl="0" marL="0" rtl="0" algn="l">
              <a:spcBef>
                <a:spcPts val="0"/>
              </a:spcBef>
              <a:spcAft>
                <a:spcPts val="0"/>
              </a:spcAft>
              <a:buNone/>
            </a:pPr>
            <a:r>
              <a:rPr b="1" lang="en" sz="1100"/>
              <a:t>And Max Pooling</a:t>
            </a:r>
            <a:endParaRPr b="1" sz="1100"/>
          </a:p>
        </p:txBody>
      </p:sp>
      <p:sp>
        <p:nvSpPr>
          <p:cNvPr id="124" name="Google Shape;124;p23"/>
          <p:cNvSpPr/>
          <p:nvPr/>
        </p:nvSpPr>
        <p:spPr>
          <a:xfrm>
            <a:off x="6213700" y="1861100"/>
            <a:ext cx="502200" cy="22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p:nvPr/>
        </p:nvSpPr>
        <p:spPr>
          <a:xfrm>
            <a:off x="6814325" y="1347975"/>
            <a:ext cx="1135800" cy="109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Convolutional Layer 3 and Max Pooling</a:t>
            </a:r>
            <a:endParaRPr b="1" sz="1200"/>
          </a:p>
        </p:txBody>
      </p:sp>
      <p:sp>
        <p:nvSpPr>
          <p:cNvPr id="126" name="Google Shape;126;p23"/>
          <p:cNvSpPr/>
          <p:nvPr/>
        </p:nvSpPr>
        <p:spPr>
          <a:xfrm>
            <a:off x="7272975" y="2669225"/>
            <a:ext cx="218400" cy="57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3"/>
          <p:cNvSpPr/>
          <p:nvPr/>
        </p:nvSpPr>
        <p:spPr>
          <a:xfrm>
            <a:off x="6945375" y="3389950"/>
            <a:ext cx="1048500" cy="104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Flatten</a:t>
            </a:r>
            <a:endParaRPr b="1" sz="1200"/>
          </a:p>
        </p:txBody>
      </p:sp>
      <p:sp>
        <p:nvSpPr>
          <p:cNvPr id="128" name="Google Shape;128;p23"/>
          <p:cNvSpPr/>
          <p:nvPr/>
        </p:nvSpPr>
        <p:spPr>
          <a:xfrm>
            <a:off x="6213775" y="3903225"/>
            <a:ext cx="578700" cy="273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3"/>
          <p:cNvSpPr/>
          <p:nvPr/>
        </p:nvSpPr>
        <p:spPr>
          <a:xfrm>
            <a:off x="5034313" y="3449950"/>
            <a:ext cx="1048500" cy="104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Dense Layer 1</a:t>
            </a:r>
            <a:endParaRPr b="1" sz="1200"/>
          </a:p>
        </p:txBody>
      </p:sp>
      <p:sp>
        <p:nvSpPr>
          <p:cNvPr id="130" name="Google Shape;130;p23"/>
          <p:cNvSpPr/>
          <p:nvPr/>
        </p:nvSpPr>
        <p:spPr>
          <a:xfrm>
            <a:off x="4258950" y="3946900"/>
            <a:ext cx="644400" cy="229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p:nvPr/>
        </p:nvSpPr>
        <p:spPr>
          <a:xfrm>
            <a:off x="3014025" y="3367750"/>
            <a:ext cx="1048500" cy="109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Dense Layer 2</a:t>
            </a:r>
            <a:endParaRPr b="1" sz="1200"/>
          </a:p>
        </p:txBody>
      </p:sp>
      <p:sp>
        <p:nvSpPr>
          <p:cNvPr id="132" name="Google Shape;132;p23"/>
          <p:cNvSpPr/>
          <p:nvPr/>
        </p:nvSpPr>
        <p:spPr>
          <a:xfrm>
            <a:off x="2194900" y="3837700"/>
            <a:ext cx="644400" cy="273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3"/>
          <p:cNvSpPr/>
          <p:nvPr/>
        </p:nvSpPr>
        <p:spPr>
          <a:xfrm>
            <a:off x="1004625" y="3389950"/>
            <a:ext cx="1048500" cy="104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Output Layer</a:t>
            </a:r>
            <a:endParaRPr b="1" sz="1200"/>
          </a:p>
          <a:p>
            <a:pPr indent="0" lvl="0" marL="0" rtl="0" algn="l">
              <a:spcBef>
                <a:spcPts val="0"/>
              </a:spcBef>
              <a:spcAft>
                <a:spcPts val="0"/>
              </a:spcAft>
              <a:buNone/>
            </a:pPr>
            <a:r>
              <a:rPr b="1" lang="en" sz="1200"/>
              <a:t>(Binary Classification)</a:t>
            </a:r>
            <a:endParaRPr b="1"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Results</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Model is Trained on 16640 samples and tested on 10400 samples of Kaggle Dataset</a:t>
            </a:r>
            <a:endParaRPr/>
          </a:p>
        </p:txBody>
      </p:sp>
      <p:pic>
        <p:nvPicPr>
          <p:cNvPr id="140" name="Google Shape;140;p24"/>
          <p:cNvPicPr preferRelativeResize="0"/>
          <p:nvPr/>
        </p:nvPicPr>
        <p:blipFill>
          <a:blip r:embed="rId3">
            <a:alphaModFix/>
          </a:blip>
          <a:stretch>
            <a:fillRect/>
          </a:stretch>
        </p:blipFill>
        <p:spPr>
          <a:xfrm>
            <a:off x="677050" y="1758175"/>
            <a:ext cx="3762375" cy="2647950"/>
          </a:xfrm>
          <a:prstGeom prst="rect">
            <a:avLst/>
          </a:prstGeom>
          <a:noFill/>
          <a:ln>
            <a:noFill/>
          </a:ln>
        </p:spPr>
      </p:pic>
      <p:pic>
        <p:nvPicPr>
          <p:cNvPr id="141" name="Google Shape;141;p24"/>
          <p:cNvPicPr preferRelativeResize="0"/>
          <p:nvPr/>
        </p:nvPicPr>
        <p:blipFill>
          <a:blip r:embed="rId4">
            <a:alphaModFix/>
          </a:blip>
          <a:stretch>
            <a:fillRect/>
          </a:stretch>
        </p:blipFill>
        <p:spPr>
          <a:xfrm>
            <a:off x="4744875" y="1681725"/>
            <a:ext cx="3705225" cy="264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Setup For Deep CNN Model</a:t>
            </a:r>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Dataset is same as used for CNN Model i.e., Kaggle Dataset</a:t>
            </a:r>
            <a:endParaRPr/>
          </a:p>
          <a:p>
            <a:pPr indent="-342900" lvl="0" marL="457200" rtl="0" algn="l">
              <a:spcBef>
                <a:spcPts val="0"/>
              </a:spcBef>
              <a:spcAft>
                <a:spcPts val="0"/>
              </a:spcAft>
              <a:buSzPts val="1800"/>
              <a:buAutoNum type="arabicPeriod"/>
            </a:pPr>
            <a:r>
              <a:rPr lang="en"/>
              <a:t>We use 80% of the data for training, 10% of the data for validation and 10% of the data for testing</a:t>
            </a:r>
            <a:endParaRPr/>
          </a:p>
          <a:p>
            <a:pPr indent="-342900" lvl="0" marL="457200" rtl="0" algn="l">
              <a:spcBef>
                <a:spcPts val="0"/>
              </a:spcBef>
              <a:spcAft>
                <a:spcPts val="0"/>
              </a:spcAft>
              <a:buSzPts val="1800"/>
              <a:buAutoNum type="arabicPeriod"/>
            </a:pPr>
            <a:r>
              <a:rPr lang="en"/>
              <a:t>11 convolutional layers are used with different filter sizes</a:t>
            </a:r>
            <a:endParaRPr/>
          </a:p>
          <a:p>
            <a:pPr indent="-342900" lvl="0" marL="457200" rtl="0" algn="l">
              <a:spcBef>
                <a:spcPts val="0"/>
              </a:spcBef>
              <a:spcAft>
                <a:spcPts val="0"/>
              </a:spcAft>
              <a:buSzPts val="1800"/>
              <a:buAutoNum type="arabicPeriod"/>
            </a:pPr>
            <a:r>
              <a:rPr lang="en"/>
              <a:t>A dropout layer is added to reduce number of trainable parameters</a:t>
            </a:r>
            <a:endParaRPr/>
          </a:p>
          <a:p>
            <a:pPr indent="-342900" lvl="0" marL="457200" rtl="0" algn="l">
              <a:spcBef>
                <a:spcPts val="0"/>
              </a:spcBef>
              <a:spcAft>
                <a:spcPts val="0"/>
              </a:spcAft>
              <a:buSzPts val="1800"/>
              <a:buAutoNum type="arabicPeriod"/>
            </a:pPr>
            <a:r>
              <a:rPr lang="en"/>
              <a:t>The experiment is run on 2 epochs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Deep CNN Model</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Input Embedding Layer</a:t>
            </a:r>
            <a:endParaRPr sz="900"/>
          </a:p>
        </p:txBody>
      </p:sp>
      <p:sp>
        <p:nvSpPr>
          <p:cNvPr id="154" name="Google Shape;154;p26"/>
          <p:cNvSpPr/>
          <p:nvPr/>
        </p:nvSpPr>
        <p:spPr>
          <a:xfrm>
            <a:off x="1174950" y="1527475"/>
            <a:ext cx="1008900" cy="74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Conv1d +</a:t>
            </a:r>
            <a:endParaRPr sz="1200"/>
          </a:p>
          <a:p>
            <a:pPr indent="0" lvl="0" marL="0" rtl="0" algn="l">
              <a:spcBef>
                <a:spcPts val="0"/>
              </a:spcBef>
              <a:spcAft>
                <a:spcPts val="0"/>
              </a:spcAft>
              <a:buNone/>
            </a:pPr>
            <a:r>
              <a:rPr lang="en" sz="1200"/>
              <a:t>BatchNormalization</a:t>
            </a:r>
            <a:endParaRPr sz="1200"/>
          </a:p>
        </p:txBody>
      </p:sp>
      <p:sp>
        <p:nvSpPr>
          <p:cNvPr id="155" name="Google Shape;155;p26"/>
          <p:cNvSpPr/>
          <p:nvPr/>
        </p:nvSpPr>
        <p:spPr>
          <a:xfrm>
            <a:off x="2749775" y="1517575"/>
            <a:ext cx="1068300" cy="74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rPr lang="en" sz="1100"/>
              <a:t>Conv1d +</a:t>
            </a:r>
            <a:endParaRPr sz="1100"/>
          </a:p>
          <a:p>
            <a:pPr indent="0" lvl="0" marL="0" rtl="0" algn="l">
              <a:spcBef>
                <a:spcPts val="0"/>
              </a:spcBef>
              <a:spcAft>
                <a:spcPts val="0"/>
              </a:spcAft>
              <a:buNone/>
            </a:pPr>
            <a:r>
              <a:rPr lang="en" sz="1100"/>
              <a:t>BatchNormalization+ReLu activation</a:t>
            </a:r>
            <a:endParaRPr sz="1100"/>
          </a:p>
          <a:p>
            <a:pPr indent="0" lvl="0" marL="0" rtl="0" algn="l">
              <a:spcBef>
                <a:spcPts val="0"/>
              </a:spcBef>
              <a:spcAft>
                <a:spcPts val="0"/>
              </a:spcAft>
              <a:buNone/>
            </a:pPr>
            <a:r>
              <a:t/>
            </a:r>
            <a:endParaRPr sz="1100"/>
          </a:p>
        </p:txBody>
      </p:sp>
      <p:sp>
        <p:nvSpPr>
          <p:cNvPr id="156" name="Google Shape;156;p26"/>
          <p:cNvSpPr/>
          <p:nvPr/>
        </p:nvSpPr>
        <p:spPr>
          <a:xfrm>
            <a:off x="4520350" y="1527475"/>
            <a:ext cx="1078200" cy="74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rPr lang="en" sz="1100"/>
              <a:t>Conv1d +</a:t>
            </a:r>
            <a:endParaRPr sz="1100"/>
          </a:p>
          <a:p>
            <a:pPr indent="0" lvl="0" marL="0" rtl="0" algn="l">
              <a:spcBef>
                <a:spcPts val="0"/>
              </a:spcBef>
              <a:spcAft>
                <a:spcPts val="0"/>
              </a:spcAft>
              <a:buNone/>
            </a:pPr>
            <a:r>
              <a:rPr lang="en" sz="1100"/>
              <a:t>BatchNormalization+ReLu activation</a:t>
            </a:r>
            <a:endParaRPr sz="1100"/>
          </a:p>
          <a:p>
            <a:pPr indent="0" lvl="0" marL="0" rtl="0" algn="l">
              <a:spcBef>
                <a:spcPts val="0"/>
              </a:spcBef>
              <a:spcAft>
                <a:spcPts val="0"/>
              </a:spcAft>
              <a:buNone/>
            </a:pPr>
            <a:r>
              <a:t/>
            </a:r>
            <a:endParaRPr/>
          </a:p>
        </p:txBody>
      </p:sp>
      <p:sp>
        <p:nvSpPr>
          <p:cNvPr id="157" name="Google Shape;157;p26"/>
          <p:cNvSpPr/>
          <p:nvPr/>
        </p:nvSpPr>
        <p:spPr>
          <a:xfrm>
            <a:off x="6182100" y="1517575"/>
            <a:ext cx="1068300" cy="74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Conv1d +</a:t>
            </a:r>
            <a:endParaRPr sz="1100"/>
          </a:p>
          <a:p>
            <a:pPr indent="0" lvl="0" marL="0" rtl="0" algn="l">
              <a:spcBef>
                <a:spcPts val="0"/>
              </a:spcBef>
              <a:spcAft>
                <a:spcPts val="0"/>
              </a:spcAft>
              <a:buNone/>
            </a:pPr>
            <a:r>
              <a:rPr lang="en" sz="1100"/>
              <a:t>BatchNormalization+ReLu activation</a:t>
            </a:r>
            <a:endParaRPr sz="1100"/>
          </a:p>
        </p:txBody>
      </p:sp>
      <p:sp>
        <p:nvSpPr>
          <p:cNvPr id="158" name="Google Shape;158;p26"/>
          <p:cNvSpPr/>
          <p:nvPr/>
        </p:nvSpPr>
        <p:spPr>
          <a:xfrm>
            <a:off x="7833950" y="1362375"/>
            <a:ext cx="1078200" cy="89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rPr lang="en" sz="1100"/>
              <a:t>Conv1d +</a:t>
            </a:r>
            <a:endParaRPr sz="1100"/>
          </a:p>
          <a:p>
            <a:pPr indent="0" lvl="0" marL="0" rtl="0" algn="l">
              <a:spcBef>
                <a:spcPts val="0"/>
              </a:spcBef>
              <a:spcAft>
                <a:spcPts val="0"/>
              </a:spcAft>
              <a:buNone/>
            </a:pPr>
            <a:r>
              <a:rPr lang="en" sz="1100"/>
              <a:t>BatchNormalization+Max Pooling+ReLu activation</a:t>
            </a:r>
            <a:endParaRPr sz="1100"/>
          </a:p>
          <a:p>
            <a:pPr indent="0" lvl="0" marL="0" rtl="0" algn="l">
              <a:spcBef>
                <a:spcPts val="0"/>
              </a:spcBef>
              <a:spcAft>
                <a:spcPts val="0"/>
              </a:spcAft>
              <a:buNone/>
            </a:pPr>
            <a:r>
              <a:t/>
            </a:r>
            <a:endParaRPr/>
          </a:p>
        </p:txBody>
      </p:sp>
      <p:sp>
        <p:nvSpPr>
          <p:cNvPr id="159" name="Google Shape;159;p26"/>
          <p:cNvSpPr/>
          <p:nvPr/>
        </p:nvSpPr>
        <p:spPr>
          <a:xfrm>
            <a:off x="2299113" y="1814425"/>
            <a:ext cx="335400" cy="14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p:nvPr/>
        </p:nvSpPr>
        <p:spPr>
          <a:xfrm>
            <a:off x="3958825" y="1846125"/>
            <a:ext cx="412800" cy="14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a:off x="5706225" y="1846125"/>
            <a:ext cx="394800" cy="13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a:off x="7364775" y="1826375"/>
            <a:ext cx="394800" cy="14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a:off x="8302650" y="2448350"/>
            <a:ext cx="148200" cy="384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p:nvPr/>
        </p:nvSpPr>
        <p:spPr>
          <a:xfrm>
            <a:off x="7964450" y="3022225"/>
            <a:ext cx="947700" cy="94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Conv1d +</a:t>
            </a:r>
            <a:endParaRPr sz="1100"/>
          </a:p>
          <a:p>
            <a:pPr indent="0" lvl="0" marL="0" rtl="0" algn="l">
              <a:spcBef>
                <a:spcPts val="0"/>
              </a:spcBef>
              <a:spcAft>
                <a:spcPts val="0"/>
              </a:spcAft>
              <a:buNone/>
            </a:pPr>
            <a:r>
              <a:rPr lang="en" sz="1100"/>
              <a:t>BatchNormalization+ReLu activation</a:t>
            </a:r>
            <a:endParaRPr sz="1100"/>
          </a:p>
        </p:txBody>
      </p:sp>
      <p:sp>
        <p:nvSpPr>
          <p:cNvPr id="165" name="Google Shape;165;p26"/>
          <p:cNvSpPr/>
          <p:nvPr/>
        </p:nvSpPr>
        <p:spPr>
          <a:xfrm>
            <a:off x="6377550" y="3005400"/>
            <a:ext cx="873000" cy="94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Conv1d +</a:t>
            </a:r>
            <a:endParaRPr sz="1100"/>
          </a:p>
          <a:p>
            <a:pPr indent="0" lvl="0" marL="0" rtl="0" algn="l">
              <a:spcBef>
                <a:spcPts val="0"/>
              </a:spcBef>
              <a:spcAft>
                <a:spcPts val="0"/>
              </a:spcAft>
              <a:buNone/>
            </a:pPr>
            <a:r>
              <a:rPr lang="en" sz="1100"/>
              <a:t>BatchNormalization+ReLu activation</a:t>
            </a:r>
            <a:endParaRPr sz="1100"/>
          </a:p>
        </p:txBody>
      </p:sp>
      <p:sp>
        <p:nvSpPr>
          <p:cNvPr id="166" name="Google Shape;166;p26"/>
          <p:cNvSpPr/>
          <p:nvPr/>
        </p:nvSpPr>
        <p:spPr>
          <a:xfrm>
            <a:off x="4900450" y="3022225"/>
            <a:ext cx="947700" cy="94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Conv1d +</a:t>
            </a:r>
            <a:endParaRPr sz="1200"/>
          </a:p>
          <a:p>
            <a:pPr indent="0" lvl="0" marL="0" rtl="0" algn="l">
              <a:spcBef>
                <a:spcPts val="0"/>
              </a:spcBef>
              <a:spcAft>
                <a:spcPts val="0"/>
              </a:spcAft>
              <a:buNone/>
            </a:pPr>
            <a:r>
              <a:rPr lang="en" sz="1200"/>
              <a:t>BatchNormalization</a:t>
            </a:r>
            <a:endParaRPr sz="1200"/>
          </a:p>
          <a:p>
            <a:pPr indent="0" lvl="0" marL="0" rtl="0" algn="l">
              <a:spcBef>
                <a:spcPts val="0"/>
              </a:spcBef>
              <a:spcAft>
                <a:spcPts val="0"/>
              </a:spcAft>
              <a:buNone/>
            </a:pPr>
            <a:r>
              <a:t/>
            </a:r>
            <a:endParaRPr/>
          </a:p>
        </p:txBody>
      </p:sp>
      <p:sp>
        <p:nvSpPr>
          <p:cNvPr id="167" name="Google Shape;167;p26"/>
          <p:cNvSpPr/>
          <p:nvPr/>
        </p:nvSpPr>
        <p:spPr>
          <a:xfrm>
            <a:off x="3339750" y="3025150"/>
            <a:ext cx="873000" cy="98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Conv1d +</a:t>
            </a:r>
            <a:endParaRPr sz="1200"/>
          </a:p>
          <a:p>
            <a:pPr indent="0" lvl="0" marL="0" rtl="0" algn="l">
              <a:spcBef>
                <a:spcPts val="0"/>
              </a:spcBef>
              <a:spcAft>
                <a:spcPts val="0"/>
              </a:spcAft>
              <a:buNone/>
            </a:pPr>
            <a:r>
              <a:rPr lang="en" sz="1200"/>
              <a:t>BatchNormalization</a:t>
            </a:r>
            <a:endParaRPr sz="1200"/>
          </a:p>
          <a:p>
            <a:pPr indent="0" lvl="0" marL="0" rtl="0" algn="l">
              <a:spcBef>
                <a:spcPts val="0"/>
              </a:spcBef>
              <a:spcAft>
                <a:spcPts val="0"/>
              </a:spcAft>
              <a:buNone/>
            </a:pPr>
            <a:r>
              <a:rPr lang="en"/>
              <a:t>+</a:t>
            </a:r>
            <a:r>
              <a:rPr lang="en" sz="1100"/>
              <a:t>Dropout</a:t>
            </a:r>
            <a:endParaRPr sz="1100"/>
          </a:p>
          <a:p>
            <a:pPr indent="0" lvl="0" marL="0" rtl="0" algn="l">
              <a:spcBef>
                <a:spcPts val="0"/>
              </a:spcBef>
              <a:spcAft>
                <a:spcPts val="0"/>
              </a:spcAft>
              <a:buNone/>
            </a:pPr>
            <a:r>
              <a:rPr lang="en" sz="1100"/>
              <a:t>(0.1)</a:t>
            </a:r>
            <a:endParaRPr sz="1100"/>
          </a:p>
        </p:txBody>
      </p:sp>
      <p:sp>
        <p:nvSpPr>
          <p:cNvPr id="168" name="Google Shape;168;p26"/>
          <p:cNvSpPr/>
          <p:nvPr/>
        </p:nvSpPr>
        <p:spPr>
          <a:xfrm>
            <a:off x="1836450" y="2951200"/>
            <a:ext cx="947700" cy="11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Conv1d +</a:t>
            </a:r>
            <a:endParaRPr sz="1000"/>
          </a:p>
          <a:p>
            <a:pPr indent="0" lvl="0" marL="0" rtl="0" algn="l">
              <a:spcBef>
                <a:spcPts val="0"/>
              </a:spcBef>
              <a:spcAft>
                <a:spcPts val="0"/>
              </a:spcAft>
              <a:buNone/>
            </a:pPr>
            <a:r>
              <a:rPr lang="en" sz="1000"/>
              <a:t>BatchNormalization+Max Pooling+ReLu activation</a:t>
            </a:r>
            <a:endParaRPr sz="1000"/>
          </a:p>
          <a:p>
            <a:pPr indent="0" lvl="0" marL="0" rtl="0" algn="l">
              <a:spcBef>
                <a:spcPts val="0"/>
              </a:spcBef>
              <a:spcAft>
                <a:spcPts val="0"/>
              </a:spcAft>
              <a:buNone/>
            </a:pPr>
            <a:r>
              <a:t/>
            </a:r>
            <a:endParaRPr/>
          </a:p>
        </p:txBody>
      </p:sp>
      <p:sp>
        <p:nvSpPr>
          <p:cNvPr id="169" name="Google Shape;169;p26"/>
          <p:cNvSpPr/>
          <p:nvPr/>
        </p:nvSpPr>
        <p:spPr>
          <a:xfrm>
            <a:off x="227250" y="2995525"/>
            <a:ext cx="947700" cy="109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Conv1d +</a:t>
            </a:r>
            <a:endParaRPr sz="1000"/>
          </a:p>
          <a:p>
            <a:pPr indent="0" lvl="0" marL="0" rtl="0" algn="l">
              <a:spcBef>
                <a:spcPts val="0"/>
              </a:spcBef>
              <a:spcAft>
                <a:spcPts val="0"/>
              </a:spcAft>
              <a:buNone/>
            </a:pPr>
            <a:r>
              <a:rPr lang="en" sz="1000"/>
              <a:t>BatchNormalization+Max Pooling+ReLu activation</a:t>
            </a:r>
            <a:endParaRPr sz="1000"/>
          </a:p>
          <a:p>
            <a:pPr indent="0" lvl="0" marL="0" rtl="0" algn="l">
              <a:spcBef>
                <a:spcPts val="0"/>
              </a:spcBef>
              <a:spcAft>
                <a:spcPts val="0"/>
              </a:spcAft>
              <a:buNone/>
            </a:pPr>
            <a:r>
              <a:t/>
            </a:r>
            <a:endParaRPr/>
          </a:p>
        </p:txBody>
      </p:sp>
      <p:sp>
        <p:nvSpPr>
          <p:cNvPr id="170" name="Google Shape;170;p26"/>
          <p:cNvSpPr/>
          <p:nvPr/>
        </p:nvSpPr>
        <p:spPr>
          <a:xfrm>
            <a:off x="335650" y="4466500"/>
            <a:ext cx="1008900" cy="43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Dense1+ReLu</a:t>
            </a:r>
            <a:endParaRPr sz="1000"/>
          </a:p>
          <a:p>
            <a:pPr indent="0" lvl="0" marL="0" rtl="0" algn="l">
              <a:spcBef>
                <a:spcPts val="0"/>
              </a:spcBef>
              <a:spcAft>
                <a:spcPts val="0"/>
              </a:spcAft>
              <a:buNone/>
            </a:pPr>
            <a:r>
              <a:rPr lang="en" sz="1000"/>
              <a:t>(1024)</a:t>
            </a:r>
            <a:endParaRPr sz="1000"/>
          </a:p>
        </p:txBody>
      </p:sp>
      <p:sp>
        <p:nvSpPr>
          <p:cNvPr id="171" name="Google Shape;171;p26"/>
          <p:cNvSpPr/>
          <p:nvPr/>
        </p:nvSpPr>
        <p:spPr>
          <a:xfrm>
            <a:off x="1859750" y="4466500"/>
            <a:ext cx="1078200" cy="43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rPr lang="en" sz="1000"/>
              <a:t>Dense1+ReLu</a:t>
            </a:r>
            <a:endParaRPr sz="1000"/>
          </a:p>
          <a:p>
            <a:pPr indent="0" lvl="0" marL="0" rtl="0" algn="l">
              <a:spcBef>
                <a:spcPts val="0"/>
              </a:spcBef>
              <a:spcAft>
                <a:spcPts val="0"/>
              </a:spcAft>
              <a:buNone/>
            </a:pPr>
            <a:r>
              <a:rPr lang="en" sz="1000"/>
              <a:t>(512)</a:t>
            </a:r>
            <a:endParaRPr sz="1000"/>
          </a:p>
          <a:p>
            <a:pPr indent="0" lvl="0" marL="0" rtl="0" algn="l">
              <a:spcBef>
                <a:spcPts val="0"/>
              </a:spcBef>
              <a:spcAft>
                <a:spcPts val="0"/>
              </a:spcAft>
              <a:buNone/>
            </a:pPr>
            <a:r>
              <a:t/>
            </a:r>
            <a:endParaRPr/>
          </a:p>
        </p:txBody>
      </p:sp>
      <p:sp>
        <p:nvSpPr>
          <p:cNvPr id="172" name="Google Shape;172;p26"/>
          <p:cNvSpPr/>
          <p:nvPr/>
        </p:nvSpPr>
        <p:spPr>
          <a:xfrm>
            <a:off x="3336850" y="4486250"/>
            <a:ext cx="1183500" cy="38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rPr lang="en" sz="1100"/>
              <a:t>Dense1+ReLu</a:t>
            </a:r>
            <a:endParaRPr sz="1100"/>
          </a:p>
          <a:p>
            <a:pPr indent="0" lvl="0" marL="0" rtl="0" algn="l">
              <a:spcBef>
                <a:spcPts val="0"/>
              </a:spcBef>
              <a:spcAft>
                <a:spcPts val="0"/>
              </a:spcAft>
              <a:buNone/>
            </a:pPr>
            <a:r>
              <a:rPr lang="en" sz="1100"/>
              <a:t>(128)</a:t>
            </a:r>
            <a:endParaRPr sz="1100"/>
          </a:p>
          <a:p>
            <a:pPr indent="0" lvl="0" marL="0" rtl="0" algn="l">
              <a:spcBef>
                <a:spcPts val="0"/>
              </a:spcBef>
              <a:spcAft>
                <a:spcPts val="0"/>
              </a:spcAft>
              <a:buNone/>
            </a:pPr>
            <a:r>
              <a:t/>
            </a:r>
            <a:endParaRPr/>
          </a:p>
        </p:txBody>
      </p:sp>
      <p:sp>
        <p:nvSpPr>
          <p:cNvPr id="173" name="Google Shape;173;p26"/>
          <p:cNvSpPr/>
          <p:nvPr/>
        </p:nvSpPr>
        <p:spPr>
          <a:xfrm>
            <a:off x="4985550" y="4476375"/>
            <a:ext cx="1078200" cy="38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Flatten</a:t>
            </a:r>
            <a:endParaRPr/>
          </a:p>
        </p:txBody>
      </p:sp>
      <p:sp>
        <p:nvSpPr>
          <p:cNvPr id="174" name="Google Shape;174;p26"/>
          <p:cNvSpPr/>
          <p:nvPr/>
        </p:nvSpPr>
        <p:spPr>
          <a:xfrm>
            <a:off x="6575000" y="4466500"/>
            <a:ext cx="10782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Dense1+ReLu</a:t>
            </a:r>
            <a:endParaRPr sz="1000"/>
          </a:p>
          <a:p>
            <a:pPr indent="0" lvl="0" marL="0" rtl="0" algn="l">
              <a:spcBef>
                <a:spcPts val="0"/>
              </a:spcBef>
              <a:spcAft>
                <a:spcPts val="0"/>
              </a:spcAft>
              <a:buNone/>
            </a:pPr>
            <a:r>
              <a:rPr lang="en" sz="1000"/>
              <a:t>(2)</a:t>
            </a:r>
            <a:endParaRPr sz="1000"/>
          </a:p>
        </p:txBody>
      </p:sp>
      <p:sp>
        <p:nvSpPr>
          <p:cNvPr id="175" name="Google Shape;175;p26"/>
          <p:cNvSpPr/>
          <p:nvPr/>
        </p:nvSpPr>
        <p:spPr>
          <a:xfrm>
            <a:off x="7394500" y="3370675"/>
            <a:ext cx="394800" cy="148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5894050" y="3429900"/>
            <a:ext cx="335400" cy="148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4324100" y="3429900"/>
            <a:ext cx="412800" cy="148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2902475" y="3439775"/>
            <a:ext cx="335400" cy="138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p:nvPr/>
        </p:nvSpPr>
        <p:spPr>
          <a:xfrm>
            <a:off x="1303150" y="3459525"/>
            <a:ext cx="394800" cy="148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a:off x="651575" y="4180200"/>
            <a:ext cx="148200" cy="199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a:off x="1451225" y="4614600"/>
            <a:ext cx="294000" cy="13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p:nvPr/>
        </p:nvSpPr>
        <p:spPr>
          <a:xfrm>
            <a:off x="3030825" y="4649875"/>
            <a:ext cx="237000" cy="11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p:nvPr/>
        </p:nvSpPr>
        <p:spPr>
          <a:xfrm>
            <a:off x="4632650" y="4607475"/>
            <a:ext cx="240600" cy="12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p:nvPr/>
        </p:nvSpPr>
        <p:spPr>
          <a:xfrm>
            <a:off x="6170225" y="4600525"/>
            <a:ext cx="294000" cy="12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a:off x="931275" y="1431625"/>
            <a:ext cx="128400" cy="531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Results</a:t>
            </a:r>
            <a:endParaRPr/>
          </a:p>
        </p:txBody>
      </p:sp>
      <p:sp>
        <p:nvSpPr>
          <p:cNvPr id="191" name="Google Shape;19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2" name="Google Shape;192;p27"/>
          <p:cNvPicPr preferRelativeResize="0"/>
          <p:nvPr/>
        </p:nvPicPr>
        <p:blipFill>
          <a:blip r:embed="rId3">
            <a:alphaModFix/>
          </a:blip>
          <a:stretch>
            <a:fillRect/>
          </a:stretch>
        </p:blipFill>
        <p:spPr>
          <a:xfrm>
            <a:off x="586713" y="1411163"/>
            <a:ext cx="3876675" cy="2676525"/>
          </a:xfrm>
          <a:prstGeom prst="rect">
            <a:avLst/>
          </a:prstGeom>
          <a:noFill/>
          <a:ln>
            <a:noFill/>
          </a:ln>
        </p:spPr>
      </p:pic>
      <p:pic>
        <p:nvPicPr>
          <p:cNvPr id="193" name="Google Shape;193;p27"/>
          <p:cNvPicPr preferRelativeResize="0"/>
          <p:nvPr/>
        </p:nvPicPr>
        <p:blipFill>
          <a:blip r:embed="rId4">
            <a:alphaModFix/>
          </a:blip>
          <a:stretch>
            <a:fillRect/>
          </a:stretch>
        </p:blipFill>
        <p:spPr>
          <a:xfrm>
            <a:off x="4362713" y="1296863"/>
            <a:ext cx="3952875" cy="279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311700" y="227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and Future Work</a:t>
            </a:r>
            <a:endParaRPr/>
          </a:p>
        </p:txBody>
      </p:sp>
      <p:sp>
        <p:nvSpPr>
          <p:cNvPr id="199" name="Google Shape;199;p28"/>
          <p:cNvSpPr txBox="1"/>
          <p:nvPr>
            <p:ph idx="1" type="body"/>
          </p:nvPr>
        </p:nvSpPr>
        <p:spPr>
          <a:xfrm>
            <a:off x="311700" y="905650"/>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CNN model can see entire input at once and is much faster than LSTM and other RNN Models</a:t>
            </a:r>
            <a:endParaRPr/>
          </a:p>
          <a:p>
            <a:pPr indent="-342900" lvl="0" marL="457200" rtl="0" algn="l">
              <a:spcBef>
                <a:spcPts val="0"/>
              </a:spcBef>
              <a:spcAft>
                <a:spcPts val="0"/>
              </a:spcAft>
              <a:buSzPts val="1800"/>
              <a:buAutoNum type="arabicPeriod"/>
            </a:pPr>
            <a:r>
              <a:rPr lang="en"/>
              <a:t>Deep CNN are more reliable than Text Classification Than CNN removing chance of underfitting or Overfitting</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AutoNum type="arabicPeriod"/>
            </a:pPr>
            <a:r>
              <a:rPr lang="en"/>
              <a:t>Experimental Result Shows that CNN can detect fake news depending on explicit features learned from convolutional neurons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AutoNum type="arabicPeriod"/>
            </a:pPr>
            <a:r>
              <a:rPr lang="en"/>
              <a:t>TI- CNN can be used to draw co relation between Text and Image of fake news data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ph idx="1" type="body"/>
          </p:nvPr>
        </p:nvSpPr>
        <p:spPr>
          <a:xfrm>
            <a:off x="185250" y="207050"/>
            <a:ext cx="8805000" cy="46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r>
              <a:rPr b="1" lang="en" sz="3600"/>
              <a:t>THANK YOU!!!!</a:t>
            </a:r>
            <a:endParaRPr b="1"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311708" y="-689200"/>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Fake News?</a:t>
            </a:r>
            <a:endParaRPr/>
          </a:p>
        </p:txBody>
      </p:sp>
      <p:sp>
        <p:nvSpPr>
          <p:cNvPr id="66" name="Google Shape;66;p14"/>
          <p:cNvSpPr txBox="1"/>
          <p:nvPr>
            <p:ph idx="1" type="subTitle"/>
          </p:nvPr>
        </p:nvSpPr>
        <p:spPr>
          <a:xfrm>
            <a:off x="311700" y="1698700"/>
            <a:ext cx="8721900" cy="31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Fake news is designed to deliberately spread hoaxes,propaganda and disinformation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Fake news stories usually spread through social media platforms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Often fake news will mimic real headlines and twist the story.</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detecting fake news so important</a:t>
            </a:r>
            <a:endParaRPr/>
          </a:p>
        </p:txBody>
      </p:sp>
      <p:pic>
        <p:nvPicPr>
          <p:cNvPr id="72" name="Google Shape;72;p15"/>
          <p:cNvPicPr preferRelativeResize="0"/>
          <p:nvPr/>
        </p:nvPicPr>
        <p:blipFill>
          <a:blip r:embed="rId3">
            <a:alphaModFix/>
          </a:blip>
          <a:stretch>
            <a:fillRect/>
          </a:stretch>
        </p:blipFill>
        <p:spPr>
          <a:xfrm>
            <a:off x="561475" y="1243275"/>
            <a:ext cx="7730301" cy="3552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544850" y="76125"/>
            <a:ext cx="8085775"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163450" y="76275"/>
            <a:ext cx="8783100" cy="492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Distinct Approaches in Machine Learning to detect fake news</a:t>
            </a:r>
            <a:endParaRPr/>
          </a:p>
          <a:p>
            <a:pPr indent="-342900" lvl="0" marL="457200" rtl="0" algn="l">
              <a:spcBef>
                <a:spcPts val="1600"/>
              </a:spcBef>
              <a:spcAft>
                <a:spcPts val="0"/>
              </a:spcAft>
              <a:buSzPts val="1800"/>
              <a:buAutoNum type="arabicPeriod"/>
            </a:pPr>
            <a:r>
              <a:rPr lang="en"/>
              <a:t>Linguistic Approaches - The methods based on word analysis is not enough to identify deception. In this case, the sentences are represented as a parse tree to describe syntax structure.</a:t>
            </a:r>
            <a:endParaRPr/>
          </a:p>
          <a:p>
            <a:pPr indent="0" lvl="0" marL="0" rtl="0" algn="l">
              <a:spcBef>
                <a:spcPts val="1600"/>
              </a:spcBef>
              <a:spcAft>
                <a:spcPts val="0"/>
              </a:spcAft>
              <a:buNone/>
            </a:pPr>
            <a:r>
              <a:rPr lang="en"/>
              <a:t>2.    Network Based Approaches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3.    Neural Network based Approaches - Convolutional neural networks (CNN) utilize    filters to capture the local structures of the image, which performs very well on computer vision tasks. Researchers also find that CNN is effective on many NLP tasks. For instance, semantic parsing , sentence modeling , and other traditional NLP tasks.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 Corpus Exploration</a:t>
            </a:r>
            <a:endParaRPr/>
          </a:p>
        </p:txBody>
      </p:sp>
      <p:sp>
        <p:nvSpPr>
          <p:cNvPr id="88" name="Google Shape;88;p18"/>
          <p:cNvSpPr txBox="1"/>
          <p:nvPr>
            <p:ph idx="1" type="body"/>
          </p:nvPr>
        </p:nvSpPr>
        <p:spPr>
          <a:xfrm>
            <a:off x="311700" y="1152475"/>
            <a:ext cx="8520600" cy="3936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Authenticated fact checked data sources.</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AutoNum type="arabicPeriod"/>
            </a:pPr>
            <a:r>
              <a:rPr lang="en" sz="1400"/>
              <a:t>Challenging problem to collect dataset</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AutoNum type="arabicPeriod"/>
            </a:pPr>
            <a:r>
              <a:rPr lang="en" sz="1400"/>
              <a:t>Data set published for research purposes e.g. kaggle dataset</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AutoNum type="arabicPeriod"/>
            </a:pPr>
            <a:r>
              <a:rPr lang="en" sz="1400"/>
              <a:t>Dataset cleaning and preparation for learning algorithm</a:t>
            </a:r>
            <a:endParaRPr sz="1400"/>
          </a:p>
          <a:p>
            <a:pPr indent="0" lvl="0" marL="457200" rtl="0" algn="l">
              <a:spcBef>
                <a:spcPts val="1600"/>
              </a:spcBef>
              <a:spcAft>
                <a:spcPts val="1600"/>
              </a:spcAft>
              <a:buNone/>
            </a:pPr>
            <a:r>
              <a:rPr lang="en" sz="1400"/>
              <a:t>NLP Techniques, stop words removal,padding documents to be of same length, drop missing columns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55300" y="205275"/>
            <a:ext cx="8520600" cy="89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Need For Deep Learning Approaches like CNN and Deep CNN</a:t>
            </a:r>
            <a:endParaRPr/>
          </a:p>
        </p:txBody>
      </p:sp>
      <p:sp>
        <p:nvSpPr>
          <p:cNvPr id="94" name="Google Shape;94;p19"/>
          <p:cNvSpPr txBox="1"/>
          <p:nvPr>
            <p:ph idx="1" type="body"/>
          </p:nvPr>
        </p:nvSpPr>
        <p:spPr>
          <a:xfrm>
            <a:off x="130775" y="1152475"/>
            <a:ext cx="8903100" cy="382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Traditional models doesn’t capture semantics in text.</a:t>
            </a:r>
            <a:endParaRPr/>
          </a:p>
          <a:p>
            <a:pPr indent="0" lvl="0" marL="457200" rtl="0" algn="l">
              <a:spcBef>
                <a:spcPts val="1600"/>
              </a:spcBef>
              <a:spcAft>
                <a:spcPts val="0"/>
              </a:spcAft>
              <a:buNone/>
            </a:pPr>
            <a:r>
              <a:rPr lang="en"/>
              <a:t>The words with similar meaning appear together in similar concept and must have similar representation</a:t>
            </a:r>
            <a:endParaRPr/>
          </a:p>
          <a:p>
            <a:pPr indent="0" lvl="0" marL="0" rtl="0" algn="l">
              <a:spcBef>
                <a:spcPts val="1600"/>
              </a:spcBef>
              <a:spcAft>
                <a:spcPts val="0"/>
              </a:spcAft>
              <a:buNone/>
            </a:pPr>
            <a:r>
              <a:rPr lang="en"/>
              <a:t>2. Word embeddings and n-gram models come to rescue</a:t>
            </a:r>
            <a:endParaRPr/>
          </a:p>
          <a:p>
            <a:pPr indent="0" lvl="0" marL="0" rtl="0" algn="l">
              <a:spcBef>
                <a:spcPts val="1600"/>
              </a:spcBef>
              <a:spcAft>
                <a:spcPts val="0"/>
              </a:spcAft>
              <a:buNone/>
            </a:pPr>
            <a:r>
              <a:rPr lang="en"/>
              <a:t>N-gram models ,skip gram models(Probabilistic language model)</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3. Vectorization - Glove Vectors(Used in my model), Word2Vec, FastText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in Text Classification</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CNN</a:t>
            </a:r>
            <a:endParaRPr/>
          </a:p>
          <a:p>
            <a:pPr indent="0" lvl="0" marL="457200" rtl="0" algn="l">
              <a:spcBef>
                <a:spcPts val="1600"/>
              </a:spcBef>
              <a:spcAft>
                <a:spcPts val="0"/>
              </a:spcAft>
              <a:buNone/>
            </a:pPr>
            <a:r>
              <a:rPr lang="en"/>
              <a:t>State of the art in computer vision models, sentence classification,convoluted layers , pooling layers and fully connected layers</a:t>
            </a:r>
            <a:endParaRPr/>
          </a:p>
          <a:p>
            <a:pPr indent="0" lvl="0" marL="0" rtl="0" algn="l">
              <a:spcBef>
                <a:spcPts val="1600"/>
              </a:spcBef>
              <a:spcAft>
                <a:spcPts val="0"/>
              </a:spcAft>
              <a:buNone/>
            </a:pPr>
            <a:r>
              <a:rPr lang="en"/>
              <a:t>2. How does CNN fit for Text and NLP</a:t>
            </a:r>
            <a:endParaRPr/>
          </a:p>
          <a:p>
            <a:pPr indent="0" lvl="0" marL="0" rtl="0" algn="l">
              <a:spcBef>
                <a:spcPts val="1600"/>
              </a:spcBef>
              <a:spcAft>
                <a:spcPts val="0"/>
              </a:spcAft>
              <a:buNone/>
            </a:pPr>
            <a:r>
              <a:rPr lang="en"/>
              <a:t>        CNN maintain spatial structure of text which in one dimensional in case of text</a:t>
            </a:r>
            <a:endParaRPr/>
          </a:p>
          <a:p>
            <a:pPr indent="0" lvl="0" marL="0" rtl="0" algn="l">
              <a:spcBef>
                <a:spcPts val="1600"/>
              </a:spcBef>
              <a:spcAft>
                <a:spcPts val="0"/>
              </a:spcAft>
              <a:buNone/>
            </a:pPr>
            <a:r>
              <a:rPr lang="en"/>
              <a:t>         Feature Extraction for text effective using convoluted layers</a:t>
            </a:r>
            <a:endParaRPr/>
          </a:p>
          <a:p>
            <a:pPr indent="0" lvl="0" marL="0" rtl="0" algn="l">
              <a:spcBef>
                <a:spcPts val="1600"/>
              </a:spcBef>
              <a:spcAft>
                <a:spcPts val="0"/>
              </a:spcAft>
              <a:buNone/>
            </a:pPr>
            <a:r>
              <a:rPr lang="en"/>
              <a:t>         Global Feature Extraction from feature vectors using Global Max Pooling 1D</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Setup</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We use 80% of the data for training, 10% of the data for validation and 10% of the data for testing</a:t>
            </a:r>
            <a:endParaRPr/>
          </a:p>
          <a:p>
            <a:pPr indent="0" lvl="0" marL="457200" rtl="0" algn="l">
              <a:spcBef>
                <a:spcPts val="1600"/>
              </a:spcBef>
              <a:spcAft>
                <a:spcPts val="0"/>
              </a:spcAft>
              <a:buNone/>
            </a:pPr>
            <a:r>
              <a:rPr lang="en"/>
              <a:t> </a:t>
            </a:r>
            <a:endParaRPr/>
          </a:p>
          <a:p>
            <a:pPr indent="-342900" lvl="0" marL="457200" rtl="0" algn="l">
              <a:spcBef>
                <a:spcPts val="1600"/>
              </a:spcBef>
              <a:spcAft>
                <a:spcPts val="0"/>
              </a:spcAft>
              <a:buSzPts val="1800"/>
              <a:buAutoNum type="arabicPeriod"/>
            </a:pPr>
            <a:r>
              <a:rPr lang="en"/>
              <a:t>All the experiments are run atleast 10 times separately</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AutoNum type="arabicPeriod"/>
            </a:pPr>
            <a:r>
              <a:rPr lang="en"/>
              <a:t>Glove embedding dimension is set to 100 and filter size is set 3*3</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