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6.wmf" ContentType="image/x-wmf"/>
  <Override PartName="/ppt/media/image11.png" ContentType="image/png"/>
  <Override PartName="/ppt/media/image5.wmf" ContentType="image/x-wmf"/>
  <Override PartName="/ppt/media/image10.png" ContentType="image/png"/>
  <Override PartName="/ppt/media/image4.wmf" ContentType="image/x-wmf"/>
  <Override PartName="/ppt/media/image23.png" ContentType="image/png"/>
  <Override PartName="/ppt/media/image22.png" ContentType="image/png"/>
  <Override PartName="/ppt/media/image3.wmf" ContentType="image/x-wmf"/>
  <Override PartName="/ppt/media/image21.png" ContentType="image/png"/>
  <Override PartName="/ppt/media/image19.png" ContentType="image/png"/>
  <Override PartName="/ppt/media/image2.wmf" ContentType="image/x-wmf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B58796-C9B4-4322-9FB1-5F15553798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50760" y="723960"/>
            <a:ext cx="6671160" cy="375336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96760" y="4722840"/>
            <a:ext cx="4956840" cy="4480560"/>
          </a:xfrm>
          <a:prstGeom prst="rect">
            <a:avLst/>
          </a:prstGeom>
        </p:spPr>
        <p:txBody>
          <a:bodyPr lIns="93960" rIns="93960" tIns="46800" bIns="468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24280" y="9443880"/>
            <a:ext cx="2950200" cy="44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46800" bIns="46800" anchor="b">
            <a:noAutofit/>
          </a:bodyPr>
          <a:p>
            <a:pPr algn="r">
              <a:lnSpc>
                <a:spcPct val="100000"/>
              </a:lnSpc>
            </a:pPr>
            <a:fld id="{07F87ACB-BB89-4D2C-8AF3-FF0559211BF3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920" cy="627480"/>
          </a:xfrm>
          <a:prstGeom prst="rect">
            <a:avLst/>
          </a:prstGeom>
          <a:gradFill rotWithShape="0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503640"/>
            <a:ext cx="9142920" cy="42804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487080"/>
            <a:ext cx="9142920" cy="6192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cddeff"/>
              </a:gs>
            </a:gsLst>
            <a:lin ang="16200000"/>
          </a:gradFill>
          <a:ln>
            <a:solidFill>
              <a:schemeClr val="bg2">
                <a:lumMod val="75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3240" y="4781520"/>
            <a:ext cx="9142920" cy="360720"/>
          </a:xfrm>
          <a:prstGeom prst="rect">
            <a:avLst/>
          </a:prstGeom>
          <a:gradFill rotWithShape="0">
            <a:gsLst>
              <a:gs pos="0">
                <a:srgbClr val="e4e4e4"/>
              </a:gs>
              <a:gs pos="100000">
                <a:srgbClr val="f8fbff"/>
              </a:gs>
            </a:gsLst>
            <a:lin ang="5400000"/>
          </a:gra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-191160" y="4833000"/>
            <a:ext cx="7844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0" tIns="45000" bIns="45000">
            <a:spAutoFit/>
          </a:bodyPr>
          <a:p>
            <a:pPr>
              <a:lnSpc>
                <a:spcPct val="100000"/>
              </a:lnSpc>
            </a:pPr>
            <a:fld id="{32E9A93C-8EB5-41B1-8E9C-83D4F3E1EEC5}" type="slidenum">
              <a:rPr b="0" lang="en-US" sz="1200" spc="-1" strike="noStrike">
                <a:solidFill>
                  <a:srgbClr val="00429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" name="CustomShape 6" hidden="1"/>
          <p:cNvSpPr/>
          <p:nvPr/>
        </p:nvSpPr>
        <p:spPr>
          <a:xfrm>
            <a:off x="2065320" y="4779000"/>
            <a:ext cx="5012280" cy="36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marL="257040" indent="-255960" algn="ctr">
              <a:lnSpc>
                <a:spcPct val="11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Arial"/>
              </a:rPr>
              <a:t>Name(s) of author(s)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" name="Picture 11" descr="rwth_comsys_bild_cmyk.pdf"/>
          <p:cNvPicPr/>
          <p:nvPr/>
        </p:nvPicPr>
        <p:blipFill>
          <a:blip r:embed="rId2"/>
          <a:stretch/>
        </p:blipFill>
        <p:spPr>
          <a:xfrm>
            <a:off x="7557480" y="4822560"/>
            <a:ext cx="1528920" cy="29736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11160" y="4474440"/>
            <a:ext cx="457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d2766"/>
                </a:solidFill>
                <a:latin typeface="Arial"/>
                <a:ea typeface="Arial"/>
              </a:rPr>
              <a:t>https://www.comsys.rwth-aachen.de/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821520"/>
            <a:ext cx="9142920" cy="174924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0" y="2514600"/>
            <a:ext cx="9142920" cy="170280"/>
          </a:xfrm>
          <a:prstGeom prst="rect">
            <a:avLst/>
          </a:prstGeom>
          <a:gradFill rotWithShape="0">
            <a:gsLst>
              <a:gs pos="0">
                <a:srgbClr val="cddeff"/>
              </a:gs>
              <a:gs pos="100000">
                <a:srgbClr val="ecf1ff"/>
              </a:gs>
            </a:gsLst>
            <a:lin ang="16200000"/>
          </a:gra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-7920" y="4781520"/>
            <a:ext cx="9158760" cy="360720"/>
          </a:xfrm>
          <a:prstGeom prst="rect">
            <a:avLst/>
          </a:prstGeom>
          <a:gradFill rotWithShape="0">
            <a:gsLst>
              <a:gs pos="0">
                <a:srgbClr val="e4e4e4"/>
              </a:gs>
              <a:gs pos="100000">
                <a:srgbClr val="f8fbff"/>
              </a:gs>
            </a:gsLst>
            <a:lin ang="5400000"/>
          </a:gra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" name="Picture 11" descr="rwth_comsys_bild_cmyk.pdf"/>
          <p:cNvPicPr/>
          <p:nvPr/>
        </p:nvPicPr>
        <p:blipFill>
          <a:blip r:embed="rId3"/>
          <a:stretch/>
        </p:blipFill>
        <p:spPr>
          <a:xfrm>
            <a:off x="7557480" y="4822560"/>
            <a:ext cx="1528920" cy="29736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2920" cy="627480"/>
          </a:xfrm>
          <a:prstGeom prst="rect">
            <a:avLst/>
          </a:prstGeom>
          <a:gradFill rotWithShape="0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503640"/>
            <a:ext cx="9142920" cy="42804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0" y="487080"/>
            <a:ext cx="9142920" cy="6192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cddeff"/>
              </a:gs>
            </a:gsLst>
            <a:lin ang="16200000"/>
          </a:gradFill>
          <a:ln>
            <a:solidFill>
              <a:schemeClr val="bg2">
                <a:lumMod val="75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-3240" y="4781520"/>
            <a:ext cx="9142920" cy="360720"/>
          </a:xfrm>
          <a:prstGeom prst="rect">
            <a:avLst/>
          </a:prstGeom>
          <a:gradFill rotWithShape="0">
            <a:gsLst>
              <a:gs pos="0">
                <a:srgbClr val="e4e4e4"/>
              </a:gs>
              <a:gs pos="100000">
                <a:srgbClr val="f8fbff"/>
              </a:gs>
            </a:gsLst>
            <a:lin ang="5400000"/>
          </a:gra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91440" y="4833000"/>
            <a:ext cx="7844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0" tIns="45000" bIns="45000">
            <a:spAutoFit/>
          </a:bodyPr>
          <a:p>
            <a:pPr>
              <a:lnSpc>
                <a:spcPct val="100000"/>
              </a:lnSpc>
            </a:pPr>
            <a:fld id="{1751714E-75A1-4EBA-94D9-89559E9E072F}" type="slidenum">
              <a:rPr b="0" lang="en-US" sz="1200" spc="-1" strike="noStrike">
                <a:solidFill>
                  <a:srgbClr val="00429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2065320" y="4779000"/>
            <a:ext cx="5012280" cy="36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marL="257040" indent="-255960" algn="ctr">
              <a:lnSpc>
                <a:spcPct val="11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Arial"/>
              </a:rPr>
              <a:t>Vaibhav Swaminathan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6" name="Picture 11" descr="rwth_comsys_bild_cmyk.pdf"/>
          <p:cNvPicPr/>
          <p:nvPr/>
        </p:nvPicPr>
        <p:blipFill>
          <a:blip r:embed="rId2"/>
          <a:stretch/>
        </p:blipFill>
        <p:spPr>
          <a:xfrm>
            <a:off x="7557480" y="4822560"/>
            <a:ext cx="1528920" cy="297360"/>
          </a:xfrm>
          <a:prstGeom prst="rect">
            <a:avLst/>
          </a:prstGeom>
          <a:ln>
            <a:noFill/>
          </a:ln>
        </p:spPr>
      </p:pic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9142920" cy="627480"/>
          </a:xfrm>
          <a:prstGeom prst="rect">
            <a:avLst/>
          </a:prstGeom>
          <a:gradFill rotWithShape="0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0" y="503640"/>
            <a:ext cx="9142920" cy="42804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0" y="487080"/>
            <a:ext cx="9142920" cy="6192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cddeff"/>
              </a:gs>
            </a:gsLst>
            <a:lin ang="16200000"/>
          </a:gradFill>
          <a:ln>
            <a:solidFill>
              <a:schemeClr val="bg2">
                <a:lumMod val="75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-3240" y="4781520"/>
            <a:ext cx="9142920" cy="360720"/>
          </a:xfrm>
          <a:prstGeom prst="rect">
            <a:avLst/>
          </a:prstGeom>
          <a:gradFill rotWithShape="0">
            <a:gsLst>
              <a:gs pos="0">
                <a:srgbClr val="e4e4e4"/>
              </a:gs>
              <a:gs pos="100000">
                <a:srgbClr val="f8fbff"/>
              </a:gs>
            </a:gsLst>
            <a:lin ang="5400000"/>
          </a:gra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91440" y="4833000"/>
            <a:ext cx="7844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0" tIns="45000" bIns="45000">
            <a:spAutoFit/>
          </a:bodyPr>
          <a:p>
            <a:pPr>
              <a:lnSpc>
                <a:spcPct val="100000"/>
              </a:lnSpc>
            </a:pPr>
            <a:fld id="{8003CF3A-BC89-45F1-BFC3-9D16A469E340}" type="slidenum">
              <a:rPr b="0" lang="en-US" sz="1200" spc="-1" strike="noStrike">
                <a:solidFill>
                  <a:srgbClr val="00429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065320" y="4779000"/>
            <a:ext cx="5012280" cy="36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marL="257040" indent="-255960" algn="ctr">
              <a:lnSpc>
                <a:spcPct val="11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Arial"/>
              </a:rPr>
              <a:t>Vaibhav Swaminathan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1" name="Picture 11" descr="rwth_comsys_bild_cmyk.pdf"/>
          <p:cNvPicPr/>
          <p:nvPr/>
        </p:nvPicPr>
        <p:blipFill>
          <a:blip r:embed="rId2"/>
          <a:stretch/>
        </p:blipFill>
        <p:spPr>
          <a:xfrm>
            <a:off x="7557480" y="4822560"/>
            <a:ext cx="1528920" cy="297360"/>
          </a:xfrm>
          <a:prstGeom prst="rect">
            <a:avLst/>
          </a:prstGeom>
          <a:ln>
            <a:noFill/>
          </a:ln>
        </p:spPr>
      </p:pic>
      <p:sp>
        <p:nvSpPr>
          <p:cNvPr id="102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9142920" cy="627480"/>
          </a:xfrm>
          <a:prstGeom prst="rect">
            <a:avLst/>
          </a:prstGeom>
          <a:gradFill rotWithShape="0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0" y="503640"/>
            <a:ext cx="9142920" cy="42804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0" y="487080"/>
            <a:ext cx="9142920" cy="6192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cddeff"/>
              </a:gs>
            </a:gsLst>
            <a:lin ang="16200000"/>
          </a:gradFill>
          <a:ln>
            <a:solidFill>
              <a:schemeClr val="bg2">
                <a:lumMod val="75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-3240" y="4781520"/>
            <a:ext cx="9142920" cy="360720"/>
          </a:xfrm>
          <a:prstGeom prst="rect">
            <a:avLst/>
          </a:prstGeom>
          <a:gradFill rotWithShape="0">
            <a:gsLst>
              <a:gs pos="0">
                <a:srgbClr val="e4e4e4"/>
              </a:gs>
              <a:gs pos="100000">
                <a:srgbClr val="f8fbff"/>
              </a:gs>
            </a:gsLst>
            <a:lin ang="5400000"/>
          </a:gradFill>
          <a:ln>
            <a:solidFill>
              <a:schemeClr val="bg1">
                <a:lumMod val="5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-191160" y="4833000"/>
            <a:ext cx="7844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0" tIns="45000" bIns="45000">
            <a:spAutoFit/>
          </a:bodyPr>
          <a:p>
            <a:pPr>
              <a:lnSpc>
                <a:spcPct val="100000"/>
              </a:lnSpc>
            </a:pPr>
            <a:fld id="{58162DA8-C88E-4D47-BF3D-61C50E4E4136}" type="slidenum">
              <a:rPr b="0" lang="en-US" sz="1200" spc="-1" strike="noStrike">
                <a:solidFill>
                  <a:srgbClr val="00429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2065320" y="4779000"/>
            <a:ext cx="5012280" cy="36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marL="257040" indent="-255960" algn="ctr">
              <a:lnSpc>
                <a:spcPct val="11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Arial"/>
              </a:rPr>
              <a:t>Name(s) of author(s)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46" name="Picture 11" descr="rwth_comsys_bild_cmyk.pdf"/>
          <p:cNvPicPr/>
          <p:nvPr/>
        </p:nvPicPr>
        <p:blipFill>
          <a:blip r:embed="rId2"/>
          <a:stretch/>
        </p:blipFill>
        <p:spPr>
          <a:xfrm>
            <a:off x="7557480" y="4822560"/>
            <a:ext cx="1528920" cy="297360"/>
          </a:xfrm>
          <a:prstGeom prst="rect">
            <a:avLst/>
          </a:prstGeom>
          <a:ln>
            <a:noFill/>
          </a:ln>
        </p:spPr>
      </p:pic>
      <p:sp>
        <p:nvSpPr>
          <p:cNvPr id="147" name="CustomShape 7"/>
          <p:cNvSpPr/>
          <p:nvPr/>
        </p:nvSpPr>
        <p:spPr>
          <a:xfrm>
            <a:off x="-67320" y="4825440"/>
            <a:ext cx="7844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0" tIns="45000" bIns="45000">
            <a:spAutoFit/>
          </a:bodyPr>
          <a:p>
            <a:pPr algn="r">
              <a:lnSpc>
                <a:spcPct val="100000"/>
              </a:lnSpc>
            </a:pPr>
            <a:fld id="{BA5869FC-3856-45DF-96FD-0CD5CABC08BE}" type="slidenum">
              <a:rPr b="0" lang="en-US" sz="1200" spc="-1" strike="noStrike">
                <a:solidFill>
                  <a:srgbClr val="00429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0" y="4747680"/>
            <a:ext cx="9142920" cy="39492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-191160" y="4833000"/>
            <a:ext cx="784440" cy="27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0" tIns="45000" bIns="45000">
            <a:spAutoFit/>
          </a:bodyPr>
          <a:p>
            <a:pPr>
              <a:lnSpc>
                <a:spcPct val="100000"/>
              </a:lnSpc>
            </a:pPr>
            <a:fld id="{314D90BB-311D-42C3-A215-C70AC48C4045}" type="slidenum">
              <a:rPr b="0" lang="en-US" sz="1200" spc="-1" strike="noStrike">
                <a:solidFill>
                  <a:srgbClr val="00429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0" name="Picture 11" descr="rwth_comsys_bild_cmyk.pdf"/>
          <p:cNvPicPr/>
          <p:nvPr/>
        </p:nvPicPr>
        <p:blipFill>
          <a:blip r:embed="rId3"/>
          <a:stretch/>
        </p:blipFill>
        <p:spPr>
          <a:xfrm>
            <a:off x="7557480" y="4822560"/>
            <a:ext cx="1528920" cy="297360"/>
          </a:xfrm>
          <a:prstGeom prst="rect">
            <a:avLst/>
          </a:prstGeom>
          <a:ln>
            <a:noFill/>
          </a:ln>
        </p:spPr>
      </p:pic>
      <p:sp>
        <p:nvSpPr>
          <p:cNvPr id="151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docs.lib.purdue.edu/ihpbc/193" TargetMode="External"/><Relationship Id="rId2" Type="http://schemas.openxmlformats.org/officeDocument/2006/relationships/hyperlink" Target="https://doi.org/10.1016/j.egypro.2017.07.428" TargetMode="External"/><Relationship Id="rId3" Type="http://schemas.openxmlformats.org/officeDocument/2006/relationships/hyperlink" Target="https://doi.org/10.1016/j.apenergy.2019.01.196" TargetMode="External"/><Relationship Id="rId4" Type="http://schemas.openxmlformats.org/officeDocument/2006/relationships/hyperlink" Target="https://doi.org/10.1145/2993422.2993577" TargetMode="External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06440" y="1645920"/>
            <a:ext cx="77310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 Modelling and Time Series Classification in Building Automation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836320" y="4472280"/>
            <a:ext cx="3300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EBC Kick-Off Talk, 06.09.2023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560320" y="2789280"/>
            <a:ext cx="6323400" cy="684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Autofit/>
          </a:bodyPr>
          <a:p>
            <a:pPr marL="257040" indent="-255960" algn="r">
              <a:lnSpc>
                <a:spcPct val="110000"/>
              </a:lnSpc>
              <a:spcBef>
                <a:spcPts val="329"/>
              </a:spcBef>
              <a:tabLst>
                <a:tab algn="l" pos="0"/>
              </a:tabLst>
            </a:pPr>
            <a:r>
              <a:rPr b="0" lang="en-US" sz="16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Vaibhav Swaminathan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06440" y="937440"/>
            <a:ext cx="5353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Master Thesis Kick-Off Talk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2349720" y="34200"/>
            <a:ext cx="4428360" cy="514260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208440" y="668880"/>
            <a:ext cx="8751960" cy="179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Development of a generic data model for BES datapoints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Unsupervised time series classification of BES datapoints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Utilizing generic data model logic as features for time series classification of BES datapoints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Assigning classified datapoints to our generic data model to obtain a specific data model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349720" y="34200"/>
            <a:ext cx="4428360" cy="51426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208440" y="668880"/>
            <a:ext cx="8751960" cy="179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>
              <a:lnSpc>
                <a:spcPct val="110000"/>
              </a:lnSpc>
              <a:spcBef>
                <a:spcPts val="575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Development of a generic data model for BES datapoints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4290"/>
                </a:solidFill>
                <a:latin typeface="Arial"/>
                <a:ea typeface="Arial"/>
              </a:rPr>
              <a:t>Tradeoff between generalizability and sophistication</a:t>
            </a:r>
            <a:endParaRPr b="0" lang="en-US" sz="14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75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Unsupervised time series classification of BES datapoints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4290"/>
                </a:solidFill>
                <a:latin typeface="Arial"/>
                <a:ea typeface="Arial"/>
              </a:rPr>
              <a:t>Computing discriminative features for time series classification</a:t>
            </a:r>
            <a:endParaRPr b="0" lang="en-US" sz="1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4290"/>
                </a:solidFill>
                <a:latin typeface="Arial"/>
                <a:ea typeface="Arial"/>
              </a:rPr>
              <a:t>Choice of classifier</a:t>
            </a:r>
            <a:endParaRPr b="0" lang="en-US" sz="14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75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Utilizing generic data model logic as features for time series classification of BES datapoints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4290"/>
                </a:solidFill>
                <a:latin typeface="Arial"/>
                <a:ea typeface="Arial"/>
              </a:rPr>
              <a:t>How do we convert semantic information from a data model into features utilizable by a time series classifier?</a:t>
            </a:r>
            <a:endParaRPr b="0" lang="en-US" sz="14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75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Assigning classified datapoints to our generic data model to obtain a specific data model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4290"/>
                </a:solidFill>
                <a:latin typeface="Arial"/>
                <a:ea typeface="Arial"/>
              </a:rPr>
              <a:t>Ensure serializability (eg: FIWARE NGSI-V2 format)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08080" y="668880"/>
            <a:ext cx="8754840" cy="335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F. Leonardi, H. Reeve, T. Wagner, Z. Xiong, and J. Park, “</a:t>
            </a:r>
            <a:r>
              <a:rPr b="1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Assisted point mapping to enable cost-effective deployment of intelligent building applications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,” in Proc. Int. High Perform. Buildings Conf. West Lafayette, IN, USA: Purdue Univ., 2016, Paper 193. [Online]. Available: </a:t>
            </a:r>
            <a:r>
              <a:rPr b="0" lang="en-US" sz="1100" spc="-1" strike="noStrike" u="sng">
                <a:solidFill>
                  <a:srgbClr val="df7408"/>
                </a:solidFill>
                <a:uFillTx/>
                <a:latin typeface="Arial"/>
                <a:ea typeface="Arial"/>
                <a:hlinkClick r:id="rId1"/>
              </a:rPr>
              <a:t>http://docs.lib.purdue.edu/ihpbc/193</a:t>
            </a:r>
            <a:endParaRPr b="0" lang="en-US" sz="11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Johannes Fütterer, Maksymilian Kochanski, Dirk Müller, “</a:t>
            </a:r>
            <a:r>
              <a:rPr b="1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Application of selected supervised learning methods for time series classification in Building Automation and Control Systems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”, Energy Procedia, Volume 122, 2017, Pages 943-948, ISSN 1876-6102, </a:t>
            </a:r>
            <a:r>
              <a:rPr b="0" lang="en-US" sz="1100" spc="-1" strike="noStrike" u="sng">
                <a:solidFill>
                  <a:srgbClr val="df7408"/>
                </a:solidFill>
                <a:uFillTx/>
                <a:latin typeface="Arial"/>
                <a:ea typeface="Arial"/>
                <a:hlinkClick r:id="rId2"/>
              </a:rPr>
              <a:t>https://doi.org/10.1016/j.egypro.2017.07.428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.</a:t>
            </a:r>
            <a:endParaRPr b="0" lang="en-US" sz="11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Gerrit Bode, Thomas Schreiber, Marc Baranski, Dirk Müller, “</a:t>
            </a:r>
            <a:r>
              <a:rPr b="1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A time series clustering approach for Building Automation and Control Systems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”, Applied Energy, Volume 238, 2019, Pages 1337-1345, ISSN 0306-2619, </a:t>
            </a:r>
            <a:r>
              <a:rPr b="0" lang="en-US" sz="1100" spc="-1" strike="noStrike" u="sng">
                <a:solidFill>
                  <a:srgbClr val="df7408"/>
                </a:solidFill>
                <a:uFillTx/>
                <a:latin typeface="Arial"/>
                <a:ea typeface="Arial"/>
                <a:hlinkClick r:id="rId3"/>
              </a:rPr>
              <a:t>https://doi.org/10.1016/j.apenergy.2019.01.196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.</a:t>
            </a:r>
            <a:endParaRPr b="0" lang="en-US" sz="11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Noah Mertens and Andreas Wilde, “</a:t>
            </a:r>
            <a:r>
              <a:rPr b="1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Automated Classification of Datapoint Types in Building Automation Systems Using Time Series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”, IFIP Advances in Information and Communication Technology, pages 495–505, Cham, 2023, Springer Nature Switzerland</a:t>
            </a:r>
            <a:endParaRPr b="0" lang="en-US" sz="11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Long Chen, H. Burak Gunay, Zixiao Shi, Weiming Shen, and Xiaoping Li, “</a:t>
            </a:r>
            <a:r>
              <a:rPr b="1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A Metadata Inference Method for Building Automation Systems With Limited Semantic Information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”, IEEE Transactions on Automation Science and Engineering, 17(4):2107–2119, October 2020</a:t>
            </a:r>
            <a:endParaRPr b="0" lang="en-US" sz="11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B. Balaji, A. Bhattacharya, G. Fierro, J. Gao, J. Gluck, D. Hong, A. Johansen, J. Koh, J. Ploennigs, Y. Agarwal, M. Berges, D. Culler, R. Gupta, M.B. Kjærgaard, M. Srivastava, and K. Whitehouse. 2016. </a:t>
            </a:r>
            <a:r>
              <a:rPr b="1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Brick: Towards a Unified Metadata Schema For Buildings</a:t>
            </a: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. In Proceedings of the 3rd ACM International Conference on Systems for Energy-Efficient Built Environments (BuildSys '16). Association for Computing Machinery, New York, NY, USA, 41–50. </a:t>
            </a:r>
            <a:r>
              <a:rPr b="0" lang="en-US" sz="1100" spc="-1" strike="noStrike" u="sng">
                <a:solidFill>
                  <a:srgbClr val="df7408"/>
                </a:solidFill>
                <a:uFillTx/>
                <a:latin typeface="Arial"/>
                <a:ea typeface="Arial"/>
                <a:hlinkClick r:id="rId4"/>
              </a:rPr>
              <a:t>https://doi.org/10.1145/2993422.2993577</a:t>
            </a:r>
            <a:endParaRPr b="0" lang="en-US" sz="11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lang="en-US" sz="1100" spc="-1" strike="noStrike">
                <a:solidFill>
                  <a:srgbClr val="004290"/>
                </a:solidFill>
                <a:latin typeface="Arial"/>
                <a:ea typeface="Arial"/>
              </a:rPr>
              <a:t>Project Haystack, https://project-haystack.org/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66680" y="7200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1874160" y="3924360"/>
            <a:ext cx="5348520" cy="708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500"/>
              </a:gs>
              <a:gs pos="100000">
                <a:srgbClr val="ffc900"/>
              </a:gs>
            </a:gsLst>
            <a:lin ang="5460000"/>
          </a:gradFill>
          <a:ln w="38160">
            <a:solidFill>
              <a:srgbClr val="ffb200"/>
            </a:solidFill>
            <a:round/>
          </a:ln>
          <a:effectLst>
            <a:outerShdw blurRad="114300" dir="2399482" dist="113712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Your very important message goes 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368680" y="759600"/>
            <a:ext cx="2266920" cy="1114560"/>
          </a:xfrm>
          <a:prstGeom prst="wedgeRoundRectCallout">
            <a:avLst>
              <a:gd name="adj1" fmla="val -20833"/>
              <a:gd name="adj2" fmla="val 74823"/>
              <a:gd name="adj3" fmla="val 16667"/>
            </a:avLst>
          </a:prstGeom>
          <a:gradFill rotWithShape="0">
            <a:gsLst>
              <a:gs pos="0">
                <a:srgbClr val="ffd500"/>
              </a:gs>
              <a:gs pos="100000">
                <a:srgbClr val="ffc900"/>
              </a:gs>
            </a:gsLst>
            <a:lin ang="5460000"/>
          </a:gradFill>
          <a:ln w="38160">
            <a:solidFill>
              <a:srgbClr val="ffb200"/>
            </a:solidFill>
            <a:round/>
          </a:ln>
          <a:effectLst>
            <a:outerShdw blurRad="114300" dir="2399482" dist="113712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Your very important remark goes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66680" y="7200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167040" y="7200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Outline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07720" y="760320"/>
            <a:ext cx="8754840" cy="390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Motivation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Challenges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Idea (Introduction to thesis topic)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Approach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Problem Statement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Notes on Evaluation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Conclusion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66680" y="7200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Motivation 1 : Obtain semantic knowledge of buildings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730080" y="774360"/>
            <a:ext cx="3292560" cy="169380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640080" y="2750760"/>
            <a:ext cx="3291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4290"/>
                </a:solidFill>
                <a:latin typeface="arial"/>
                <a:ea typeface="DejaVu Sans"/>
              </a:rPr>
              <a:t>Installation of sensors and actuators in buildings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5212080" y="748440"/>
            <a:ext cx="2548440" cy="162036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274320" y="3503520"/>
            <a:ext cx="7746480" cy="70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1" lang="en-US" sz="1800" spc="-1" strike="noStrike">
                <a:solidFill>
                  <a:srgbClr val="004290"/>
                </a:solidFill>
                <a:latin typeface="Arial"/>
                <a:ea typeface="Arial"/>
              </a:rPr>
              <a:t>These two processes are carried out independently of each other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4290"/>
                </a:solidFill>
                <a:latin typeface="Arial"/>
                <a:ea typeface="Arial"/>
              </a:rPr>
              <a:t>Problematic since BAS point integration requires knowledge of building topology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4937760" y="2743200"/>
            <a:ext cx="3291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4290"/>
                </a:solidFill>
                <a:latin typeface="arial"/>
                <a:ea typeface="DejaVu Sans"/>
              </a:rPr>
              <a:t>Integration of sensor and actuator datapoints into BAS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5120640" y="2468880"/>
            <a:ext cx="3291120" cy="1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999999"/>
                </a:solidFill>
                <a:latin typeface="Arial"/>
                <a:ea typeface="DejaVu Sans"/>
              </a:rPr>
              <a:t>Source: https://www.bcxa.org/blog/integrating-building-automation-systems.html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731520" y="2462400"/>
            <a:ext cx="32911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999999"/>
                </a:solidFill>
                <a:latin typeface="Arial"/>
                <a:ea typeface="DejaVu Sans"/>
              </a:rPr>
              <a:t>Source: https://www.powerwisesystems.com/blog/monitoring-new-construction-and-existing-buildings/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Motivation 2 : Structuring BAS datapoints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337680" y="822960"/>
            <a:ext cx="4184280" cy="201096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4937760" y="771840"/>
            <a:ext cx="3748320" cy="203616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366120" y="3219120"/>
            <a:ext cx="411408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Without a data model</a:t>
            </a: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Datapoints do not have hierarchical structure. 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Data silos are created but lack relational or semantic knowledge.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938120" y="3219120"/>
            <a:ext cx="393120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With a data model</a:t>
            </a: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Data points have hierarchical structure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Relationships between datapoints can be represented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Common format for data exchange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4937760" y="3011040"/>
            <a:ext cx="3839760" cy="1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999999"/>
                </a:solidFill>
                <a:latin typeface="Arial"/>
                <a:ea typeface="DejaVu Sans"/>
              </a:rPr>
              <a:t>Source: Smart Data Models (https://github.com/smart-data-models)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274320" y="3011040"/>
            <a:ext cx="3839760" cy="1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999999"/>
                </a:solidFill>
                <a:latin typeface="Arial"/>
                <a:ea typeface="DejaVu Sans"/>
              </a:rPr>
              <a:t>Source: Aedifion EBC Dashboard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From motivation to challenges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08080" y="668880"/>
            <a:ext cx="8754840" cy="207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  <a:spcBef>
                <a:spcPts val="360"/>
              </a:spcBef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Summarizing our motivation: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Detect building topology and semantic metadata (eg: location, sensor type, measured metric) of building datapoints 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Structure  datapoints with a data model to encode above-mentioned metadata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4320" y="2468880"/>
            <a:ext cx="8594640" cy="21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Existing work in this area: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Automated BAS point type detection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Supervised approaches using datapoint labels and time series data </a:t>
            </a:r>
            <a:r>
              <a:rPr b="0" lang="en-US" sz="1600" spc="-1" strike="noStrike" baseline="-33000">
                <a:solidFill>
                  <a:srgbClr val="004290"/>
                </a:solidFill>
                <a:latin typeface="Arial"/>
                <a:ea typeface="DejaVu Sans"/>
              </a:rPr>
              <a:t>[1],[2]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Unsupervised clustering </a:t>
            </a:r>
            <a:r>
              <a:rPr b="0" lang="en-US" sz="1600" spc="-1" strike="noStrike" baseline="-33000">
                <a:solidFill>
                  <a:srgbClr val="004290"/>
                </a:solidFill>
                <a:latin typeface="Arial"/>
                <a:ea typeface="DejaVu Sans"/>
              </a:rPr>
              <a:t>[3]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Methods using numerical time series only </a:t>
            </a:r>
            <a:r>
              <a:rPr b="0" lang="en-US" sz="1600" spc="-1" strike="noStrike" baseline="-33000">
                <a:solidFill>
                  <a:srgbClr val="004290"/>
                </a:solidFill>
                <a:latin typeface="Arial"/>
                <a:ea typeface="DejaVu Sans"/>
              </a:rPr>
              <a:t>[4],[5]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DejaVu Sans"/>
              </a:rPr>
              <a:t>Metadata schemas for buildings </a:t>
            </a:r>
            <a:r>
              <a:rPr b="0" lang="en-US" sz="1600" spc="-1" strike="noStrike" baseline="-33000">
                <a:solidFill>
                  <a:srgbClr val="004290"/>
                </a:solidFill>
                <a:latin typeface="Arial"/>
                <a:ea typeface="DejaVu Sans"/>
              </a:rPr>
              <a:t>[6], [7]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Challenges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08080" y="668880"/>
            <a:ext cx="4454640" cy="207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  <a:spcBef>
                <a:spcPts val="360"/>
              </a:spcBef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Following challenges exist in the literature: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1. Limited availability / poor quality of datapoint labels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2. Unsupervised time series classification is a hard problem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Feature engineering is key to distinguish different point types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r>
              <a:rPr b="1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3. Erroneous time series data 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Outliers, missing data, noise, stuck-at-zero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5029200" y="2229840"/>
            <a:ext cx="2010960" cy="151848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4846320" y="711720"/>
            <a:ext cx="38397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10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004290"/>
                </a:solid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Bitstream Vera Sans Mono"/>
                <a:ea typeface="Arial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Bitstream Vera Sans Mono"/>
                <a:ea typeface="Arial"/>
              </a:rPr>
              <a:t>main ahu 2700 rm 2703 dmpr pos”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360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i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Datapoint label with useful semantic information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846320" y="1371600"/>
            <a:ext cx="383976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1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Bitstream Vera Sans Mono"/>
                <a:ea typeface="Arial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Bitstream Vera Sans Mono"/>
                <a:ea typeface="Arial"/>
              </a:rPr>
              <a:t>A04_VSS”, “NAE01FCB.Device10.AV 1”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360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i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Datapoint label with limited semantic information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5" name="Line 5"/>
          <p:cNvSpPr/>
          <p:nvPr/>
        </p:nvSpPr>
        <p:spPr>
          <a:xfrm>
            <a:off x="208080" y="2103120"/>
            <a:ext cx="8570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6"/>
          <p:cNvSpPr/>
          <p:nvPr/>
        </p:nvSpPr>
        <p:spPr>
          <a:xfrm>
            <a:off x="223200" y="3931920"/>
            <a:ext cx="8570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7"/>
          <p:cNvSpPr/>
          <p:nvPr/>
        </p:nvSpPr>
        <p:spPr>
          <a:xfrm flipV="1">
            <a:off x="6743160" y="2651760"/>
            <a:ext cx="389160" cy="326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8"/>
          <p:cNvSpPr/>
          <p:nvPr/>
        </p:nvSpPr>
        <p:spPr>
          <a:xfrm>
            <a:off x="7223760" y="2286000"/>
            <a:ext cx="164520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Supervised setting: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 error computable between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ŷ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Line 9"/>
          <p:cNvSpPr/>
          <p:nvPr/>
        </p:nvSpPr>
        <p:spPr>
          <a:xfrm>
            <a:off x="6766560" y="3291840"/>
            <a:ext cx="36576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0"/>
          <p:cNvSpPr/>
          <p:nvPr/>
        </p:nvSpPr>
        <p:spPr>
          <a:xfrm>
            <a:off x="7223760" y="3182760"/>
            <a:ext cx="164520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Unsupervised setting: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 not available. Classification error cannot be backpropagated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Idea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394960" y="4480560"/>
            <a:ext cx="3199680" cy="27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 algn="ctr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AutoNum type="arabicPeriod"/>
            </a:pPr>
            <a:r>
              <a:rPr b="0" i="1" lang="en-US" sz="900" spc="-1" strike="noStrike">
                <a:solidFill>
                  <a:srgbClr val="004290"/>
                </a:solidFill>
                <a:latin typeface="Arial"/>
                <a:ea typeface="Arial"/>
              </a:rPr>
              <a:t>Figure: Example data model for a Air Handling Unit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349720" y="34200"/>
            <a:ext cx="4428360" cy="5142600"/>
          </a:xfrm>
          <a:prstGeom prst="rect">
            <a:avLst/>
          </a:prstGeom>
          <a:ln>
            <a:noFill/>
          </a:ln>
        </p:spPr>
      </p:pic>
      <p:sp>
        <p:nvSpPr>
          <p:cNvPr id="234" name="CustomShape 3"/>
          <p:cNvSpPr/>
          <p:nvPr/>
        </p:nvSpPr>
        <p:spPr>
          <a:xfrm>
            <a:off x="5120640" y="640080"/>
            <a:ext cx="3839760" cy="383976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303520" y="730440"/>
            <a:ext cx="3474000" cy="365796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274320" y="3646080"/>
            <a:ext cx="4342680" cy="799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500"/>
              </a:gs>
              <a:gs pos="100000">
                <a:srgbClr val="ffc900"/>
              </a:gs>
            </a:gsLst>
            <a:lin ang="5460000"/>
          </a:gradFill>
          <a:ln w="38160">
            <a:solidFill>
              <a:srgbClr val="ffb200"/>
            </a:solidFill>
            <a:round/>
          </a:ln>
          <a:effectLst>
            <a:outerShdw blurRad="114300" dir="2399482" dist="113712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457200" y="3646080"/>
            <a:ext cx="393120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Use generic semantic information of building systems to enhance time series classification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208440" y="661320"/>
            <a:ext cx="4637160" cy="262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57040" indent="-255960">
              <a:lnSpc>
                <a:spcPct val="110000"/>
              </a:lnSpc>
              <a:spcBef>
                <a:spcPts val="360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On a high-level, different BES consist of a constant set of components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General relational and semantic information of BES sub-systems remains unchanged</a:t>
            </a:r>
            <a:endParaRPr b="0" lang="en-US" sz="16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417"/>
              </a:spcBef>
              <a:buClr>
                <a:srgbClr val="004290"/>
              </a:buClr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4290"/>
                </a:solidFill>
                <a:latin typeface="Arial"/>
                <a:ea typeface="Arial"/>
              </a:rPr>
              <a:t>May contain valuable knowledge of building systems and their components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Idea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82880" y="4206240"/>
            <a:ext cx="875484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349720" y="34200"/>
            <a:ext cx="4428360" cy="5142600"/>
          </a:xfrm>
          <a:prstGeom prst="rect">
            <a:avLst/>
          </a:prstGeom>
          <a:ln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182880" y="640080"/>
            <a:ext cx="3839760" cy="402264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5120640" y="640080"/>
            <a:ext cx="3839760" cy="402264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5303520" y="731520"/>
            <a:ext cx="3497760" cy="383976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365760" y="730440"/>
            <a:ext cx="3474000" cy="3840840"/>
          </a:xfrm>
          <a:prstGeom prst="rect">
            <a:avLst/>
          </a:prstGeom>
          <a:ln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4114800" y="2743200"/>
            <a:ext cx="913680" cy="365040"/>
          </a:xfrm>
          <a:custGeom>
            <a:avLst/>
            <a:gdLst/>
            <a:ahLst/>
            <a:rect l="l" t="t" r="r" b="b"/>
            <a:pathLst>
              <a:path w="2542" h="1018">
                <a:moveTo>
                  <a:pt x="0" y="254"/>
                </a:moveTo>
                <a:lnTo>
                  <a:pt x="1905" y="254"/>
                </a:lnTo>
                <a:lnTo>
                  <a:pt x="1905" y="0"/>
                </a:lnTo>
                <a:lnTo>
                  <a:pt x="2541" y="508"/>
                </a:lnTo>
                <a:lnTo>
                  <a:pt x="1905" y="1017"/>
                </a:lnTo>
                <a:lnTo>
                  <a:pt x="1905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004290">
              <a:alpha val="5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4023360" y="2140200"/>
            <a:ext cx="109656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Associate datapoints with their data model representations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82880" y="91440"/>
            <a:ext cx="8755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Approach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349720" y="34200"/>
            <a:ext cx="4428360" cy="514260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6217920" y="1188720"/>
            <a:ext cx="2651040" cy="283392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5029200" y="2560320"/>
            <a:ext cx="913680" cy="218880"/>
          </a:xfrm>
          <a:custGeom>
            <a:avLst/>
            <a:gdLst/>
            <a:ahLst/>
            <a:rect l="l" t="t" r="r" b="b"/>
            <a:pathLst>
              <a:path w="2542" h="612">
                <a:moveTo>
                  <a:pt x="0" y="152"/>
                </a:moveTo>
                <a:lnTo>
                  <a:pt x="1905" y="152"/>
                </a:lnTo>
                <a:lnTo>
                  <a:pt x="1905" y="0"/>
                </a:lnTo>
                <a:lnTo>
                  <a:pt x="2541" y="305"/>
                </a:lnTo>
                <a:lnTo>
                  <a:pt x="1905" y="611"/>
                </a:lnTo>
                <a:lnTo>
                  <a:pt x="1905" y="458"/>
                </a:lnTo>
                <a:lnTo>
                  <a:pt x="0" y="458"/>
                </a:lnTo>
                <a:lnTo>
                  <a:pt x="0" y="152"/>
                </a:lnTo>
              </a:path>
            </a:pathLst>
          </a:custGeom>
          <a:solidFill>
            <a:srgbClr val="004290">
              <a:alpha val="5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4937760" y="1957320"/>
            <a:ext cx="109656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Embed classified  datapoints to generate physical data model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48640" y="1280160"/>
            <a:ext cx="1462320" cy="120564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457200" y="2743200"/>
            <a:ext cx="1612440" cy="106236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3291840" y="1463040"/>
            <a:ext cx="1477440" cy="201096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5"/>
          <a:stretch/>
        </p:blipFill>
        <p:spPr>
          <a:xfrm>
            <a:off x="6362640" y="1280160"/>
            <a:ext cx="2414880" cy="265104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2297880" y="3249720"/>
            <a:ext cx="690120" cy="200880"/>
          </a:xfrm>
          <a:custGeom>
            <a:avLst/>
            <a:gdLst/>
            <a:ahLst/>
            <a:rect l="l" t="t" r="r" b="b"/>
            <a:pathLst>
              <a:path w="1932" h="562">
                <a:moveTo>
                  <a:pt x="0" y="140"/>
                </a:moveTo>
                <a:lnTo>
                  <a:pt x="1440" y="140"/>
                </a:lnTo>
                <a:lnTo>
                  <a:pt x="1430" y="0"/>
                </a:lnTo>
                <a:lnTo>
                  <a:pt x="1931" y="280"/>
                </a:lnTo>
                <a:lnTo>
                  <a:pt x="1472" y="561"/>
                </a:lnTo>
                <a:lnTo>
                  <a:pt x="1462" y="420"/>
                </a:lnTo>
                <a:lnTo>
                  <a:pt x="22" y="420"/>
                </a:lnTo>
                <a:lnTo>
                  <a:pt x="0" y="140"/>
                </a:lnTo>
              </a:path>
            </a:pathLst>
          </a:custGeom>
          <a:solidFill>
            <a:srgbClr val="004290">
              <a:alpha val="5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2011680" y="2743200"/>
            <a:ext cx="127944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Extract statistical / time / frequency domain features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2311560" y="2084400"/>
            <a:ext cx="690120" cy="200880"/>
          </a:xfrm>
          <a:custGeom>
            <a:avLst/>
            <a:gdLst/>
            <a:ahLst/>
            <a:rect l="l" t="t" r="r" b="b"/>
            <a:pathLst>
              <a:path w="1932" h="562">
                <a:moveTo>
                  <a:pt x="0" y="140"/>
                </a:moveTo>
                <a:lnTo>
                  <a:pt x="1440" y="140"/>
                </a:lnTo>
                <a:lnTo>
                  <a:pt x="1430" y="0"/>
                </a:lnTo>
                <a:lnTo>
                  <a:pt x="1931" y="280"/>
                </a:lnTo>
                <a:lnTo>
                  <a:pt x="1472" y="561"/>
                </a:lnTo>
                <a:lnTo>
                  <a:pt x="1462" y="420"/>
                </a:lnTo>
                <a:lnTo>
                  <a:pt x="22" y="420"/>
                </a:lnTo>
                <a:lnTo>
                  <a:pt x="0" y="140"/>
                </a:lnTo>
              </a:path>
            </a:pathLst>
          </a:custGeom>
          <a:solidFill>
            <a:srgbClr val="004290">
              <a:alpha val="5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2011680" y="1737360"/>
            <a:ext cx="1279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Extract logical features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3142080" y="3383280"/>
            <a:ext cx="179496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dddddd"/>
                </a:solidFill>
                <a:latin typeface="Arial"/>
                <a:ea typeface="DejaVu Sans"/>
              </a:rPr>
              <a:t>Source: https://christophm.github.io/interpretable-ml-book/tree.html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640080" y="3914280"/>
            <a:ext cx="12794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Time Series Data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640080" y="2468880"/>
            <a:ext cx="12794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Generic Data 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4" name="CustomShape 12"/>
          <p:cNvSpPr/>
          <p:nvPr/>
        </p:nvSpPr>
        <p:spPr>
          <a:xfrm>
            <a:off x="3017520" y="3730680"/>
            <a:ext cx="210240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Rule-Based Classifier 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(eg. Decision Tree, Random Forest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5" name="CustomShape 13"/>
          <p:cNvSpPr/>
          <p:nvPr/>
        </p:nvSpPr>
        <p:spPr>
          <a:xfrm>
            <a:off x="6949440" y="4023360"/>
            <a:ext cx="12794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Specific Data Model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LibreOffice/6.4.7.2$Linux_X86_64 LibreOffice_project/40$Build-2</Application>
  <Words>610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2009-04-03T11:12:54Z</dcterms:created>
  <dc:creator>Rainer Krogull</dc:creator>
  <dc:description/>
  <dc:language>en-US</dc:language>
  <cp:lastModifiedBy/>
  <cp:lastPrinted>2009-03-26T18:25:42Z</cp:lastPrinted>
  <dcterms:modified xsi:type="dcterms:W3CDTF">2023-09-06T17:06:34Z</dcterms:modified>
  <cp:revision>2118</cp:revision>
  <dc:subject/>
  <dc:title>The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