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0A8A-272D-4322-A8BA-74021B6D8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37BA3F-D148-4FED-8D35-3085D2A79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F15BC-AA9E-4768-9900-B3A1A34D0BC1}"/>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5" name="Footer Placeholder 4">
            <a:extLst>
              <a:ext uri="{FF2B5EF4-FFF2-40B4-BE49-F238E27FC236}">
                <a16:creationId xmlns:a16="http://schemas.microsoft.com/office/drawing/2014/main" id="{72B24A24-E0C2-48CA-B55D-B9911664D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8D4A1-5133-43C1-A697-94BB678B2C68}"/>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6442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7CDB-5AE8-4C30-99FD-86C09B7C40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CC8515-CD00-4C51-BBC0-408F3A9FA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95107-A207-405E-AF5D-CD4CC6C43C14}"/>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5" name="Footer Placeholder 4">
            <a:extLst>
              <a:ext uri="{FF2B5EF4-FFF2-40B4-BE49-F238E27FC236}">
                <a16:creationId xmlns:a16="http://schemas.microsoft.com/office/drawing/2014/main" id="{8B2FAB4E-1F1A-414B-B808-EA5F94A84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B2C4A-5CB0-4376-978F-647D28A346DE}"/>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19468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E097F-8C17-4C2E-B4FF-2F47FB203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65308-2C6C-4E76-A12A-268FA95FA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3352F-9E98-40AB-8470-2611D3E1BD24}"/>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5" name="Footer Placeholder 4">
            <a:extLst>
              <a:ext uri="{FF2B5EF4-FFF2-40B4-BE49-F238E27FC236}">
                <a16:creationId xmlns:a16="http://schemas.microsoft.com/office/drawing/2014/main" id="{D201A332-6C1A-4F4F-AB74-168156909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726C0-0C12-4AE6-9679-7DC5E695D068}"/>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23219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21E6-186A-457F-80EA-314DD53DAF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CEAE1-9E3E-4C0E-8953-3DD37DDF0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F3883-0838-4069-AA17-AB4BCBB21A57}"/>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5" name="Footer Placeholder 4">
            <a:extLst>
              <a:ext uri="{FF2B5EF4-FFF2-40B4-BE49-F238E27FC236}">
                <a16:creationId xmlns:a16="http://schemas.microsoft.com/office/drawing/2014/main" id="{7FA98F82-2112-44C6-9622-C1F2B3801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7D8BF-3680-4F11-9950-9AE14D18270C}"/>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82616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794B-AB15-46D6-ADE6-8F43B55BA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E722E1-5063-4213-946A-48D17DACC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AAEF7-DF21-4192-91FA-263A01711A55}"/>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5" name="Footer Placeholder 4">
            <a:extLst>
              <a:ext uri="{FF2B5EF4-FFF2-40B4-BE49-F238E27FC236}">
                <a16:creationId xmlns:a16="http://schemas.microsoft.com/office/drawing/2014/main" id="{B12F4C6A-AC6B-4371-987A-1892E94EB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2EF8D-C334-4A13-A588-67B9B4C3C55F}"/>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37325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0CE7-8177-4435-9F67-DFD7352EB5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6F335-2FEF-4F64-BC30-59C344EBD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B464D-AF91-44F0-A727-1AAA8097B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42211B-49BA-4289-B106-8FFC80E3EBC3}"/>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6" name="Footer Placeholder 5">
            <a:extLst>
              <a:ext uri="{FF2B5EF4-FFF2-40B4-BE49-F238E27FC236}">
                <a16:creationId xmlns:a16="http://schemas.microsoft.com/office/drawing/2014/main" id="{A3D1E38C-EFEF-4A5A-A9C6-6DE0431DD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B5A43-FA94-4461-991B-D154D75BD5F0}"/>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85546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1CE1-44BB-4B2C-86AC-0DE303B49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B02B0-B1F5-4945-A1E3-D9C746300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0098F-E50E-4F2E-AF3B-534D28A61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69B9A3-FB83-4E48-8DB5-4B6787F9F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47846E-FBD3-4D69-8FE0-43ACEE1BF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5E1B0F-4EFD-4911-8D13-828A08422FA4}"/>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8" name="Footer Placeholder 7">
            <a:extLst>
              <a:ext uri="{FF2B5EF4-FFF2-40B4-BE49-F238E27FC236}">
                <a16:creationId xmlns:a16="http://schemas.microsoft.com/office/drawing/2014/main" id="{6599CB29-2199-4496-8852-88892CE13A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0A6046-072C-4FC8-864C-74713267817E}"/>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269688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FAB9-6FDA-4AAE-A6D3-32184AD052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E392F4-FB21-4EB3-963C-4F4421E4E02D}"/>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4" name="Footer Placeholder 3">
            <a:extLst>
              <a:ext uri="{FF2B5EF4-FFF2-40B4-BE49-F238E27FC236}">
                <a16:creationId xmlns:a16="http://schemas.microsoft.com/office/drawing/2014/main" id="{0DC043A3-8C47-430E-BBCA-FCDF7B90BB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0951EE-BA5F-47EF-9A53-56565086958C}"/>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7760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BEB2E-A1C6-4F88-BDC3-6BCFF3E0E9F5}"/>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3" name="Footer Placeholder 2">
            <a:extLst>
              <a:ext uri="{FF2B5EF4-FFF2-40B4-BE49-F238E27FC236}">
                <a16:creationId xmlns:a16="http://schemas.microsoft.com/office/drawing/2014/main" id="{0B0F5539-4837-4C37-80BD-4A6C512CA1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B7A28-5C34-4E15-A1AB-31AE0359B792}"/>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87897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F690-7DB0-4A40-AB31-17B1278C1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52D691-B3FE-41E6-A4D0-B973D7D24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B2AA23-C493-4F47-99EE-516E637C6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9F6F8-1C4D-453A-B653-42EE688C7DF0}"/>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6" name="Footer Placeholder 5">
            <a:extLst>
              <a:ext uri="{FF2B5EF4-FFF2-40B4-BE49-F238E27FC236}">
                <a16:creationId xmlns:a16="http://schemas.microsoft.com/office/drawing/2014/main" id="{7DA04C91-53AC-4251-BB36-2CA36CA5C2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858EE-EF4E-4911-9EE3-CC5AFAA8815B}"/>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2077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480A-D7C3-49AC-96F3-595BFBA7B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9B3CD-492A-4A7C-A8E7-7A77E4357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793A45-897E-45E6-AD01-2A2E795A7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4CC63-91DE-49EA-B86C-CC047E18B51E}"/>
              </a:ext>
            </a:extLst>
          </p:cNvPr>
          <p:cNvSpPr>
            <a:spLocks noGrp="1"/>
          </p:cNvSpPr>
          <p:nvPr>
            <p:ph type="dt" sz="half" idx="10"/>
          </p:nvPr>
        </p:nvSpPr>
        <p:spPr/>
        <p:txBody>
          <a:bodyPr/>
          <a:lstStyle/>
          <a:p>
            <a:fld id="{FB1FD920-8DF9-4E25-A910-198B8BD09B0B}" type="datetimeFigureOut">
              <a:rPr lang="en-IN" smtClean="0"/>
              <a:t>11-10-2020</a:t>
            </a:fld>
            <a:endParaRPr lang="en-IN"/>
          </a:p>
        </p:txBody>
      </p:sp>
      <p:sp>
        <p:nvSpPr>
          <p:cNvPr id="6" name="Footer Placeholder 5">
            <a:extLst>
              <a:ext uri="{FF2B5EF4-FFF2-40B4-BE49-F238E27FC236}">
                <a16:creationId xmlns:a16="http://schemas.microsoft.com/office/drawing/2014/main" id="{5822C2B5-ACF1-48DC-9995-664BAF0C24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628BF1-BBDA-43BB-928C-652E56EBB775}"/>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45872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84EA3-95AD-4133-9810-B5BC573E2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76F4A9-A91A-480A-8115-4CE7E4B4B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4489A-0E2F-4833-BBB4-056F443F5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FD920-8DF9-4E25-A910-198B8BD09B0B}" type="datetimeFigureOut">
              <a:rPr lang="en-IN" smtClean="0"/>
              <a:t>11-10-2020</a:t>
            </a:fld>
            <a:endParaRPr lang="en-IN"/>
          </a:p>
        </p:txBody>
      </p:sp>
      <p:sp>
        <p:nvSpPr>
          <p:cNvPr id="5" name="Footer Placeholder 4">
            <a:extLst>
              <a:ext uri="{FF2B5EF4-FFF2-40B4-BE49-F238E27FC236}">
                <a16:creationId xmlns:a16="http://schemas.microsoft.com/office/drawing/2014/main" id="{19C49A32-44A0-4BCC-8BBE-0EC421078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A4ABA1-4532-45C1-B710-074EE140E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DDB9-EB71-4FA7-AF15-FE61261C5A9E}" type="slidenum">
              <a:rPr lang="en-IN" smtClean="0"/>
              <a:t>‹#›</a:t>
            </a:fld>
            <a:endParaRPr lang="en-IN"/>
          </a:p>
        </p:txBody>
      </p:sp>
    </p:spTree>
    <p:extLst>
      <p:ext uri="{BB962C8B-B14F-4D97-AF65-F5344CB8AC3E}">
        <p14:creationId xmlns:p14="http://schemas.microsoft.com/office/powerpoint/2010/main" val="290640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10CC7FBE-F73B-4729-A917-50FC75AA6C9E}"/>
              </a:ext>
            </a:extLst>
          </p:cNvPr>
          <p:cNvSpPr>
            <a:spLocks noGrp="1"/>
          </p:cNvSpPr>
          <p:nvPr>
            <p:ph type="title"/>
          </p:nvPr>
        </p:nvSpPr>
        <p:spPr>
          <a:xfrm>
            <a:off x="643467" y="321734"/>
            <a:ext cx="10905066" cy="1135737"/>
          </a:xfrm>
        </p:spPr>
        <p:txBody>
          <a:bodyPr>
            <a:normAutofit/>
          </a:bodyPr>
          <a:lstStyle/>
          <a:p>
            <a:r>
              <a:rPr lang="en-IN" sz="3600" dirty="0"/>
              <a:t>Summarization of beer reviews data analysis</a:t>
            </a:r>
          </a:p>
        </p:txBody>
      </p:sp>
      <p:sp>
        <p:nvSpPr>
          <p:cNvPr id="7" name="Content Placeholder 6">
            <a:extLst>
              <a:ext uri="{FF2B5EF4-FFF2-40B4-BE49-F238E27FC236}">
                <a16:creationId xmlns:a16="http://schemas.microsoft.com/office/drawing/2014/main" id="{C62CBB96-B355-4E08-9492-7A88223A90AC}"/>
              </a:ext>
            </a:extLst>
          </p:cNvPr>
          <p:cNvSpPr>
            <a:spLocks noGrp="1"/>
          </p:cNvSpPr>
          <p:nvPr>
            <p:ph idx="1"/>
          </p:nvPr>
        </p:nvSpPr>
        <p:spPr>
          <a:xfrm>
            <a:off x="643467" y="1782981"/>
            <a:ext cx="10905066" cy="4531872"/>
          </a:xfrm>
        </p:spPr>
        <p:txBody>
          <a:bodyPr>
            <a:normAutofit/>
          </a:bodyPr>
          <a:lstStyle/>
          <a:p>
            <a:pPr>
              <a:buFont typeface="Wingdings" panose="05000000000000000000" pitchFamily="2" charset="2"/>
              <a:buChar char="Ø"/>
            </a:pPr>
            <a:r>
              <a:rPr lang="en-IN" sz="2000" dirty="0"/>
              <a:t>Questions:-</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1.Rank top 3 Breweries which produce the strongest beers?</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2.Which year did beers enjoy the highest ratings? </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3.Based on the user’s ratings which factors are important among taste, aroma, appearance, and palette?</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4.If you were to recommend 3 beers to your friends based on this data which ones will you recommend?</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5.Which Beer style seems to be the favorite based on reviews written by users? </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6.How does written review compare to overall review score for the beer styles?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000" dirty="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8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0034-E669-41CB-9A05-99A9B8B98A4D}"/>
              </a:ext>
            </a:extLst>
          </p:cNvPr>
          <p:cNvSpPr>
            <a:spLocks noGrp="1"/>
          </p:cNvSpPr>
          <p:nvPr>
            <p:ph type="title"/>
          </p:nvPr>
        </p:nvSpPr>
        <p:spPr/>
        <p:txBody>
          <a:bodyPr>
            <a:normAutofit/>
          </a:bodyPr>
          <a:lstStyle/>
          <a:p>
            <a:r>
              <a:rPr lang="en-IN" sz="3600" dirty="0"/>
              <a:t>Beer reviews total dataset size</a:t>
            </a:r>
          </a:p>
        </p:txBody>
      </p:sp>
      <p:sp>
        <p:nvSpPr>
          <p:cNvPr id="3" name="Content Placeholder 2">
            <a:extLst>
              <a:ext uri="{FF2B5EF4-FFF2-40B4-BE49-F238E27FC236}">
                <a16:creationId xmlns:a16="http://schemas.microsoft.com/office/drawing/2014/main" id="{15FD1042-A4DE-498B-B6D8-38C16EBDA372}"/>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000" dirty="0"/>
              <a:t>The dataset contains total 13 features and 528870 rows for beer analysis</a:t>
            </a:r>
          </a:p>
          <a:p>
            <a:pPr marL="457200" lvl="1" indent="0">
              <a:buNone/>
            </a:pPr>
            <a:r>
              <a:rPr lang="en-US" sz="1800" dirty="0"/>
              <a:t>1. </a:t>
            </a:r>
            <a:r>
              <a:rPr lang="en-US" sz="1800" dirty="0" err="1"/>
              <a:t>beer_ABV</a:t>
            </a:r>
            <a:r>
              <a:rPr lang="en-US" sz="1800" dirty="0"/>
              <a:t> - alcohol by volume(ABV) to assess the strength of a particular beer</a:t>
            </a:r>
          </a:p>
          <a:p>
            <a:pPr marL="457200" lvl="1" indent="0">
              <a:buNone/>
            </a:pPr>
            <a:r>
              <a:rPr lang="en-US" sz="1800" dirty="0"/>
              <a:t>2. </a:t>
            </a:r>
            <a:r>
              <a:rPr lang="en-US" sz="1800" dirty="0" err="1"/>
              <a:t>beer_beerId</a:t>
            </a:r>
            <a:r>
              <a:rPr lang="en-US" sz="1800" dirty="0"/>
              <a:t> - unique identifier for the beer</a:t>
            </a:r>
          </a:p>
          <a:p>
            <a:pPr marL="457200" lvl="1" indent="0">
              <a:buNone/>
            </a:pPr>
            <a:r>
              <a:rPr lang="en-US" sz="1800" dirty="0"/>
              <a:t>3. </a:t>
            </a:r>
            <a:r>
              <a:rPr lang="en-US" sz="1800" dirty="0" err="1"/>
              <a:t>beer_brewerId</a:t>
            </a:r>
            <a:r>
              <a:rPr lang="en-US" sz="1800" dirty="0"/>
              <a:t> - </a:t>
            </a:r>
            <a:r>
              <a:rPr lang="en-US" sz="1800" dirty="0" err="1"/>
              <a:t>unqiue</a:t>
            </a:r>
            <a:r>
              <a:rPr lang="en-US" sz="1800" dirty="0"/>
              <a:t> identifier for the brewer</a:t>
            </a:r>
          </a:p>
          <a:p>
            <a:pPr marL="457200" lvl="1" indent="0">
              <a:buNone/>
            </a:pPr>
            <a:r>
              <a:rPr lang="en-US" sz="1800" dirty="0"/>
              <a:t>4. </a:t>
            </a:r>
            <a:r>
              <a:rPr lang="en-US" sz="1800" dirty="0" err="1"/>
              <a:t>beer_name</a:t>
            </a:r>
            <a:r>
              <a:rPr lang="en-US" sz="1800" dirty="0"/>
              <a:t> - name of the beer</a:t>
            </a:r>
          </a:p>
          <a:p>
            <a:pPr marL="457200" lvl="1" indent="0">
              <a:buNone/>
            </a:pPr>
            <a:r>
              <a:rPr lang="en-US" sz="1800" dirty="0"/>
              <a:t>5. </a:t>
            </a:r>
            <a:r>
              <a:rPr lang="en-US" sz="1800" dirty="0" err="1"/>
              <a:t>beer_style</a:t>
            </a:r>
            <a:r>
              <a:rPr lang="en-US" sz="1800" dirty="0"/>
              <a:t> - categories of beers</a:t>
            </a:r>
          </a:p>
          <a:p>
            <a:pPr marL="457200" lvl="1" indent="0">
              <a:buNone/>
            </a:pPr>
            <a:r>
              <a:rPr lang="en-US" sz="1800" dirty="0"/>
              <a:t>6. </a:t>
            </a:r>
            <a:r>
              <a:rPr lang="en-US" sz="1800" dirty="0" err="1"/>
              <a:t>review_appearance</a:t>
            </a:r>
            <a:r>
              <a:rPr lang="en-US" sz="1800" dirty="0"/>
              <a:t> - </a:t>
            </a:r>
            <a:r>
              <a:rPr lang="en-US" sz="1800" dirty="0" err="1"/>
              <a:t>appereance</a:t>
            </a:r>
            <a:r>
              <a:rPr lang="en-US" sz="1800" dirty="0"/>
              <a:t> of the review rating between 1 to 5</a:t>
            </a:r>
          </a:p>
          <a:p>
            <a:pPr marL="457200" lvl="1" indent="0">
              <a:buNone/>
            </a:pPr>
            <a:r>
              <a:rPr lang="en-US" sz="1800" dirty="0"/>
              <a:t>7. </a:t>
            </a:r>
            <a:r>
              <a:rPr lang="en-US" sz="1800" dirty="0" err="1"/>
              <a:t>review_palette</a:t>
            </a:r>
            <a:r>
              <a:rPr lang="en-US" sz="1800" dirty="0"/>
              <a:t> - palette of the review rating </a:t>
            </a:r>
            <a:r>
              <a:rPr lang="en-US" sz="1800" dirty="0" err="1"/>
              <a:t>rating</a:t>
            </a:r>
            <a:r>
              <a:rPr lang="en-US" sz="1800" dirty="0"/>
              <a:t> between 1 and 5</a:t>
            </a:r>
          </a:p>
          <a:p>
            <a:pPr marL="457200" lvl="1" indent="0">
              <a:buNone/>
            </a:pPr>
            <a:r>
              <a:rPr lang="en-US" sz="1800" dirty="0"/>
              <a:t>8. </a:t>
            </a:r>
            <a:r>
              <a:rPr lang="en-US" sz="1800" dirty="0" err="1"/>
              <a:t>review_overall</a:t>
            </a:r>
            <a:r>
              <a:rPr lang="en-US" sz="1800" dirty="0"/>
              <a:t> - overall review rating between 1 to 5</a:t>
            </a:r>
          </a:p>
          <a:p>
            <a:pPr marL="457200" lvl="1" indent="0">
              <a:buNone/>
            </a:pPr>
            <a:r>
              <a:rPr lang="en-US" sz="1800" dirty="0"/>
              <a:t>9. </a:t>
            </a:r>
            <a:r>
              <a:rPr lang="en-US" sz="1800" dirty="0" err="1"/>
              <a:t>review_taste</a:t>
            </a:r>
            <a:r>
              <a:rPr lang="en-US" sz="1800" dirty="0"/>
              <a:t> - taste of the review rating between 1 to 5</a:t>
            </a:r>
          </a:p>
          <a:p>
            <a:pPr marL="457200" lvl="1" indent="0">
              <a:buNone/>
            </a:pPr>
            <a:r>
              <a:rPr lang="en-US" sz="1800" dirty="0"/>
              <a:t>10. </a:t>
            </a:r>
            <a:r>
              <a:rPr lang="en-US" sz="1800" dirty="0" err="1"/>
              <a:t>review_profileName</a:t>
            </a:r>
            <a:r>
              <a:rPr lang="en-US" sz="1800" dirty="0"/>
              <a:t> - profile name for the review rating between 1 to 5</a:t>
            </a:r>
          </a:p>
          <a:p>
            <a:pPr marL="457200" lvl="1" indent="0">
              <a:buNone/>
            </a:pPr>
            <a:r>
              <a:rPr lang="en-US" sz="1800" dirty="0"/>
              <a:t>11. </a:t>
            </a:r>
            <a:r>
              <a:rPr lang="en-US" sz="1800" dirty="0" err="1"/>
              <a:t>review_aroma</a:t>
            </a:r>
            <a:r>
              <a:rPr lang="en-US" sz="1800" dirty="0"/>
              <a:t> - scent of beer for the review rating between 1 to 5</a:t>
            </a:r>
          </a:p>
          <a:p>
            <a:pPr marL="457200" lvl="1" indent="0">
              <a:buNone/>
            </a:pPr>
            <a:r>
              <a:rPr lang="en-US" sz="1800" dirty="0"/>
              <a:t>12. </a:t>
            </a:r>
            <a:r>
              <a:rPr lang="en-US" sz="1800" dirty="0" err="1"/>
              <a:t>review_time</a:t>
            </a:r>
            <a:r>
              <a:rPr lang="en-US" sz="1800" dirty="0"/>
              <a:t> - timestamp for the review</a:t>
            </a:r>
          </a:p>
          <a:p>
            <a:pPr marL="457200" lvl="1" indent="0">
              <a:buNone/>
            </a:pPr>
            <a:r>
              <a:rPr lang="en-US" sz="1800" dirty="0"/>
              <a:t>13. </a:t>
            </a:r>
            <a:r>
              <a:rPr lang="en-US" sz="1800" dirty="0" err="1"/>
              <a:t>review_text</a:t>
            </a:r>
            <a:r>
              <a:rPr lang="en-US" sz="1800" dirty="0"/>
              <a:t> - text of the review</a:t>
            </a:r>
          </a:p>
          <a:p>
            <a:pPr marL="0" lv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443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B04E-A5C2-4627-B9B0-1F9D189740D4}"/>
              </a:ext>
            </a:extLst>
          </p:cNvPr>
          <p:cNvSpPr>
            <a:spLocks noGrp="1"/>
          </p:cNvSpPr>
          <p:nvPr>
            <p:ph type="title"/>
          </p:nvPr>
        </p:nvSpPr>
        <p:spPr/>
        <p:txBody>
          <a:bodyPr>
            <a:normAutofit/>
          </a:bodyPr>
          <a:lstStyle/>
          <a:p>
            <a:r>
              <a:rPr lang="en-IN" sz="3600" dirty="0"/>
              <a:t>Explore the beer reviews datasets</a:t>
            </a:r>
          </a:p>
        </p:txBody>
      </p:sp>
      <p:sp>
        <p:nvSpPr>
          <p:cNvPr id="3" name="Content Placeholder 2">
            <a:extLst>
              <a:ext uri="{FF2B5EF4-FFF2-40B4-BE49-F238E27FC236}">
                <a16:creationId xmlns:a16="http://schemas.microsoft.com/office/drawing/2014/main" id="{F0E46147-2E6C-4CC8-95DF-01F5F4AA9577}"/>
              </a:ext>
            </a:extLst>
          </p:cNvPr>
          <p:cNvSpPr>
            <a:spLocks noGrp="1"/>
          </p:cNvSpPr>
          <p:nvPr>
            <p:ph idx="1"/>
          </p:nvPr>
        </p:nvSpPr>
        <p:spPr>
          <a:xfrm>
            <a:off x="838200" y="1624614"/>
            <a:ext cx="10515600" cy="4225769"/>
          </a:xfrm>
        </p:spPr>
        <p:txBody>
          <a:bodyPr>
            <a:normAutofit fontScale="85000" lnSpcReduction="20000"/>
          </a:bodyPr>
          <a:lstStyle/>
          <a:p>
            <a:pPr>
              <a:lnSpc>
                <a:spcPct val="120000"/>
              </a:lnSpc>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Objective - </a:t>
            </a: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To Explore the dataset of beer and look for hidden answer from the data and analyze trend/pattern in data and find the solution of given problem.</a:t>
            </a:r>
          </a:p>
          <a:p>
            <a:pPr marL="0" indent="0">
              <a:buNone/>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Cleaning data:-</a:t>
            </a:r>
          </a:p>
          <a:p>
            <a:pPr marL="914400" lvl="1" indent="-457200">
              <a:buFont typeface="+mj-lt"/>
              <a:buAutoNum type="arabicPeriod"/>
            </a:pPr>
            <a:r>
              <a:rPr lang="en-US" sz="1800" dirty="0">
                <a:latin typeface="Calibri" panose="020F0502020204030204" pitchFamily="34" charset="0"/>
                <a:ea typeface="Times New Roman" panose="02020603050405020304" pitchFamily="18" charset="0"/>
                <a:cs typeface="Times New Roman" panose="02020603050405020304" pitchFamily="18" charset="0"/>
              </a:rPr>
              <a:t>Check for missing data and how to deal with it?</a:t>
            </a:r>
          </a:p>
          <a:p>
            <a:pPr marL="914400" lvl="1" indent="-457200">
              <a:buFont typeface="+mj-lt"/>
              <a:buAutoNum type="arabicPeriod"/>
            </a:pPr>
            <a:r>
              <a:rPr lang="en-US" sz="1800" dirty="0">
                <a:latin typeface="Calibri" panose="020F0502020204030204" pitchFamily="34" charset="0"/>
                <a:ea typeface="Times New Roman" panose="02020603050405020304" pitchFamily="18" charset="0"/>
                <a:cs typeface="Times New Roman" panose="02020603050405020304" pitchFamily="18" charset="0"/>
              </a:rPr>
              <a:t>Applied basics statistics such as mean of ratings, unique </a:t>
            </a:r>
            <a:r>
              <a:rPr lang="en-US" sz="1800" dirty="0" err="1">
                <a:latin typeface="Calibri" panose="020F0502020204030204" pitchFamily="34" charset="0"/>
                <a:ea typeface="Times New Roman" panose="02020603050405020304" pitchFamily="18" charset="0"/>
                <a:cs typeface="Times New Roman" panose="02020603050405020304" pitchFamily="18" charset="0"/>
              </a:rPr>
              <a:t>categories,max</a:t>
            </a:r>
            <a:r>
              <a:rPr lang="en-US"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latin typeface="Calibri" panose="020F0502020204030204" pitchFamily="34" charset="0"/>
                <a:ea typeface="Times New Roman" panose="02020603050405020304" pitchFamily="18" charset="0"/>
                <a:cs typeface="Times New Roman" panose="02020603050405020304" pitchFamily="18" charset="0"/>
              </a:rPr>
              <a:t>value,std</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914400" lvl="1" indent="-457200">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Change the datatype of feature such as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review_time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is integer type to convert into datetime object.</a:t>
            </a:r>
          </a:p>
          <a:p>
            <a:pPr marL="914400" lvl="1" indent="-457200">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Pre-processing the text data such as removing special </a:t>
            </a:r>
            <a:r>
              <a:rPr lang="en-IN" sz="1800" dirty="0" err="1">
                <a:latin typeface="Calibri" panose="020F0502020204030204" pitchFamily="34" charset="0"/>
                <a:ea typeface="Calibri" panose="020F0502020204030204" pitchFamily="34" charset="0"/>
                <a:cs typeface="Times New Roman" panose="02020603050405020304" pitchFamily="18" charset="0"/>
              </a:rPr>
              <a:t>characters,punctuations</a:t>
            </a:r>
            <a:r>
              <a:rPr lang="en-IN" sz="1800" dirty="0">
                <a:latin typeface="Calibri" panose="020F0502020204030204" pitchFamily="34" charset="0"/>
                <a:ea typeface="Calibri" panose="020F0502020204030204" pitchFamily="34" charset="0"/>
                <a:cs typeface="Times New Roman" panose="02020603050405020304" pitchFamily="18" charset="0"/>
              </a:rPr>
              <a:t>  as it required to find positive or negative reviews in later stage.</a:t>
            </a:r>
          </a:p>
          <a:p>
            <a:pPr marL="914400" lvl="1" indent="-457200">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Checking for duplication values and removing duplicate values.</a:t>
            </a:r>
          </a:p>
          <a:p>
            <a:pPr marL="914400" lvl="1" indent="-457200">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Remove unwanted value which not related to our analysis such as ABV which contains negative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Times New Roman" panose="02020603050405020304" pitchFamily="18" charset="0"/>
              </a:rPr>
              <a:t>Analyses of beer reviews data </a:t>
            </a:r>
          </a:p>
          <a:p>
            <a:pPr lvl="1">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Started with univariate analysis of each rating feature in dataset</a:t>
            </a:r>
          </a:p>
          <a:p>
            <a:pPr lvl="1">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Such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review_overall,review_appearance,review_taste,review_aroma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analyse the distribution of discrete feature to check the skewness of features</a:t>
            </a:r>
          </a:p>
          <a:p>
            <a:pPr lvl="1">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Times New Roman" panose="02020603050405020304" pitchFamily="18" charset="0"/>
              </a:rPr>
              <a:t>Find pattern from plots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6749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dirty="0"/>
              <a:t>1.Rank top 3 Breweries which produce the strongest beers?</a:t>
            </a:r>
          </a:p>
          <a:p>
            <a:pPr marL="0" indent="0">
              <a:buNone/>
            </a:pPr>
            <a:r>
              <a:rPr lang="en-US" sz="2000" dirty="0"/>
              <a:t>Logic:-</a:t>
            </a:r>
          </a:p>
          <a:p>
            <a:r>
              <a:rPr lang="en-US" sz="2000" dirty="0"/>
              <a:t> </a:t>
            </a:r>
            <a:r>
              <a:rPr lang="en-US" sz="1800" dirty="0"/>
              <a:t>So the strongest beer can be measure from how much percent of alcohol it contains so as we know beer ABV shows the level alcohol in beer more the alcohol more stronger the beer is</a:t>
            </a:r>
          </a:p>
          <a:p>
            <a:r>
              <a:rPr lang="en-US" sz="1800" b="0" i="0" dirty="0">
                <a:solidFill>
                  <a:srgbClr val="333333"/>
                </a:solidFill>
                <a:effectLst/>
              </a:rPr>
              <a:t>The </a:t>
            </a:r>
            <a:r>
              <a:rPr lang="en-US" sz="1800" b="0" i="0" dirty="0" err="1">
                <a:solidFill>
                  <a:srgbClr val="333333"/>
                </a:solidFill>
                <a:effectLst/>
              </a:rPr>
              <a:t>realtionship</a:t>
            </a:r>
            <a:r>
              <a:rPr lang="en-US" sz="1800" b="0" i="0" dirty="0">
                <a:solidFill>
                  <a:srgbClr val="333333"/>
                </a:solidFill>
                <a:effectLst/>
              </a:rPr>
              <a:t> between </a:t>
            </a:r>
            <a:r>
              <a:rPr lang="en-US" sz="1800" b="0" i="0" dirty="0" err="1">
                <a:solidFill>
                  <a:srgbClr val="333333"/>
                </a:solidFill>
                <a:effectLst/>
              </a:rPr>
              <a:t>beer_name</a:t>
            </a:r>
            <a:r>
              <a:rPr lang="en-US" sz="1800" b="0" i="0" dirty="0">
                <a:solidFill>
                  <a:srgbClr val="333333"/>
                </a:solidFill>
                <a:effectLst/>
              </a:rPr>
              <a:t> and </a:t>
            </a:r>
            <a:r>
              <a:rPr lang="en-US" sz="1800" b="0" i="0" dirty="0" err="1">
                <a:solidFill>
                  <a:srgbClr val="333333"/>
                </a:solidFill>
                <a:effectLst/>
              </a:rPr>
              <a:t>beer_</a:t>
            </a:r>
            <a:r>
              <a:rPr lang="en-US" sz="1800" dirty="0" err="1">
                <a:solidFill>
                  <a:srgbClr val="333333"/>
                </a:solidFill>
              </a:rPr>
              <a:t>ABV</a:t>
            </a:r>
            <a:r>
              <a:rPr lang="en-US" sz="1800" b="0" i="0" dirty="0">
                <a:solidFill>
                  <a:srgbClr val="333333"/>
                </a:solidFill>
                <a:effectLst/>
              </a:rPr>
              <a:t> is </a:t>
            </a:r>
            <a:r>
              <a:rPr lang="en-US" sz="1800" b="0" i="0" dirty="0" err="1">
                <a:solidFill>
                  <a:srgbClr val="333333"/>
                </a:solidFill>
                <a:effectLst/>
              </a:rPr>
              <a:t>required,then</a:t>
            </a:r>
            <a:r>
              <a:rPr lang="en-US" sz="1800" b="0" i="0" dirty="0">
                <a:solidFill>
                  <a:srgbClr val="333333"/>
                </a:solidFill>
                <a:effectLst/>
              </a:rPr>
              <a:t> we remove any duplicate value </a:t>
            </a:r>
            <a:r>
              <a:rPr lang="en-US" sz="1800" dirty="0">
                <a:solidFill>
                  <a:srgbClr val="333333"/>
                </a:solidFill>
              </a:rPr>
              <a:t>after we </a:t>
            </a:r>
            <a:r>
              <a:rPr lang="en-US" sz="1800" b="0" i="0" dirty="0">
                <a:solidFill>
                  <a:srgbClr val="333333"/>
                </a:solidFill>
                <a:effectLst/>
              </a:rPr>
              <a:t>sort the values according to </a:t>
            </a:r>
            <a:r>
              <a:rPr lang="en-US" sz="1800" b="0" i="0" dirty="0" err="1">
                <a:solidFill>
                  <a:srgbClr val="333333"/>
                </a:solidFill>
                <a:effectLst/>
              </a:rPr>
              <a:t>beer_ABV</a:t>
            </a:r>
            <a:r>
              <a:rPr lang="en-US" sz="1800" b="0" i="0" dirty="0">
                <a:solidFill>
                  <a:srgbClr val="333333"/>
                </a:solidFill>
                <a:effectLst/>
              </a:rPr>
              <a:t> column </a:t>
            </a:r>
            <a:r>
              <a:rPr lang="en-US" sz="1800" dirty="0">
                <a:solidFill>
                  <a:srgbClr val="333333"/>
                </a:solidFill>
              </a:rPr>
              <a:t>in decreasing manner to find the highest value of ABV</a:t>
            </a:r>
          </a:p>
          <a:p>
            <a:r>
              <a:rPr lang="en-US" sz="1800" b="0" i="0" dirty="0">
                <a:solidFill>
                  <a:srgbClr val="333333"/>
                </a:solidFill>
                <a:effectLst/>
              </a:rPr>
              <a:t>Then we show top 3 brewerie</a:t>
            </a:r>
            <a:r>
              <a:rPr lang="en-US" sz="1800" dirty="0">
                <a:solidFill>
                  <a:srgbClr val="333333"/>
                </a:solidFill>
              </a:rPr>
              <a:t>s of strongest beers.</a:t>
            </a:r>
          </a:p>
          <a:p>
            <a:pPr>
              <a:buFont typeface="Wingdings" panose="05000000000000000000" pitchFamily="2" charset="2"/>
              <a:buChar char="Ø"/>
            </a:pPr>
            <a:r>
              <a:rPr lang="en-US" sz="2000" dirty="0">
                <a:solidFill>
                  <a:srgbClr val="333333"/>
                </a:solidFill>
              </a:rPr>
              <a:t>The top 3 breweries are:-</a:t>
            </a:r>
          </a:p>
          <a:p>
            <a:pPr lvl="1"/>
            <a:r>
              <a:rPr lang="de-DE" sz="1600" dirty="0">
                <a:solidFill>
                  <a:srgbClr val="333333"/>
                </a:solidFill>
              </a:rPr>
              <a:t> Schorschbräu Schorschbock 57%</a:t>
            </a:r>
          </a:p>
          <a:p>
            <a:pPr lvl="1"/>
            <a:r>
              <a:rPr lang="de-DE" sz="1600" dirty="0">
                <a:solidFill>
                  <a:srgbClr val="333333"/>
                </a:solidFill>
              </a:rPr>
              <a:t> Schorschbräu Schorschbock 43%	</a:t>
            </a:r>
          </a:p>
          <a:p>
            <a:pPr lvl="1"/>
            <a:r>
              <a:rPr lang="de-DE" sz="1600" dirty="0">
                <a:solidFill>
                  <a:srgbClr val="333333"/>
                </a:solidFill>
              </a:rPr>
              <a:t> Schorschbräu Schorschbock 40%	</a:t>
            </a:r>
            <a:endParaRPr lang="en-US" sz="1600" b="0" i="0" dirty="0">
              <a:solidFill>
                <a:srgbClr val="333333"/>
              </a:solidFill>
              <a:effectLst/>
            </a:endParaRPr>
          </a:p>
          <a:p>
            <a:endParaRPr lang="en-US" sz="2000" dirty="0"/>
          </a:p>
        </p:txBody>
      </p:sp>
    </p:spTree>
    <p:extLst>
      <p:ext uri="{BB962C8B-B14F-4D97-AF65-F5344CB8AC3E}">
        <p14:creationId xmlns:p14="http://schemas.microsoft.com/office/powerpoint/2010/main" val="105344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3FEE30-3F42-416F-BC2D-D1045E47B17D}"/>
              </a:ext>
            </a:extLst>
          </p:cNvPr>
          <p:cNvSpPr>
            <a:spLocks noGrp="1"/>
          </p:cNvSpPr>
          <p:nvPr>
            <p:ph idx="1"/>
          </p:nvPr>
        </p:nvSpPr>
        <p:spPr>
          <a:xfrm>
            <a:off x="731667" y="760305"/>
            <a:ext cx="10906957" cy="5019058"/>
          </a:xfrm>
        </p:spPr>
        <p:txBody>
          <a:bodyPr/>
          <a:lstStyle/>
          <a:p>
            <a:pPr marL="0" indent="0">
              <a:buNone/>
            </a:pPr>
            <a:r>
              <a:rPr lang="en-US" sz="2000" dirty="0"/>
              <a:t>2</a:t>
            </a:r>
            <a:r>
              <a:rPr lang="en-US" dirty="0"/>
              <a:t>.</a:t>
            </a:r>
            <a:r>
              <a:rPr lang="en-US" sz="2000" dirty="0"/>
              <a:t>Which year did beers enjoy the highest ratings? </a:t>
            </a:r>
          </a:p>
          <a:p>
            <a:pPr marL="0" indent="0">
              <a:buNone/>
            </a:pPr>
            <a:r>
              <a:rPr lang="en-US" sz="2000" dirty="0"/>
              <a:t>Logic:-</a:t>
            </a:r>
          </a:p>
          <a:p>
            <a:pPr>
              <a:lnSpc>
                <a:spcPct val="100000"/>
              </a:lnSpc>
            </a:pPr>
            <a:r>
              <a:rPr lang="en-US" sz="2000" dirty="0"/>
              <a:t>Here we will find the highest rating year so first we will check datatype of review time column if its not datetime datatype then convert into datetime datatype.</a:t>
            </a:r>
          </a:p>
          <a:p>
            <a:pPr>
              <a:lnSpc>
                <a:spcPct val="100000"/>
              </a:lnSpc>
            </a:pPr>
            <a:r>
              <a:rPr lang="en-US" sz="2000" dirty="0">
                <a:solidFill>
                  <a:srgbClr val="333333"/>
                </a:solidFill>
              </a:rPr>
              <a:t>Here we</a:t>
            </a:r>
            <a:r>
              <a:rPr lang="en-US" sz="2000" b="0" i="0" dirty="0">
                <a:solidFill>
                  <a:srgbClr val="333333"/>
                </a:solidFill>
                <a:effectLst/>
              </a:rPr>
              <a:t> extract year from review time column after this we will compare feature with </a:t>
            </a:r>
            <a:r>
              <a:rPr lang="en-US" sz="2000" b="0" i="0" dirty="0" err="1">
                <a:solidFill>
                  <a:srgbClr val="333333"/>
                </a:solidFill>
                <a:effectLst/>
              </a:rPr>
              <a:t>review_overall</a:t>
            </a:r>
            <a:r>
              <a:rPr lang="en-US" sz="2000" b="0" i="0" dirty="0">
                <a:solidFill>
                  <a:srgbClr val="333333"/>
                </a:solidFill>
                <a:effectLst/>
              </a:rPr>
              <a:t>.</a:t>
            </a:r>
          </a:p>
          <a:p>
            <a:pPr>
              <a:lnSpc>
                <a:spcPct val="100000"/>
              </a:lnSpc>
            </a:pPr>
            <a:r>
              <a:rPr lang="en-US" sz="2000" dirty="0">
                <a:solidFill>
                  <a:srgbClr val="333333"/>
                </a:solidFill>
              </a:rPr>
              <a:t>Then we compare all the years for each ratings to check for highest rating.</a:t>
            </a:r>
          </a:p>
          <a:p>
            <a:pPr>
              <a:lnSpc>
                <a:spcPct val="100000"/>
              </a:lnSpc>
            </a:pPr>
            <a:r>
              <a:rPr lang="en-US" sz="2000" b="0" i="0" dirty="0">
                <a:solidFill>
                  <a:srgbClr val="333333"/>
                </a:solidFill>
                <a:effectLst/>
              </a:rPr>
              <a:t>After comparing we found out that 2011 is the most highest rating of 4.0</a:t>
            </a:r>
          </a:p>
          <a:p>
            <a:pPr marL="0" indent="0">
              <a:lnSpc>
                <a:spcPct val="150000"/>
              </a:lnSpc>
              <a:buNone/>
            </a:pPr>
            <a:endParaRPr lang="en-US" sz="1800" b="0" i="0" dirty="0">
              <a:solidFill>
                <a:srgbClr val="333333"/>
              </a:solidFill>
              <a:effectLst/>
            </a:endParaRPr>
          </a:p>
        </p:txBody>
      </p:sp>
    </p:spTree>
    <p:extLst>
      <p:ext uri="{BB962C8B-B14F-4D97-AF65-F5344CB8AC3E}">
        <p14:creationId xmlns:p14="http://schemas.microsoft.com/office/powerpoint/2010/main" val="57040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2FEB6-DB33-4D9B-99B9-878E1DC0D6DF}"/>
              </a:ext>
            </a:extLst>
          </p:cNvPr>
          <p:cNvSpPr>
            <a:spLocks noGrp="1"/>
          </p:cNvSpPr>
          <p:nvPr>
            <p:ph idx="1"/>
          </p:nvPr>
        </p:nvSpPr>
        <p:spPr>
          <a:xfrm>
            <a:off x="900344" y="733670"/>
            <a:ext cx="10515600" cy="4859261"/>
          </a:xfrm>
        </p:spPr>
        <p:txBody>
          <a:bodyPr>
            <a:normAutofit/>
          </a:bodyPr>
          <a:lstStyle/>
          <a:p>
            <a:pPr marL="0" indent="0">
              <a:buNone/>
            </a:pPr>
            <a:r>
              <a:rPr lang="en-US" sz="2000" dirty="0"/>
              <a:t>3. Based on the user’s ratings which factors are important among taste, aroma, appearance, and palette?</a:t>
            </a:r>
          </a:p>
          <a:p>
            <a:pPr marL="0" indent="0">
              <a:buNone/>
            </a:pPr>
            <a:r>
              <a:rPr lang="en-US" sz="2000" dirty="0"/>
              <a:t>Logic:-</a:t>
            </a:r>
          </a:p>
          <a:p>
            <a:pPr>
              <a:lnSpc>
                <a:spcPct val="100000"/>
              </a:lnSpc>
            </a:pPr>
            <a:r>
              <a:rPr lang="en-US" sz="2200" b="0" i="0" dirty="0">
                <a:solidFill>
                  <a:srgbClr val="333333"/>
                </a:solidFill>
                <a:effectLst/>
              </a:rPr>
              <a:t>Here</a:t>
            </a:r>
            <a:r>
              <a:rPr lang="en-US" sz="2200" dirty="0">
                <a:solidFill>
                  <a:srgbClr val="333333"/>
                </a:solidFill>
              </a:rPr>
              <a:t> we will use correlation matrix to find most important factor</a:t>
            </a:r>
            <a:endParaRPr lang="en-US" sz="2200" b="0" i="0" dirty="0">
              <a:solidFill>
                <a:srgbClr val="333333"/>
              </a:solidFill>
              <a:effectLst/>
            </a:endParaRPr>
          </a:p>
          <a:p>
            <a:pPr>
              <a:lnSpc>
                <a:spcPct val="100000"/>
              </a:lnSpc>
            </a:pPr>
            <a:r>
              <a:rPr lang="en-US" sz="2200" b="0" i="0" dirty="0">
                <a:solidFill>
                  <a:srgbClr val="333333"/>
                </a:solidFill>
                <a:effectLst/>
              </a:rPr>
              <a:t>After  applying correlation we found out that aroma has the highest correlation of (0.78) then followed by taste(0.69) then palette(0.60) then appearance(0.48).</a:t>
            </a:r>
          </a:p>
          <a:p>
            <a:pPr>
              <a:lnSpc>
                <a:spcPct val="100000"/>
              </a:lnSpc>
            </a:pPr>
            <a:r>
              <a:rPr lang="en-US" sz="2200" dirty="0">
                <a:solidFill>
                  <a:srgbClr val="333333"/>
                </a:solidFill>
              </a:rPr>
              <a:t>Aroma-&gt;taste-&gt;palette-&gt;appearance(importance from high to low)</a:t>
            </a:r>
            <a:endParaRPr lang="en-US" sz="2200" b="0" i="0" dirty="0">
              <a:solidFill>
                <a:srgbClr val="333333"/>
              </a:solidFill>
              <a:effectLst/>
            </a:endParaRPr>
          </a:p>
          <a:p>
            <a:pPr marL="0" indent="0">
              <a:lnSpc>
                <a:spcPct val="150000"/>
              </a:lnSpc>
              <a:buNone/>
            </a:pPr>
            <a:endParaRPr lang="en-US" sz="2800" b="0" i="0" dirty="0">
              <a:solidFill>
                <a:srgbClr val="333333"/>
              </a:solidFill>
              <a:effectLst/>
            </a:endParaRPr>
          </a:p>
          <a:p>
            <a:endParaRPr lang="en-IN" dirty="0"/>
          </a:p>
        </p:txBody>
      </p:sp>
    </p:spTree>
    <p:extLst>
      <p:ext uri="{BB962C8B-B14F-4D97-AF65-F5344CB8AC3E}">
        <p14:creationId xmlns:p14="http://schemas.microsoft.com/office/powerpoint/2010/main" val="221202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251D2-66BE-4EAE-857C-C86032CC669A}"/>
              </a:ext>
            </a:extLst>
          </p:cNvPr>
          <p:cNvSpPr>
            <a:spLocks noGrp="1"/>
          </p:cNvSpPr>
          <p:nvPr>
            <p:ph idx="1"/>
          </p:nvPr>
        </p:nvSpPr>
        <p:spPr>
          <a:xfrm>
            <a:off x="838200" y="937858"/>
            <a:ext cx="10515600" cy="4351338"/>
          </a:xfrm>
        </p:spPr>
        <p:txBody>
          <a:bodyPr>
            <a:normAutofit/>
          </a:bodyPr>
          <a:lstStyle/>
          <a:p>
            <a:pPr marL="0" indent="0">
              <a:buNone/>
            </a:pPr>
            <a:r>
              <a:rPr lang="en-US" sz="2200" i="0" dirty="0">
                <a:solidFill>
                  <a:srgbClr val="000000"/>
                </a:solidFill>
                <a:effectLst/>
              </a:rPr>
              <a:t>4.If you were to recommend 3 beers to your friends based on this data which ones will you recommend?</a:t>
            </a:r>
          </a:p>
          <a:p>
            <a:pPr marL="0" indent="0">
              <a:buNone/>
            </a:pPr>
            <a:r>
              <a:rPr lang="en-US" sz="2200" dirty="0">
                <a:solidFill>
                  <a:srgbClr val="000000"/>
                </a:solidFill>
              </a:rPr>
              <a:t>Logic:-</a:t>
            </a:r>
          </a:p>
          <a:p>
            <a:r>
              <a:rPr lang="en-US" sz="2200" dirty="0">
                <a:solidFill>
                  <a:srgbClr val="000000"/>
                </a:solidFill>
              </a:rPr>
              <a:t>Here we will recommend the beer based on a high ratings in every review column to recommend top three beer.</a:t>
            </a:r>
          </a:p>
          <a:p>
            <a:r>
              <a:rPr lang="en-US" sz="2200" i="0" dirty="0">
                <a:solidFill>
                  <a:srgbClr val="000000"/>
                </a:solidFill>
                <a:effectLst/>
              </a:rPr>
              <a:t>T</a:t>
            </a:r>
            <a:r>
              <a:rPr lang="en-US" sz="2200" dirty="0">
                <a:solidFill>
                  <a:srgbClr val="000000"/>
                </a:solidFill>
              </a:rPr>
              <a:t>o recommend beer we will perform operation based on the </a:t>
            </a:r>
            <a:r>
              <a:rPr lang="en-US" sz="2200" dirty="0" err="1">
                <a:solidFill>
                  <a:srgbClr val="000000"/>
                </a:solidFill>
              </a:rPr>
              <a:t>beer_name</a:t>
            </a:r>
            <a:r>
              <a:rPr lang="en-US" sz="2200" dirty="0">
                <a:solidFill>
                  <a:srgbClr val="000000"/>
                </a:solidFill>
              </a:rPr>
              <a:t> we group the dataset by it, next we calculate mean across the all reviews in dataset and arrange it in descending order to get maximum reviews data.</a:t>
            </a:r>
          </a:p>
          <a:p>
            <a:pPr>
              <a:buFont typeface="Wingdings" panose="05000000000000000000" pitchFamily="2" charset="2"/>
              <a:buChar char="Ø"/>
            </a:pPr>
            <a:r>
              <a:rPr lang="en-US" sz="2000" i="0" dirty="0">
                <a:solidFill>
                  <a:srgbClr val="000000"/>
                </a:solidFill>
                <a:effectLst/>
              </a:rPr>
              <a:t>These are top 3 recommendations are:-</a:t>
            </a:r>
          </a:p>
          <a:p>
            <a:pPr lvl="1"/>
            <a:r>
              <a:rPr lang="en-US" sz="1600" b="1" i="0" dirty="0">
                <a:solidFill>
                  <a:srgbClr val="000000"/>
                </a:solidFill>
                <a:effectLst/>
              </a:rPr>
              <a:t> </a:t>
            </a:r>
            <a:r>
              <a:rPr lang="en-US" sz="1600" i="0" dirty="0" err="1">
                <a:solidFill>
                  <a:srgbClr val="000000"/>
                </a:solidFill>
                <a:effectLst/>
              </a:rPr>
              <a:t>Edsten</a:t>
            </a:r>
            <a:r>
              <a:rPr lang="en-US" sz="1600" i="0" dirty="0">
                <a:solidFill>
                  <a:srgbClr val="000000"/>
                </a:solidFill>
                <a:effectLst/>
              </a:rPr>
              <a:t> Triple-Wit	</a:t>
            </a:r>
          </a:p>
          <a:p>
            <a:pPr lvl="1"/>
            <a:r>
              <a:rPr lang="en-US" sz="1600" dirty="0">
                <a:solidFill>
                  <a:srgbClr val="000000"/>
                </a:solidFill>
              </a:rPr>
              <a:t> </a:t>
            </a:r>
            <a:r>
              <a:rPr lang="en-US" sz="1600" i="0" dirty="0">
                <a:solidFill>
                  <a:srgbClr val="000000"/>
                </a:solidFill>
                <a:effectLst/>
              </a:rPr>
              <a:t>Old Gander Barley Wine </a:t>
            </a:r>
          </a:p>
          <a:p>
            <a:pPr lvl="1"/>
            <a:r>
              <a:rPr lang="en-US" sz="1600" dirty="0">
                <a:solidFill>
                  <a:srgbClr val="000000"/>
                </a:solidFill>
              </a:rPr>
              <a:t> </a:t>
            </a:r>
            <a:r>
              <a:rPr lang="en-US" sz="1600" i="0" dirty="0">
                <a:solidFill>
                  <a:srgbClr val="000000"/>
                </a:solidFill>
                <a:effectLst/>
              </a:rPr>
              <a:t>Rogue Black Brutal</a:t>
            </a:r>
          </a:p>
          <a:p>
            <a:endParaRPr lang="en-IN" dirty="0"/>
          </a:p>
        </p:txBody>
      </p:sp>
    </p:spTree>
    <p:extLst>
      <p:ext uri="{BB962C8B-B14F-4D97-AF65-F5344CB8AC3E}">
        <p14:creationId xmlns:p14="http://schemas.microsoft.com/office/powerpoint/2010/main" val="28330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251D2-66BE-4EAE-857C-C86032CC669A}"/>
              </a:ext>
            </a:extLst>
          </p:cNvPr>
          <p:cNvSpPr>
            <a:spLocks noGrp="1"/>
          </p:cNvSpPr>
          <p:nvPr>
            <p:ph idx="1"/>
          </p:nvPr>
        </p:nvSpPr>
        <p:spPr>
          <a:xfrm>
            <a:off x="758301" y="213064"/>
            <a:ext cx="10515600" cy="6249880"/>
          </a:xfrm>
        </p:spPr>
        <p:txBody>
          <a:bodyPr>
            <a:normAutofit fontScale="92500" lnSpcReduction="20000"/>
          </a:bodyPr>
          <a:lstStyle/>
          <a:p>
            <a:pPr marL="0" indent="0">
              <a:buNone/>
            </a:pPr>
            <a:r>
              <a:rPr lang="en-US" sz="2200" dirty="0">
                <a:solidFill>
                  <a:srgbClr val="000000"/>
                </a:solidFill>
              </a:rPr>
              <a:t>5</a:t>
            </a:r>
            <a:r>
              <a:rPr lang="en-US" sz="2200" i="0" dirty="0">
                <a:solidFill>
                  <a:srgbClr val="000000"/>
                </a:solidFill>
                <a:effectLst/>
              </a:rPr>
              <a:t>. Which Beer style seems to be the favorite based on reviews written by users? </a:t>
            </a:r>
          </a:p>
          <a:p>
            <a:pPr marL="0" indent="0">
              <a:buNone/>
            </a:pPr>
            <a:r>
              <a:rPr lang="en-US" sz="2200" dirty="0">
                <a:solidFill>
                  <a:srgbClr val="000000"/>
                </a:solidFill>
              </a:rPr>
              <a:t>Logic:-</a:t>
            </a:r>
          </a:p>
          <a:p>
            <a:r>
              <a:rPr lang="en-US" sz="1900" dirty="0">
                <a:solidFill>
                  <a:srgbClr val="000000"/>
                </a:solidFill>
              </a:rPr>
              <a:t>Based on review written we must identify which review text is positive review or negative review and find out which beer style favorite</a:t>
            </a:r>
          </a:p>
          <a:p>
            <a:r>
              <a:rPr lang="en-US" sz="1900" dirty="0">
                <a:solidFill>
                  <a:srgbClr val="000000"/>
                </a:solidFill>
              </a:rPr>
              <a:t> There is one </a:t>
            </a:r>
            <a:r>
              <a:rPr lang="en-US" sz="1900" dirty="0" err="1">
                <a:solidFill>
                  <a:srgbClr val="000000"/>
                </a:solidFill>
              </a:rPr>
              <a:t>nltk</a:t>
            </a:r>
            <a:r>
              <a:rPr lang="en-US" sz="1900" dirty="0">
                <a:solidFill>
                  <a:srgbClr val="000000"/>
                </a:solidFill>
              </a:rPr>
              <a:t> package called VADER(Valence Aware Dictionary for Sentimental Reasoning) </a:t>
            </a:r>
          </a:p>
          <a:p>
            <a:r>
              <a:rPr lang="en-US" sz="1900" dirty="0">
                <a:solidFill>
                  <a:srgbClr val="000000"/>
                </a:solidFill>
              </a:rPr>
              <a:t>It is a model used for text sentimental analysis that is sensitive to both polarity(positive/negative) and intense(strength) of emotion it can be directly applied to text data</a:t>
            </a:r>
          </a:p>
          <a:p>
            <a:r>
              <a:rPr lang="en-US" sz="1900" dirty="0">
                <a:solidFill>
                  <a:srgbClr val="000000"/>
                </a:solidFill>
              </a:rPr>
              <a:t>VADER sentiment analysis relies on a dictionary which maps lexical features to emotion intensities called sentiment scores.</a:t>
            </a:r>
          </a:p>
          <a:p>
            <a:r>
              <a:rPr lang="en-US" sz="1900" dirty="0">
                <a:solidFill>
                  <a:srgbClr val="000000"/>
                </a:solidFill>
              </a:rPr>
              <a:t>The sentiment score of text can be obtained by summing up the intensity of each word in the text.</a:t>
            </a:r>
          </a:p>
          <a:p>
            <a:r>
              <a:rPr lang="en-US" sz="1900" dirty="0">
                <a:solidFill>
                  <a:srgbClr val="000000"/>
                </a:solidFill>
              </a:rPr>
              <a:t>VADER is intelligent enough to understand basic context of these words, such as “did not love” as a negative sentiments.</a:t>
            </a:r>
          </a:p>
          <a:p>
            <a:r>
              <a:rPr lang="en-US" sz="1900" dirty="0">
                <a:solidFill>
                  <a:srgbClr val="000000"/>
                </a:solidFill>
              </a:rPr>
              <a:t>The output will return in </a:t>
            </a:r>
            <a:r>
              <a:rPr lang="en-US" sz="1900" dirty="0" err="1">
                <a:solidFill>
                  <a:srgbClr val="000000"/>
                </a:solidFill>
              </a:rPr>
              <a:t>positive,negative,neutral</a:t>
            </a:r>
            <a:r>
              <a:rPr lang="en-US" sz="1900" dirty="0">
                <a:solidFill>
                  <a:srgbClr val="000000"/>
                </a:solidFill>
              </a:rPr>
              <a:t> and compound value for text data where compound value is the average of sentiments the higher the value the more positive the text</a:t>
            </a:r>
          </a:p>
          <a:p>
            <a:r>
              <a:rPr lang="en-US" sz="1900" dirty="0">
                <a:solidFill>
                  <a:srgbClr val="000000"/>
                </a:solidFill>
              </a:rPr>
              <a:t>We found out that we have more than 80% positive text</a:t>
            </a:r>
          </a:p>
          <a:p>
            <a:r>
              <a:rPr lang="en-US" sz="1900" dirty="0">
                <a:solidFill>
                  <a:srgbClr val="000000"/>
                </a:solidFill>
              </a:rPr>
              <a:t>So favorite beer style can be found out which contains high positive text data after analyzing we found out the top favorite beer style </a:t>
            </a:r>
          </a:p>
          <a:p>
            <a:pPr>
              <a:buFont typeface="Wingdings" panose="05000000000000000000" pitchFamily="2" charset="2"/>
              <a:buChar char="Ø"/>
            </a:pPr>
            <a:r>
              <a:rPr lang="en-US" sz="1900" dirty="0">
                <a:solidFill>
                  <a:srgbClr val="000000"/>
                </a:solidFill>
              </a:rPr>
              <a:t>The top favorite beer style are:-</a:t>
            </a:r>
          </a:p>
          <a:p>
            <a:pPr lvl="1"/>
            <a:r>
              <a:rPr lang="en-US" sz="1900" dirty="0">
                <a:solidFill>
                  <a:srgbClr val="000000"/>
                </a:solidFill>
              </a:rPr>
              <a:t>American IPA</a:t>
            </a:r>
          </a:p>
          <a:p>
            <a:pPr lvl="1"/>
            <a:r>
              <a:rPr lang="en-US" sz="1900" dirty="0">
                <a:solidFill>
                  <a:srgbClr val="000000"/>
                </a:solidFill>
              </a:rPr>
              <a:t>American Double / Imperial IPA</a:t>
            </a:r>
          </a:p>
          <a:p>
            <a:pPr lvl="1"/>
            <a:r>
              <a:rPr lang="en-US" sz="1900" dirty="0">
                <a:solidFill>
                  <a:srgbClr val="000000"/>
                </a:solidFill>
              </a:rPr>
              <a:t>American Double / Imperial Stout</a:t>
            </a:r>
          </a:p>
          <a:p>
            <a:endParaRPr lang="en-US" sz="2000" dirty="0">
              <a:solidFill>
                <a:srgbClr val="000000"/>
              </a:solidFill>
            </a:endParaRPr>
          </a:p>
          <a:p>
            <a:endParaRPr lang="en-US" sz="2000" dirty="0">
              <a:solidFill>
                <a:srgbClr val="000000"/>
              </a:solidFill>
            </a:endParaRPr>
          </a:p>
          <a:p>
            <a:pPr marL="0" indent="0">
              <a:buNone/>
            </a:pPr>
            <a:endParaRPr lang="en-US" sz="2200" dirty="0">
              <a:solidFill>
                <a:srgbClr val="000000"/>
              </a:solidFill>
            </a:endParaRPr>
          </a:p>
        </p:txBody>
      </p:sp>
    </p:spTree>
    <p:extLst>
      <p:ext uri="{BB962C8B-B14F-4D97-AF65-F5344CB8AC3E}">
        <p14:creationId xmlns:p14="http://schemas.microsoft.com/office/powerpoint/2010/main" val="192431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40385-D5C0-4515-A4A9-52FFE078244C}"/>
              </a:ext>
            </a:extLst>
          </p:cNvPr>
          <p:cNvSpPr>
            <a:spLocks noGrp="1"/>
          </p:cNvSpPr>
          <p:nvPr>
            <p:ph idx="1"/>
          </p:nvPr>
        </p:nvSpPr>
        <p:spPr>
          <a:xfrm>
            <a:off x="580748" y="866836"/>
            <a:ext cx="10515600" cy="4351338"/>
          </a:xfrm>
        </p:spPr>
        <p:txBody>
          <a:bodyPr/>
          <a:lstStyle/>
          <a:p>
            <a:pPr marL="0" indent="0">
              <a:buNone/>
            </a:pPr>
            <a:r>
              <a:rPr lang="en-US" sz="2200" i="0" dirty="0">
                <a:solidFill>
                  <a:srgbClr val="000000"/>
                </a:solidFill>
                <a:effectLst/>
              </a:rPr>
              <a:t>6. How does written review compare to overall review score for the beer styles?</a:t>
            </a:r>
          </a:p>
          <a:p>
            <a:pPr marL="0" indent="0">
              <a:buNone/>
            </a:pPr>
            <a:r>
              <a:rPr lang="en-US" sz="2200" dirty="0">
                <a:solidFill>
                  <a:srgbClr val="000000"/>
                </a:solidFill>
              </a:rPr>
              <a:t>Logic:-</a:t>
            </a:r>
          </a:p>
          <a:p>
            <a:r>
              <a:rPr lang="en-US" sz="2200" i="0" dirty="0">
                <a:solidFill>
                  <a:srgbClr val="000000"/>
                </a:solidFill>
                <a:effectLst/>
              </a:rPr>
              <a:t>Here we </a:t>
            </a:r>
            <a:r>
              <a:rPr lang="en-US" sz="2200" dirty="0">
                <a:solidFill>
                  <a:srgbClr val="000000"/>
                </a:solidFill>
              </a:rPr>
              <a:t>will compare overall review feature with written review for beer style</a:t>
            </a:r>
          </a:p>
          <a:p>
            <a:r>
              <a:rPr lang="en-US" sz="2200" i="0" dirty="0">
                <a:solidFill>
                  <a:srgbClr val="000000"/>
                </a:solidFill>
                <a:effectLst/>
              </a:rPr>
              <a:t>So we will visualize the features of overall review and written review after visualize we found out that overall review column mostly like text review column</a:t>
            </a:r>
          </a:p>
          <a:p>
            <a:r>
              <a:rPr lang="en-US" sz="2200" dirty="0"/>
              <a:t>Positive review indicates high overall score where negative review showing low score and neutral show either positive or negative.</a:t>
            </a:r>
          </a:p>
          <a:p>
            <a:r>
              <a:rPr lang="en-US" sz="2200" dirty="0"/>
              <a:t> We conclude both overall review and text-based review are quiet similar reviews for beer styles</a:t>
            </a:r>
            <a:endParaRPr lang="en-IN" sz="2200" dirty="0"/>
          </a:p>
        </p:txBody>
      </p:sp>
    </p:spTree>
    <p:extLst>
      <p:ext uri="{BB962C8B-B14F-4D97-AF65-F5344CB8AC3E}">
        <p14:creationId xmlns:p14="http://schemas.microsoft.com/office/powerpoint/2010/main" val="4214146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1219</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Summarization of beer reviews data analysis</vt:lpstr>
      <vt:lpstr>Beer reviews total dataset size</vt:lpstr>
      <vt:lpstr>Explore the beer reviews datasets</vt:lpstr>
      <vt:lpstr>Business problems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Summarization of beer reviews data analysis</dc:title>
  <dc:creator>Woodard, Carolyn</dc:creator>
  <cp:lastModifiedBy>Woodard, Carolyn</cp:lastModifiedBy>
  <cp:revision>30</cp:revision>
  <dcterms:created xsi:type="dcterms:W3CDTF">2020-10-11T12:33:11Z</dcterms:created>
  <dcterms:modified xsi:type="dcterms:W3CDTF">2020-10-11T15:37:37Z</dcterms:modified>
</cp:coreProperties>
</file>