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7" r:id="rId7"/>
    <p:sldId id="268" r:id="rId8"/>
    <p:sldId id="269" r:id="rId9"/>
    <p:sldId id="270"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F0A8A-272D-4322-A8BA-74021B6D88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37BA3F-D148-4FED-8D35-3085D2A795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EF15BC-AA9E-4768-9900-B3A1A34D0BC1}"/>
              </a:ext>
            </a:extLst>
          </p:cNvPr>
          <p:cNvSpPr>
            <a:spLocks noGrp="1"/>
          </p:cNvSpPr>
          <p:nvPr>
            <p:ph type="dt" sz="half" idx="10"/>
          </p:nvPr>
        </p:nvSpPr>
        <p:spPr/>
        <p:txBody>
          <a:bodyPr/>
          <a:lstStyle/>
          <a:p>
            <a:fld id="{FB1FD920-8DF9-4E25-A910-198B8BD09B0B}" type="datetimeFigureOut">
              <a:rPr lang="en-IN" smtClean="0"/>
              <a:t>12-10-2020</a:t>
            </a:fld>
            <a:endParaRPr lang="en-IN"/>
          </a:p>
        </p:txBody>
      </p:sp>
      <p:sp>
        <p:nvSpPr>
          <p:cNvPr id="5" name="Footer Placeholder 4">
            <a:extLst>
              <a:ext uri="{FF2B5EF4-FFF2-40B4-BE49-F238E27FC236}">
                <a16:creationId xmlns:a16="http://schemas.microsoft.com/office/drawing/2014/main" id="{72B24A24-E0C2-48CA-B55D-B9911664D4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78D4A1-5133-43C1-A697-94BB678B2C68}"/>
              </a:ext>
            </a:extLst>
          </p:cNvPr>
          <p:cNvSpPr>
            <a:spLocks noGrp="1"/>
          </p:cNvSpPr>
          <p:nvPr>
            <p:ph type="sldNum" sz="quarter" idx="12"/>
          </p:nvPr>
        </p:nvSpPr>
        <p:spPr/>
        <p:txBody>
          <a:bodyPr/>
          <a:lstStyle/>
          <a:p>
            <a:fld id="{24F0DDB9-EB71-4FA7-AF15-FE61261C5A9E}" type="slidenum">
              <a:rPr lang="en-IN" smtClean="0"/>
              <a:t>‹#›</a:t>
            </a:fld>
            <a:endParaRPr lang="en-IN"/>
          </a:p>
        </p:txBody>
      </p:sp>
    </p:spTree>
    <p:extLst>
      <p:ext uri="{BB962C8B-B14F-4D97-AF65-F5344CB8AC3E}">
        <p14:creationId xmlns:p14="http://schemas.microsoft.com/office/powerpoint/2010/main" val="3644225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B7CDB-5AE8-4C30-99FD-86C09B7C406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CC8515-CD00-4C51-BBC0-408F3A9FAF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195107-A207-405E-AF5D-CD4CC6C43C14}"/>
              </a:ext>
            </a:extLst>
          </p:cNvPr>
          <p:cNvSpPr>
            <a:spLocks noGrp="1"/>
          </p:cNvSpPr>
          <p:nvPr>
            <p:ph type="dt" sz="half" idx="10"/>
          </p:nvPr>
        </p:nvSpPr>
        <p:spPr/>
        <p:txBody>
          <a:bodyPr/>
          <a:lstStyle/>
          <a:p>
            <a:fld id="{FB1FD920-8DF9-4E25-A910-198B8BD09B0B}" type="datetimeFigureOut">
              <a:rPr lang="en-IN" smtClean="0"/>
              <a:t>12-10-2020</a:t>
            </a:fld>
            <a:endParaRPr lang="en-IN"/>
          </a:p>
        </p:txBody>
      </p:sp>
      <p:sp>
        <p:nvSpPr>
          <p:cNvPr id="5" name="Footer Placeholder 4">
            <a:extLst>
              <a:ext uri="{FF2B5EF4-FFF2-40B4-BE49-F238E27FC236}">
                <a16:creationId xmlns:a16="http://schemas.microsoft.com/office/drawing/2014/main" id="{8B2FAB4E-1F1A-414B-B808-EA5F94A841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7B2C4A-5CB0-4376-978F-647D28A346DE}"/>
              </a:ext>
            </a:extLst>
          </p:cNvPr>
          <p:cNvSpPr>
            <a:spLocks noGrp="1"/>
          </p:cNvSpPr>
          <p:nvPr>
            <p:ph type="sldNum" sz="quarter" idx="12"/>
          </p:nvPr>
        </p:nvSpPr>
        <p:spPr/>
        <p:txBody>
          <a:bodyPr/>
          <a:lstStyle/>
          <a:p>
            <a:fld id="{24F0DDB9-EB71-4FA7-AF15-FE61261C5A9E}" type="slidenum">
              <a:rPr lang="en-IN" smtClean="0"/>
              <a:t>‹#›</a:t>
            </a:fld>
            <a:endParaRPr lang="en-IN"/>
          </a:p>
        </p:txBody>
      </p:sp>
    </p:spTree>
    <p:extLst>
      <p:ext uri="{BB962C8B-B14F-4D97-AF65-F5344CB8AC3E}">
        <p14:creationId xmlns:p14="http://schemas.microsoft.com/office/powerpoint/2010/main" val="3194689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8E097F-8C17-4C2E-B4FF-2F47FB203E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165308-2C6C-4E76-A12A-268FA95FAD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23352F-9E98-40AB-8470-2611D3E1BD24}"/>
              </a:ext>
            </a:extLst>
          </p:cNvPr>
          <p:cNvSpPr>
            <a:spLocks noGrp="1"/>
          </p:cNvSpPr>
          <p:nvPr>
            <p:ph type="dt" sz="half" idx="10"/>
          </p:nvPr>
        </p:nvSpPr>
        <p:spPr/>
        <p:txBody>
          <a:bodyPr/>
          <a:lstStyle/>
          <a:p>
            <a:fld id="{FB1FD920-8DF9-4E25-A910-198B8BD09B0B}" type="datetimeFigureOut">
              <a:rPr lang="en-IN" smtClean="0"/>
              <a:t>12-10-2020</a:t>
            </a:fld>
            <a:endParaRPr lang="en-IN"/>
          </a:p>
        </p:txBody>
      </p:sp>
      <p:sp>
        <p:nvSpPr>
          <p:cNvPr id="5" name="Footer Placeholder 4">
            <a:extLst>
              <a:ext uri="{FF2B5EF4-FFF2-40B4-BE49-F238E27FC236}">
                <a16:creationId xmlns:a16="http://schemas.microsoft.com/office/drawing/2014/main" id="{D201A332-6C1A-4F4F-AB74-1681569097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2726C0-0C12-4AE6-9679-7DC5E695D068}"/>
              </a:ext>
            </a:extLst>
          </p:cNvPr>
          <p:cNvSpPr>
            <a:spLocks noGrp="1"/>
          </p:cNvSpPr>
          <p:nvPr>
            <p:ph type="sldNum" sz="quarter" idx="12"/>
          </p:nvPr>
        </p:nvSpPr>
        <p:spPr/>
        <p:txBody>
          <a:bodyPr/>
          <a:lstStyle/>
          <a:p>
            <a:fld id="{24F0DDB9-EB71-4FA7-AF15-FE61261C5A9E}" type="slidenum">
              <a:rPr lang="en-IN" smtClean="0"/>
              <a:t>‹#›</a:t>
            </a:fld>
            <a:endParaRPr lang="en-IN"/>
          </a:p>
        </p:txBody>
      </p:sp>
    </p:spTree>
    <p:extLst>
      <p:ext uri="{BB962C8B-B14F-4D97-AF65-F5344CB8AC3E}">
        <p14:creationId xmlns:p14="http://schemas.microsoft.com/office/powerpoint/2010/main" val="2321948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921E6-186A-457F-80EA-314DD53DAF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CCEAE1-9E3E-4C0E-8953-3DD37DDF02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1F3883-0838-4069-AA17-AB4BCBB21A57}"/>
              </a:ext>
            </a:extLst>
          </p:cNvPr>
          <p:cNvSpPr>
            <a:spLocks noGrp="1"/>
          </p:cNvSpPr>
          <p:nvPr>
            <p:ph type="dt" sz="half" idx="10"/>
          </p:nvPr>
        </p:nvSpPr>
        <p:spPr/>
        <p:txBody>
          <a:bodyPr/>
          <a:lstStyle/>
          <a:p>
            <a:fld id="{FB1FD920-8DF9-4E25-A910-198B8BD09B0B}" type="datetimeFigureOut">
              <a:rPr lang="en-IN" smtClean="0"/>
              <a:t>12-10-2020</a:t>
            </a:fld>
            <a:endParaRPr lang="en-IN"/>
          </a:p>
        </p:txBody>
      </p:sp>
      <p:sp>
        <p:nvSpPr>
          <p:cNvPr id="5" name="Footer Placeholder 4">
            <a:extLst>
              <a:ext uri="{FF2B5EF4-FFF2-40B4-BE49-F238E27FC236}">
                <a16:creationId xmlns:a16="http://schemas.microsoft.com/office/drawing/2014/main" id="{7FA98F82-2112-44C6-9622-C1F2B3801B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D7D8BF-3680-4F11-9950-9AE14D18270C}"/>
              </a:ext>
            </a:extLst>
          </p:cNvPr>
          <p:cNvSpPr>
            <a:spLocks noGrp="1"/>
          </p:cNvSpPr>
          <p:nvPr>
            <p:ph type="sldNum" sz="quarter" idx="12"/>
          </p:nvPr>
        </p:nvSpPr>
        <p:spPr/>
        <p:txBody>
          <a:bodyPr/>
          <a:lstStyle/>
          <a:p>
            <a:fld id="{24F0DDB9-EB71-4FA7-AF15-FE61261C5A9E}" type="slidenum">
              <a:rPr lang="en-IN" smtClean="0"/>
              <a:t>‹#›</a:t>
            </a:fld>
            <a:endParaRPr lang="en-IN"/>
          </a:p>
        </p:txBody>
      </p:sp>
    </p:spTree>
    <p:extLst>
      <p:ext uri="{BB962C8B-B14F-4D97-AF65-F5344CB8AC3E}">
        <p14:creationId xmlns:p14="http://schemas.microsoft.com/office/powerpoint/2010/main" val="826162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E794B-AB15-46D6-ADE6-8F43B55BAA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E722E1-5063-4213-946A-48D17DACCC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7AAEF7-DF21-4192-91FA-263A01711A55}"/>
              </a:ext>
            </a:extLst>
          </p:cNvPr>
          <p:cNvSpPr>
            <a:spLocks noGrp="1"/>
          </p:cNvSpPr>
          <p:nvPr>
            <p:ph type="dt" sz="half" idx="10"/>
          </p:nvPr>
        </p:nvSpPr>
        <p:spPr/>
        <p:txBody>
          <a:bodyPr/>
          <a:lstStyle/>
          <a:p>
            <a:fld id="{FB1FD920-8DF9-4E25-A910-198B8BD09B0B}" type="datetimeFigureOut">
              <a:rPr lang="en-IN" smtClean="0"/>
              <a:t>12-10-2020</a:t>
            </a:fld>
            <a:endParaRPr lang="en-IN"/>
          </a:p>
        </p:txBody>
      </p:sp>
      <p:sp>
        <p:nvSpPr>
          <p:cNvPr id="5" name="Footer Placeholder 4">
            <a:extLst>
              <a:ext uri="{FF2B5EF4-FFF2-40B4-BE49-F238E27FC236}">
                <a16:creationId xmlns:a16="http://schemas.microsoft.com/office/drawing/2014/main" id="{B12F4C6A-AC6B-4371-987A-1892E94EB5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E2EF8D-C334-4A13-A588-67B9B4C3C55F}"/>
              </a:ext>
            </a:extLst>
          </p:cNvPr>
          <p:cNvSpPr>
            <a:spLocks noGrp="1"/>
          </p:cNvSpPr>
          <p:nvPr>
            <p:ph type="sldNum" sz="quarter" idx="12"/>
          </p:nvPr>
        </p:nvSpPr>
        <p:spPr/>
        <p:txBody>
          <a:bodyPr/>
          <a:lstStyle/>
          <a:p>
            <a:fld id="{24F0DDB9-EB71-4FA7-AF15-FE61261C5A9E}" type="slidenum">
              <a:rPr lang="en-IN" smtClean="0"/>
              <a:t>‹#›</a:t>
            </a:fld>
            <a:endParaRPr lang="en-IN"/>
          </a:p>
        </p:txBody>
      </p:sp>
    </p:spTree>
    <p:extLst>
      <p:ext uri="{BB962C8B-B14F-4D97-AF65-F5344CB8AC3E}">
        <p14:creationId xmlns:p14="http://schemas.microsoft.com/office/powerpoint/2010/main" val="3373256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E0CE7-8177-4435-9F67-DFD7352EB5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E6F335-2FEF-4F64-BC30-59C344EBD6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7B464D-AF91-44F0-A727-1AAA8097B4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642211B-49BA-4289-B106-8FFC80E3EBC3}"/>
              </a:ext>
            </a:extLst>
          </p:cNvPr>
          <p:cNvSpPr>
            <a:spLocks noGrp="1"/>
          </p:cNvSpPr>
          <p:nvPr>
            <p:ph type="dt" sz="half" idx="10"/>
          </p:nvPr>
        </p:nvSpPr>
        <p:spPr/>
        <p:txBody>
          <a:bodyPr/>
          <a:lstStyle/>
          <a:p>
            <a:fld id="{FB1FD920-8DF9-4E25-A910-198B8BD09B0B}" type="datetimeFigureOut">
              <a:rPr lang="en-IN" smtClean="0"/>
              <a:t>12-10-2020</a:t>
            </a:fld>
            <a:endParaRPr lang="en-IN"/>
          </a:p>
        </p:txBody>
      </p:sp>
      <p:sp>
        <p:nvSpPr>
          <p:cNvPr id="6" name="Footer Placeholder 5">
            <a:extLst>
              <a:ext uri="{FF2B5EF4-FFF2-40B4-BE49-F238E27FC236}">
                <a16:creationId xmlns:a16="http://schemas.microsoft.com/office/drawing/2014/main" id="{A3D1E38C-EFEF-4A5A-A9C6-6DE0431DDB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6B5A43-FA94-4461-991B-D154D75BD5F0}"/>
              </a:ext>
            </a:extLst>
          </p:cNvPr>
          <p:cNvSpPr>
            <a:spLocks noGrp="1"/>
          </p:cNvSpPr>
          <p:nvPr>
            <p:ph type="sldNum" sz="quarter" idx="12"/>
          </p:nvPr>
        </p:nvSpPr>
        <p:spPr/>
        <p:txBody>
          <a:bodyPr/>
          <a:lstStyle/>
          <a:p>
            <a:fld id="{24F0DDB9-EB71-4FA7-AF15-FE61261C5A9E}" type="slidenum">
              <a:rPr lang="en-IN" smtClean="0"/>
              <a:t>‹#›</a:t>
            </a:fld>
            <a:endParaRPr lang="en-IN"/>
          </a:p>
        </p:txBody>
      </p:sp>
    </p:spTree>
    <p:extLst>
      <p:ext uri="{BB962C8B-B14F-4D97-AF65-F5344CB8AC3E}">
        <p14:creationId xmlns:p14="http://schemas.microsoft.com/office/powerpoint/2010/main" val="855462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41CE1-44BB-4B2C-86AC-0DE303B496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3B02B0-B1F5-4945-A1E3-D9C7463000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10098F-E50E-4F2E-AF3B-534D28A61B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B69B9A3-FB83-4E48-8DB5-4B6787F9F9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47846E-FBD3-4D69-8FE0-43ACEE1BFB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5E1B0F-4EFD-4911-8D13-828A08422FA4}"/>
              </a:ext>
            </a:extLst>
          </p:cNvPr>
          <p:cNvSpPr>
            <a:spLocks noGrp="1"/>
          </p:cNvSpPr>
          <p:nvPr>
            <p:ph type="dt" sz="half" idx="10"/>
          </p:nvPr>
        </p:nvSpPr>
        <p:spPr/>
        <p:txBody>
          <a:bodyPr/>
          <a:lstStyle/>
          <a:p>
            <a:fld id="{FB1FD920-8DF9-4E25-A910-198B8BD09B0B}" type="datetimeFigureOut">
              <a:rPr lang="en-IN" smtClean="0"/>
              <a:t>12-10-2020</a:t>
            </a:fld>
            <a:endParaRPr lang="en-IN"/>
          </a:p>
        </p:txBody>
      </p:sp>
      <p:sp>
        <p:nvSpPr>
          <p:cNvPr id="8" name="Footer Placeholder 7">
            <a:extLst>
              <a:ext uri="{FF2B5EF4-FFF2-40B4-BE49-F238E27FC236}">
                <a16:creationId xmlns:a16="http://schemas.microsoft.com/office/drawing/2014/main" id="{6599CB29-2199-4496-8852-88892CE13A9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0A6046-072C-4FC8-864C-74713267817E}"/>
              </a:ext>
            </a:extLst>
          </p:cNvPr>
          <p:cNvSpPr>
            <a:spLocks noGrp="1"/>
          </p:cNvSpPr>
          <p:nvPr>
            <p:ph type="sldNum" sz="quarter" idx="12"/>
          </p:nvPr>
        </p:nvSpPr>
        <p:spPr/>
        <p:txBody>
          <a:bodyPr/>
          <a:lstStyle/>
          <a:p>
            <a:fld id="{24F0DDB9-EB71-4FA7-AF15-FE61261C5A9E}" type="slidenum">
              <a:rPr lang="en-IN" smtClean="0"/>
              <a:t>‹#›</a:t>
            </a:fld>
            <a:endParaRPr lang="en-IN"/>
          </a:p>
        </p:txBody>
      </p:sp>
    </p:spTree>
    <p:extLst>
      <p:ext uri="{BB962C8B-B14F-4D97-AF65-F5344CB8AC3E}">
        <p14:creationId xmlns:p14="http://schemas.microsoft.com/office/powerpoint/2010/main" val="2696886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AFAB9-6FDA-4AAE-A6D3-32184AD0521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E392F4-FB21-4EB3-963C-4F4421E4E02D}"/>
              </a:ext>
            </a:extLst>
          </p:cNvPr>
          <p:cNvSpPr>
            <a:spLocks noGrp="1"/>
          </p:cNvSpPr>
          <p:nvPr>
            <p:ph type="dt" sz="half" idx="10"/>
          </p:nvPr>
        </p:nvSpPr>
        <p:spPr/>
        <p:txBody>
          <a:bodyPr/>
          <a:lstStyle/>
          <a:p>
            <a:fld id="{FB1FD920-8DF9-4E25-A910-198B8BD09B0B}" type="datetimeFigureOut">
              <a:rPr lang="en-IN" smtClean="0"/>
              <a:t>12-10-2020</a:t>
            </a:fld>
            <a:endParaRPr lang="en-IN"/>
          </a:p>
        </p:txBody>
      </p:sp>
      <p:sp>
        <p:nvSpPr>
          <p:cNvPr id="4" name="Footer Placeholder 3">
            <a:extLst>
              <a:ext uri="{FF2B5EF4-FFF2-40B4-BE49-F238E27FC236}">
                <a16:creationId xmlns:a16="http://schemas.microsoft.com/office/drawing/2014/main" id="{0DC043A3-8C47-430E-BBCA-FCDF7B90BBA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0951EE-BA5F-47EF-9A53-56565086958C}"/>
              </a:ext>
            </a:extLst>
          </p:cNvPr>
          <p:cNvSpPr>
            <a:spLocks noGrp="1"/>
          </p:cNvSpPr>
          <p:nvPr>
            <p:ph type="sldNum" sz="quarter" idx="12"/>
          </p:nvPr>
        </p:nvSpPr>
        <p:spPr/>
        <p:txBody>
          <a:bodyPr/>
          <a:lstStyle/>
          <a:p>
            <a:fld id="{24F0DDB9-EB71-4FA7-AF15-FE61261C5A9E}" type="slidenum">
              <a:rPr lang="en-IN" smtClean="0"/>
              <a:t>‹#›</a:t>
            </a:fld>
            <a:endParaRPr lang="en-IN"/>
          </a:p>
        </p:txBody>
      </p:sp>
    </p:spTree>
    <p:extLst>
      <p:ext uri="{BB962C8B-B14F-4D97-AF65-F5344CB8AC3E}">
        <p14:creationId xmlns:p14="http://schemas.microsoft.com/office/powerpoint/2010/main" val="377600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2BEB2E-A1C6-4F88-BDC3-6BCFF3E0E9F5}"/>
              </a:ext>
            </a:extLst>
          </p:cNvPr>
          <p:cNvSpPr>
            <a:spLocks noGrp="1"/>
          </p:cNvSpPr>
          <p:nvPr>
            <p:ph type="dt" sz="half" idx="10"/>
          </p:nvPr>
        </p:nvSpPr>
        <p:spPr/>
        <p:txBody>
          <a:bodyPr/>
          <a:lstStyle/>
          <a:p>
            <a:fld id="{FB1FD920-8DF9-4E25-A910-198B8BD09B0B}" type="datetimeFigureOut">
              <a:rPr lang="en-IN" smtClean="0"/>
              <a:t>12-10-2020</a:t>
            </a:fld>
            <a:endParaRPr lang="en-IN"/>
          </a:p>
        </p:txBody>
      </p:sp>
      <p:sp>
        <p:nvSpPr>
          <p:cNvPr id="3" name="Footer Placeholder 2">
            <a:extLst>
              <a:ext uri="{FF2B5EF4-FFF2-40B4-BE49-F238E27FC236}">
                <a16:creationId xmlns:a16="http://schemas.microsoft.com/office/drawing/2014/main" id="{0B0F5539-4837-4C37-80BD-4A6C512CA1E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6EB7A28-5C34-4E15-A1AB-31AE0359B792}"/>
              </a:ext>
            </a:extLst>
          </p:cNvPr>
          <p:cNvSpPr>
            <a:spLocks noGrp="1"/>
          </p:cNvSpPr>
          <p:nvPr>
            <p:ph type="sldNum" sz="quarter" idx="12"/>
          </p:nvPr>
        </p:nvSpPr>
        <p:spPr/>
        <p:txBody>
          <a:bodyPr/>
          <a:lstStyle/>
          <a:p>
            <a:fld id="{24F0DDB9-EB71-4FA7-AF15-FE61261C5A9E}" type="slidenum">
              <a:rPr lang="en-IN" smtClean="0"/>
              <a:t>‹#›</a:t>
            </a:fld>
            <a:endParaRPr lang="en-IN"/>
          </a:p>
        </p:txBody>
      </p:sp>
    </p:spTree>
    <p:extLst>
      <p:ext uri="{BB962C8B-B14F-4D97-AF65-F5344CB8AC3E}">
        <p14:creationId xmlns:p14="http://schemas.microsoft.com/office/powerpoint/2010/main" val="3878978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3F690-7DB0-4A40-AB31-17B1278C19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852D691-B3FE-41E6-A4D0-B973D7D242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2B2AA23-C493-4F47-99EE-516E637C60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9F6F8-1C4D-453A-B653-42EE688C7DF0}"/>
              </a:ext>
            </a:extLst>
          </p:cNvPr>
          <p:cNvSpPr>
            <a:spLocks noGrp="1"/>
          </p:cNvSpPr>
          <p:nvPr>
            <p:ph type="dt" sz="half" idx="10"/>
          </p:nvPr>
        </p:nvSpPr>
        <p:spPr/>
        <p:txBody>
          <a:bodyPr/>
          <a:lstStyle/>
          <a:p>
            <a:fld id="{FB1FD920-8DF9-4E25-A910-198B8BD09B0B}" type="datetimeFigureOut">
              <a:rPr lang="en-IN" smtClean="0"/>
              <a:t>12-10-2020</a:t>
            </a:fld>
            <a:endParaRPr lang="en-IN"/>
          </a:p>
        </p:txBody>
      </p:sp>
      <p:sp>
        <p:nvSpPr>
          <p:cNvPr id="6" name="Footer Placeholder 5">
            <a:extLst>
              <a:ext uri="{FF2B5EF4-FFF2-40B4-BE49-F238E27FC236}">
                <a16:creationId xmlns:a16="http://schemas.microsoft.com/office/drawing/2014/main" id="{7DA04C91-53AC-4251-BB36-2CA36CA5C2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6858EE-EF4E-4911-9EE3-CC5AFAA8815B}"/>
              </a:ext>
            </a:extLst>
          </p:cNvPr>
          <p:cNvSpPr>
            <a:spLocks noGrp="1"/>
          </p:cNvSpPr>
          <p:nvPr>
            <p:ph type="sldNum" sz="quarter" idx="12"/>
          </p:nvPr>
        </p:nvSpPr>
        <p:spPr/>
        <p:txBody>
          <a:bodyPr/>
          <a:lstStyle/>
          <a:p>
            <a:fld id="{24F0DDB9-EB71-4FA7-AF15-FE61261C5A9E}" type="slidenum">
              <a:rPr lang="en-IN" smtClean="0"/>
              <a:t>‹#›</a:t>
            </a:fld>
            <a:endParaRPr lang="en-IN"/>
          </a:p>
        </p:txBody>
      </p:sp>
    </p:spTree>
    <p:extLst>
      <p:ext uri="{BB962C8B-B14F-4D97-AF65-F5344CB8AC3E}">
        <p14:creationId xmlns:p14="http://schemas.microsoft.com/office/powerpoint/2010/main" val="2077774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480A-D7C3-49AC-96F3-595BFBA7B1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49B3CD-492A-4A7C-A8E7-7A77E43576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4793A45-897E-45E6-AD01-2A2E795A7E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44CC63-91DE-49EA-B86C-CC047E18B51E}"/>
              </a:ext>
            </a:extLst>
          </p:cNvPr>
          <p:cNvSpPr>
            <a:spLocks noGrp="1"/>
          </p:cNvSpPr>
          <p:nvPr>
            <p:ph type="dt" sz="half" idx="10"/>
          </p:nvPr>
        </p:nvSpPr>
        <p:spPr/>
        <p:txBody>
          <a:bodyPr/>
          <a:lstStyle/>
          <a:p>
            <a:fld id="{FB1FD920-8DF9-4E25-A910-198B8BD09B0B}" type="datetimeFigureOut">
              <a:rPr lang="en-IN" smtClean="0"/>
              <a:t>12-10-2020</a:t>
            </a:fld>
            <a:endParaRPr lang="en-IN"/>
          </a:p>
        </p:txBody>
      </p:sp>
      <p:sp>
        <p:nvSpPr>
          <p:cNvPr id="6" name="Footer Placeholder 5">
            <a:extLst>
              <a:ext uri="{FF2B5EF4-FFF2-40B4-BE49-F238E27FC236}">
                <a16:creationId xmlns:a16="http://schemas.microsoft.com/office/drawing/2014/main" id="{5822C2B5-ACF1-48DC-9995-664BAF0C24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628BF1-BBDA-43BB-928C-652E56EBB775}"/>
              </a:ext>
            </a:extLst>
          </p:cNvPr>
          <p:cNvSpPr>
            <a:spLocks noGrp="1"/>
          </p:cNvSpPr>
          <p:nvPr>
            <p:ph type="sldNum" sz="quarter" idx="12"/>
          </p:nvPr>
        </p:nvSpPr>
        <p:spPr/>
        <p:txBody>
          <a:bodyPr/>
          <a:lstStyle/>
          <a:p>
            <a:fld id="{24F0DDB9-EB71-4FA7-AF15-FE61261C5A9E}" type="slidenum">
              <a:rPr lang="en-IN" smtClean="0"/>
              <a:t>‹#›</a:t>
            </a:fld>
            <a:endParaRPr lang="en-IN"/>
          </a:p>
        </p:txBody>
      </p:sp>
    </p:spTree>
    <p:extLst>
      <p:ext uri="{BB962C8B-B14F-4D97-AF65-F5344CB8AC3E}">
        <p14:creationId xmlns:p14="http://schemas.microsoft.com/office/powerpoint/2010/main" val="458728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684EA3-95AD-4133-9810-B5BC573E25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76F4A9-A91A-480A-8115-4CE7E4B4B3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04489A-0E2F-4833-BBB4-056F443F52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1FD920-8DF9-4E25-A910-198B8BD09B0B}" type="datetimeFigureOut">
              <a:rPr lang="en-IN" smtClean="0"/>
              <a:t>12-10-2020</a:t>
            </a:fld>
            <a:endParaRPr lang="en-IN"/>
          </a:p>
        </p:txBody>
      </p:sp>
      <p:sp>
        <p:nvSpPr>
          <p:cNvPr id="5" name="Footer Placeholder 4">
            <a:extLst>
              <a:ext uri="{FF2B5EF4-FFF2-40B4-BE49-F238E27FC236}">
                <a16:creationId xmlns:a16="http://schemas.microsoft.com/office/drawing/2014/main" id="{19C49A32-44A0-4BCC-8BBE-0EC421078F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DA4ABA1-4532-45C1-B710-074EE140E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F0DDB9-EB71-4FA7-AF15-FE61261C5A9E}" type="slidenum">
              <a:rPr lang="en-IN" smtClean="0"/>
              <a:t>‹#›</a:t>
            </a:fld>
            <a:endParaRPr lang="en-IN"/>
          </a:p>
        </p:txBody>
      </p:sp>
    </p:spTree>
    <p:extLst>
      <p:ext uri="{BB962C8B-B14F-4D97-AF65-F5344CB8AC3E}">
        <p14:creationId xmlns:p14="http://schemas.microsoft.com/office/powerpoint/2010/main" val="2906400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10CC7FBE-F73B-4729-A917-50FC75AA6C9E}"/>
              </a:ext>
            </a:extLst>
          </p:cNvPr>
          <p:cNvSpPr>
            <a:spLocks noGrp="1"/>
          </p:cNvSpPr>
          <p:nvPr>
            <p:ph type="title"/>
          </p:nvPr>
        </p:nvSpPr>
        <p:spPr>
          <a:xfrm>
            <a:off x="643467" y="321734"/>
            <a:ext cx="10905066" cy="1135737"/>
          </a:xfrm>
        </p:spPr>
        <p:txBody>
          <a:bodyPr>
            <a:normAutofit/>
          </a:bodyPr>
          <a:lstStyle/>
          <a:p>
            <a:r>
              <a:rPr lang="en-IN" sz="3600" dirty="0"/>
              <a:t>Summarization of beer reviews data analysis</a:t>
            </a:r>
          </a:p>
        </p:txBody>
      </p:sp>
      <p:sp>
        <p:nvSpPr>
          <p:cNvPr id="7" name="Content Placeholder 6">
            <a:extLst>
              <a:ext uri="{FF2B5EF4-FFF2-40B4-BE49-F238E27FC236}">
                <a16:creationId xmlns:a16="http://schemas.microsoft.com/office/drawing/2014/main" id="{C62CBB96-B355-4E08-9492-7A88223A90AC}"/>
              </a:ext>
            </a:extLst>
          </p:cNvPr>
          <p:cNvSpPr>
            <a:spLocks noGrp="1"/>
          </p:cNvSpPr>
          <p:nvPr>
            <p:ph idx="1"/>
          </p:nvPr>
        </p:nvSpPr>
        <p:spPr>
          <a:xfrm>
            <a:off x="643467" y="1782981"/>
            <a:ext cx="10905066" cy="4531872"/>
          </a:xfrm>
        </p:spPr>
        <p:txBody>
          <a:bodyPr>
            <a:normAutofit/>
          </a:bodyPr>
          <a:lstStyle/>
          <a:p>
            <a:pPr>
              <a:buFont typeface="Wingdings" panose="05000000000000000000" pitchFamily="2" charset="2"/>
              <a:buChar char="Ø"/>
            </a:pPr>
            <a:r>
              <a:rPr lang="en-IN" sz="2000" b="1" dirty="0"/>
              <a:t>Questions:</a:t>
            </a:r>
          </a:p>
          <a:p>
            <a:pPr marL="457200" lvl="1" indent="0">
              <a:lnSpc>
                <a:spcPct val="150000"/>
              </a:lnSpc>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1.Rank top 3 Breweries which produce the strongest beers?</a:t>
            </a:r>
          </a:p>
          <a:p>
            <a:pPr marL="457200" lvl="1" indent="0">
              <a:lnSpc>
                <a:spcPct val="150000"/>
              </a:lnSpc>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2.Which year did beers enjoy the highest ratings? </a:t>
            </a:r>
          </a:p>
          <a:p>
            <a:pPr marL="457200" lvl="1" indent="0">
              <a:lnSpc>
                <a:spcPct val="150000"/>
              </a:lnSpc>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3.Based on the user’s ratings which factors are important among taste, aroma, appearance, and palette?</a:t>
            </a:r>
          </a:p>
          <a:p>
            <a:pPr marL="457200" lvl="1" indent="0">
              <a:lnSpc>
                <a:spcPct val="150000"/>
              </a:lnSpc>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4.If you were to recommend 3 beers to your friends based on this data which ones will you recommend?</a:t>
            </a:r>
          </a:p>
          <a:p>
            <a:pPr marL="457200" lvl="1" indent="0">
              <a:lnSpc>
                <a:spcPct val="150000"/>
              </a:lnSpc>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5.Which Beer style seems to be the favorite based on reviews written by users? </a:t>
            </a:r>
          </a:p>
          <a:p>
            <a:pPr marL="457200" lvl="1" indent="0">
              <a:lnSpc>
                <a:spcPct val="150000"/>
              </a:lnSpc>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6.How does written review compare to overall review score for the beer styles?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2000" dirty="0"/>
          </a:p>
        </p:txBody>
      </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685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6F332-56DF-42E4-B1BC-0B0970E54B98}"/>
              </a:ext>
            </a:extLst>
          </p:cNvPr>
          <p:cNvSpPr>
            <a:spLocks noGrp="1"/>
          </p:cNvSpPr>
          <p:nvPr>
            <p:ph type="title"/>
          </p:nvPr>
        </p:nvSpPr>
        <p:spPr/>
        <p:txBody>
          <a:bodyPr/>
          <a:lstStyle/>
          <a:p>
            <a:r>
              <a:rPr lang="en-IN" sz="3600" dirty="0"/>
              <a:t>Business</a:t>
            </a:r>
            <a:r>
              <a:rPr lang="en-IN" dirty="0"/>
              <a:t> </a:t>
            </a:r>
            <a:r>
              <a:rPr lang="en-IN" sz="3600" dirty="0"/>
              <a:t>problems continued…</a:t>
            </a:r>
          </a:p>
        </p:txBody>
      </p:sp>
      <p:sp>
        <p:nvSpPr>
          <p:cNvPr id="3" name="Content Placeholder 2">
            <a:extLst>
              <a:ext uri="{FF2B5EF4-FFF2-40B4-BE49-F238E27FC236}">
                <a16:creationId xmlns:a16="http://schemas.microsoft.com/office/drawing/2014/main" id="{91EDB5C8-BA0E-4029-947E-21352312AC94}"/>
              </a:ext>
            </a:extLst>
          </p:cNvPr>
          <p:cNvSpPr>
            <a:spLocks noGrp="1"/>
          </p:cNvSpPr>
          <p:nvPr>
            <p:ph idx="1"/>
          </p:nvPr>
        </p:nvSpPr>
        <p:spPr/>
        <p:txBody>
          <a:bodyPr>
            <a:normAutofit/>
          </a:bodyPr>
          <a:lstStyle/>
          <a:p>
            <a:pPr marL="0" indent="0">
              <a:buNone/>
            </a:pPr>
            <a:r>
              <a:rPr lang="en-US" sz="2000" i="0" dirty="0">
                <a:solidFill>
                  <a:srgbClr val="000000"/>
                </a:solidFill>
                <a:effectLst/>
              </a:rPr>
              <a:t>6. How does written review compare to overall review score for the beer styles? </a:t>
            </a:r>
          </a:p>
          <a:p>
            <a:pPr marL="0" indent="0">
              <a:buNone/>
            </a:pPr>
            <a:r>
              <a:rPr lang="en-US" sz="2000" dirty="0"/>
              <a:t>Ans.</a:t>
            </a:r>
            <a:r>
              <a:rPr lang="en-US" sz="2000" dirty="0">
                <a:solidFill>
                  <a:srgbClr val="333333"/>
                </a:solidFill>
              </a:rPr>
              <a:t> </a:t>
            </a:r>
          </a:p>
          <a:p>
            <a:pPr marL="0" indent="0">
              <a:buNone/>
            </a:pPr>
            <a:r>
              <a:rPr lang="en-US" sz="2000" dirty="0">
                <a:solidFill>
                  <a:srgbClr val="000000"/>
                </a:solidFill>
              </a:rPr>
              <a:t>Logic:</a:t>
            </a:r>
          </a:p>
          <a:p>
            <a:r>
              <a:rPr lang="en-US" sz="1800" i="0" dirty="0">
                <a:solidFill>
                  <a:srgbClr val="000000"/>
                </a:solidFill>
                <a:effectLst/>
              </a:rPr>
              <a:t>Here we are reviewed</a:t>
            </a:r>
            <a:r>
              <a:rPr lang="en-US" sz="1800" dirty="0">
                <a:solidFill>
                  <a:srgbClr val="000000"/>
                </a:solidFill>
              </a:rPr>
              <a:t> the compare overall review feature with written review for beer style</a:t>
            </a:r>
          </a:p>
          <a:p>
            <a:r>
              <a:rPr lang="en-US" sz="1800" i="0" dirty="0">
                <a:solidFill>
                  <a:srgbClr val="000000"/>
                </a:solidFill>
                <a:effectLst/>
              </a:rPr>
              <a:t>we visualized the features of overall review and written review after visualizing we found out that overall review column mostly like text review column</a:t>
            </a:r>
          </a:p>
          <a:p>
            <a:r>
              <a:rPr lang="en-US" sz="1800" dirty="0"/>
              <a:t>Positive review indicates high overall score where negative review show low score and neutral show mixed reviews(positive or negative)</a:t>
            </a:r>
          </a:p>
          <a:p>
            <a:r>
              <a:rPr lang="en-US" sz="1800" dirty="0"/>
              <a:t> We conclude both overall review and text-based review are quiet similar reviews for beer styles</a:t>
            </a:r>
            <a:endParaRPr lang="en-IN" sz="1800" dirty="0"/>
          </a:p>
        </p:txBody>
      </p:sp>
    </p:spTree>
    <p:extLst>
      <p:ext uri="{BB962C8B-B14F-4D97-AF65-F5344CB8AC3E}">
        <p14:creationId xmlns:p14="http://schemas.microsoft.com/office/powerpoint/2010/main" val="3044454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90034-E669-41CB-9A05-99A9B8B98A4D}"/>
              </a:ext>
            </a:extLst>
          </p:cNvPr>
          <p:cNvSpPr>
            <a:spLocks noGrp="1"/>
          </p:cNvSpPr>
          <p:nvPr>
            <p:ph type="title"/>
          </p:nvPr>
        </p:nvSpPr>
        <p:spPr/>
        <p:txBody>
          <a:bodyPr>
            <a:normAutofit/>
          </a:bodyPr>
          <a:lstStyle/>
          <a:p>
            <a:r>
              <a:rPr lang="en-IN" sz="3600" dirty="0"/>
              <a:t>Beer reviews total dataset size</a:t>
            </a:r>
          </a:p>
        </p:txBody>
      </p:sp>
      <p:sp>
        <p:nvSpPr>
          <p:cNvPr id="3" name="Content Placeholder 2">
            <a:extLst>
              <a:ext uri="{FF2B5EF4-FFF2-40B4-BE49-F238E27FC236}">
                <a16:creationId xmlns:a16="http://schemas.microsoft.com/office/drawing/2014/main" id="{15FD1042-A4DE-498B-B6D8-38C16EBDA372}"/>
              </a:ext>
            </a:extLst>
          </p:cNvPr>
          <p:cNvSpPr>
            <a:spLocks noGrp="1"/>
          </p:cNvSpPr>
          <p:nvPr>
            <p:ph idx="1"/>
          </p:nvPr>
        </p:nvSpPr>
        <p:spPr/>
        <p:txBody>
          <a:bodyPr>
            <a:normAutofit lnSpcReduction="10000"/>
          </a:bodyPr>
          <a:lstStyle/>
          <a:p>
            <a:pPr>
              <a:buFont typeface="Wingdings" panose="05000000000000000000" pitchFamily="2" charset="2"/>
              <a:buChar char="Ø"/>
            </a:pPr>
            <a:r>
              <a:rPr lang="en-IN" sz="2000" dirty="0"/>
              <a:t>The dataset contains total 13 features and 528870 rows for beer analysis</a:t>
            </a:r>
          </a:p>
          <a:p>
            <a:pPr marL="457200" lvl="1" indent="0">
              <a:buNone/>
            </a:pPr>
            <a:r>
              <a:rPr lang="en-US" sz="1800" dirty="0"/>
              <a:t>1. </a:t>
            </a:r>
            <a:r>
              <a:rPr lang="en-US" sz="1800" dirty="0" err="1"/>
              <a:t>beer_ABV</a:t>
            </a:r>
            <a:r>
              <a:rPr lang="en-US" sz="1800" dirty="0"/>
              <a:t> - alcohol by volume(ABV) to assess the strength of a particular beer</a:t>
            </a:r>
          </a:p>
          <a:p>
            <a:pPr marL="457200" lvl="1" indent="0">
              <a:buNone/>
            </a:pPr>
            <a:r>
              <a:rPr lang="en-US" sz="1800" dirty="0"/>
              <a:t>2. </a:t>
            </a:r>
            <a:r>
              <a:rPr lang="en-US" sz="1800" dirty="0" err="1"/>
              <a:t>beer_beerId</a:t>
            </a:r>
            <a:r>
              <a:rPr lang="en-US" sz="1800" dirty="0"/>
              <a:t> - unique identifier for the beer</a:t>
            </a:r>
          </a:p>
          <a:p>
            <a:pPr marL="457200" lvl="1" indent="0">
              <a:buNone/>
            </a:pPr>
            <a:r>
              <a:rPr lang="en-US" sz="1800" dirty="0"/>
              <a:t>3. </a:t>
            </a:r>
            <a:r>
              <a:rPr lang="en-US" sz="1800" dirty="0" err="1"/>
              <a:t>beer_brewerId</a:t>
            </a:r>
            <a:r>
              <a:rPr lang="en-US" sz="1800" dirty="0"/>
              <a:t> - unique identifier for the brewer</a:t>
            </a:r>
          </a:p>
          <a:p>
            <a:pPr marL="457200" lvl="1" indent="0">
              <a:buNone/>
            </a:pPr>
            <a:r>
              <a:rPr lang="en-US" sz="1800" dirty="0"/>
              <a:t>4. </a:t>
            </a:r>
            <a:r>
              <a:rPr lang="en-US" sz="1800" dirty="0" err="1"/>
              <a:t>beer_name</a:t>
            </a:r>
            <a:r>
              <a:rPr lang="en-US" sz="1800" dirty="0"/>
              <a:t> - name of the beer</a:t>
            </a:r>
          </a:p>
          <a:p>
            <a:pPr marL="457200" lvl="1" indent="0">
              <a:buNone/>
            </a:pPr>
            <a:r>
              <a:rPr lang="en-US" sz="1800" dirty="0"/>
              <a:t>5. </a:t>
            </a:r>
            <a:r>
              <a:rPr lang="en-US" sz="1800" dirty="0" err="1"/>
              <a:t>beer_style</a:t>
            </a:r>
            <a:r>
              <a:rPr lang="en-US" sz="1800" dirty="0"/>
              <a:t> - categories of beer</a:t>
            </a:r>
          </a:p>
          <a:p>
            <a:pPr marL="457200" lvl="1" indent="0">
              <a:buNone/>
            </a:pPr>
            <a:r>
              <a:rPr lang="en-US" sz="1800" dirty="0"/>
              <a:t>6. </a:t>
            </a:r>
            <a:r>
              <a:rPr lang="en-US" sz="1800" dirty="0" err="1"/>
              <a:t>review_appearance</a:t>
            </a:r>
            <a:r>
              <a:rPr lang="en-US" sz="1800" dirty="0"/>
              <a:t> - appearance of the review rating between 1 to 5</a:t>
            </a:r>
          </a:p>
          <a:p>
            <a:pPr marL="457200" lvl="1" indent="0">
              <a:buNone/>
            </a:pPr>
            <a:r>
              <a:rPr lang="en-US" sz="1800" dirty="0"/>
              <a:t>7. </a:t>
            </a:r>
            <a:r>
              <a:rPr lang="en-US" sz="1800" dirty="0" err="1"/>
              <a:t>review_palette</a:t>
            </a:r>
            <a:r>
              <a:rPr lang="en-US" sz="1800" dirty="0"/>
              <a:t> - palette of the review rating between 1 to 5</a:t>
            </a:r>
          </a:p>
          <a:p>
            <a:pPr marL="457200" lvl="1" indent="0">
              <a:buNone/>
            </a:pPr>
            <a:r>
              <a:rPr lang="en-US" sz="1800" dirty="0"/>
              <a:t>8. </a:t>
            </a:r>
            <a:r>
              <a:rPr lang="en-US" sz="1800" dirty="0" err="1"/>
              <a:t>review_overall</a:t>
            </a:r>
            <a:r>
              <a:rPr lang="en-US" sz="1800" dirty="0"/>
              <a:t> - overall review rating between 1 to 5</a:t>
            </a:r>
          </a:p>
          <a:p>
            <a:pPr marL="457200" lvl="1" indent="0">
              <a:buNone/>
            </a:pPr>
            <a:r>
              <a:rPr lang="en-US" sz="1800" dirty="0"/>
              <a:t>9. </a:t>
            </a:r>
            <a:r>
              <a:rPr lang="en-US" sz="1800" dirty="0" err="1"/>
              <a:t>review_taste</a:t>
            </a:r>
            <a:r>
              <a:rPr lang="en-US" sz="1800" dirty="0"/>
              <a:t> - taste of the review rating between 1 to 5</a:t>
            </a:r>
          </a:p>
          <a:p>
            <a:pPr marL="457200" lvl="1" indent="0">
              <a:buNone/>
            </a:pPr>
            <a:r>
              <a:rPr lang="en-US" sz="1800" dirty="0"/>
              <a:t>10. </a:t>
            </a:r>
            <a:r>
              <a:rPr lang="en-US" sz="1800" dirty="0" err="1"/>
              <a:t>review_profileName</a:t>
            </a:r>
            <a:r>
              <a:rPr lang="en-US" sz="1800" dirty="0"/>
              <a:t> - profile name for the review rating between 1 to 5</a:t>
            </a:r>
          </a:p>
          <a:p>
            <a:pPr marL="457200" lvl="1" indent="0">
              <a:buNone/>
            </a:pPr>
            <a:r>
              <a:rPr lang="en-US" sz="1800" dirty="0"/>
              <a:t>11. </a:t>
            </a:r>
            <a:r>
              <a:rPr lang="en-US" sz="1800" dirty="0" err="1"/>
              <a:t>review_aroma</a:t>
            </a:r>
            <a:r>
              <a:rPr lang="en-US" sz="1800" dirty="0"/>
              <a:t> - scent of the beer for the review rating between 1 to 5</a:t>
            </a:r>
          </a:p>
          <a:p>
            <a:pPr marL="457200" lvl="1" indent="0">
              <a:buNone/>
            </a:pPr>
            <a:r>
              <a:rPr lang="en-US" sz="1800" dirty="0"/>
              <a:t>12. </a:t>
            </a:r>
            <a:r>
              <a:rPr lang="en-US" sz="1800" dirty="0" err="1"/>
              <a:t>review_time</a:t>
            </a:r>
            <a:r>
              <a:rPr lang="en-US" sz="1800" dirty="0"/>
              <a:t> - timestamp for the review</a:t>
            </a:r>
          </a:p>
          <a:p>
            <a:pPr marL="457200" lvl="1" indent="0">
              <a:buNone/>
            </a:pPr>
            <a:r>
              <a:rPr lang="en-US" sz="1800" dirty="0"/>
              <a:t>13. </a:t>
            </a:r>
            <a:r>
              <a:rPr lang="en-US" sz="1800" dirty="0" err="1"/>
              <a:t>review_text</a:t>
            </a:r>
            <a:r>
              <a:rPr lang="en-US" sz="1800" dirty="0"/>
              <a:t> - text of the review</a:t>
            </a:r>
          </a:p>
          <a:p>
            <a:pPr marL="0" lv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4437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B04E-A5C2-4627-B9B0-1F9D189740D4}"/>
              </a:ext>
            </a:extLst>
          </p:cNvPr>
          <p:cNvSpPr>
            <a:spLocks noGrp="1"/>
          </p:cNvSpPr>
          <p:nvPr>
            <p:ph type="title"/>
          </p:nvPr>
        </p:nvSpPr>
        <p:spPr/>
        <p:txBody>
          <a:bodyPr>
            <a:normAutofit/>
          </a:bodyPr>
          <a:lstStyle/>
          <a:p>
            <a:r>
              <a:rPr lang="en-IN" sz="3600" dirty="0"/>
              <a:t>Explore the beer reviews datasets</a:t>
            </a:r>
          </a:p>
        </p:txBody>
      </p:sp>
      <p:sp>
        <p:nvSpPr>
          <p:cNvPr id="3" name="Content Placeholder 2">
            <a:extLst>
              <a:ext uri="{FF2B5EF4-FFF2-40B4-BE49-F238E27FC236}">
                <a16:creationId xmlns:a16="http://schemas.microsoft.com/office/drawing/2014/main" id="{F0E46147-2E6C-4CC8-95DF-01F5F4AA9577}"/>
              </a:ext>
            </a:extLst>
          </p:cNvPr>
          <p:cNvSpPr>
            <a:spLocks noGrp="1"/>
          </p:cNvSpPr>
          <p:nvPr>
            <p:ph idx="1"/>
          </p:nvPr>
        </p:nvSpPr>
        <p:spPr>
          <a:xfrm>
            <a:off x="838200" y="1624613"/>
            <a:ext cx="10515600" cy="5015883"/>
          </a:xfrm>
        </p:spPr>
        <p:txBody>
          <a:bodyPr>
            <a:normAutofit fontScale="77500" lnSpcReduction="20000"/>
          </a:bodyPr>
          <a:lstStyle/>
          <a:p>
            <a:pPr>
              <a:lnSpc>
                <a:spcPct val="120000"/>
              </a:lnSpc>
              <a:buFont typeface="Wingdings" panose="05000000000000000000" pitchFamily="2" charset="2"/>
              <a:buChar char="Ø"/>
            </a:pP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Objective</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2300" dirty="0">
                <a:effectLst/>
                <a:latin typeface="Calibri" panose="020F0502020204030204" pitchFamily="34" charset="0"/>
                <a:ea typeface="Times New Roman" panose="02020603050405020304" pitchFamily="18" charset="0"/>
                <a:cs typeface="Times New Roman" panose="02020603050405020304" pitchFamily="18" charset="0"/>
              </a:rPr>
              <a:t>To Explore the dataset of beer and look for hidden answer from the data and analyze trend/pattern in data and find the solution of given problem</a:t>
            </a:r>
          </a:p>
          <a:p>
            <a:pPr marL="0" indent="0">
              <a:buNone/>
            </a:pPr>
            <a:endParaRPr lang="en-US" sz="1900" dirty="0">
              <a:effectLst/>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Cleaning data </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a:t>
            </a:r>
          </a:p>
          <a:p>
            <a:pPr lvl="1"/>
            <a:r>
              <a:rPr lang="en-US" sz="2300" dirty="0">
                <a:latin typeface="Calibri" panose="020F0502020204030204" pitchFamily="34" charset="0"/>
                <a:ea typeface="Times New Roman" panose="02020603050405020304" pitchFamily="18" charset="0"/>
                <a:cs typeface="Times New Roman" panose="02020603050405020304" pitchFamily="18" charset="0"/>
              </a:rPr>
              <a:t>Check for missing data and how to deal with it</a:t>
            </a:r>
          </a:p>
          <a:p>
            <a:pPr lvl="1"/>
            <a:r>
              <a:rPr lang="en-US" sz="2300" dirty="0">
                <a:latin typeface="Calibri" panose="020F0502020204030204" pitchFamily="34" charset="0"/>
                <a:ea typeface="Times New Roman" panose="02020603050405020304" pitchFamily="18" charset="0"/>
                <a:cs typeface="Times New Roman" panose="02020603050405020304" pitchFamily="18" charset="0"/>
              </a:rPr>
              <a:t>Applied basics statistics such as mean of ratings, unique </a:t>
            </a:r>
            <a:r>
              <a:rPr lang="en-US" sz="2300" dirty="0" err="1">
                <a:latin typeface="Calibri" panose="020F0502020204030204" pitchFamily="34" charset="0"/>
                <a:ea typeface="Times New Roman" panose="02020603050405020304" pitchFamily="18" charset="0"/>
                <a:cs typeface="Times New Roman" panose="02020603050405020304" pitchFamily="18" charset="0"/>
              </a:rPr>
              <a:t>categories,max</a:t>
            </a:r>
            <a:r>
              <a:rPr lang="en-US" sz="2300" dirty="0">
                <a:latin typeface="Calibri" panose="020F0502020204030204" pitchFamily="34" charset="0"/>
                <a:ea typeface="Times New Roman" panose="02020603050405020304" pitchFamily="18" charset="0"/>
                <a:cs typeface="Times New Roman" panose="02020603050405020304" pitchFamily="18" charset="0"/>
              </a:rPr>
              <a:t> </a:t>
            </a:r>
            <a:r>
              <a:rPr lang="en-US" sz="2300" dirty="0" err="1">
                <a:latin typeface="Calibri" panose="020F0502020204030204" pitchFamily="34" charset="0"/>
                <a:ea typeface="Times New Roman" panose="02020603050405020304" pitchFamily="18" charset="0"/>
                <a:cs typeface="Times New Roman" panose="02020603050405020304" pitchFamily="18" charset="0"/>
              </a:rPr>
              <a:t>value,std</a:t>
            </a:r>
            <a:r>
              <a:rPr lang="en-US" sz="2300" dirty="0">
                <a:latin typeface="Calibri" panose="020F0502020204030204" pitchFamily="34" charset="0"/>
                <a:ea typeface="Times New Roman" panose="02020603050405020304" pitchFamily="18" charset="0"/>
                <a:cs typeface="Times New Roman" panose="02020603050405020304" pitchFamily="18" charset="0"/>
              </a:rPr>
              <a:t> </a:t>
            </a:r>
            <a:r>
              <a:rPr lang="en-US" sz="2300" dirty="0" err="1">
                <a:latin typeface="Calibri" panose="020F0502020204030204" pitchFamily="34" charset="0"/>
                <a:ea typeface="Times New Roman" panose="02020603050405020304" pitchFamily="18" charset="0"/>
                <a:cs typeface="Times New Roman" panose="02020603050405020304" pitchFamily="18" charset="0"/>
              </a:rPr>
              <a:t>etc</a:t>
            </a:r>
            <a:endParaRPr lang="en-US" sz="2300" dirty="0">
              <a:latin typeface="Calibri" panose="020F0502020204030204" pitchFamily="34" charset="0"/>
              <a:ea typeface="Times New Roman" panose="02020603050405020304" pitchFamily="18" charset="0"/>
              <a:cs typeface="Times New Roman" panose="02020603050405020304" pitchFamily="18" charset="0"/>
            </a:endParaRPr>
          </a:p>
          <a:p>
            <a:pPr lvl="1"/>
            <a:r>
              <a:rPr lang="en-US" sz="2300" dirty="0">
                <a:effectLst/>
                <a:latin typeface="Calibri" panose="020F0502020204030204" pitchFamily="34" charset="0"/>
                <a:ea typeface="Times New Roman" panose="02020603050405020304" pitchFamily="18" charset="0"/>
                <a:cs typeface="Times New Roman" panose="02020603050405020304" pitchFamily="18" charset="0"/>
              </a:rPr>
              <a:t>Change the datatype of feature such as </a:t>
            </a:r>
            <a:r>
              <a:rPr lang="en-US" sz="2300" dirty="0" err="1">
                <a:effectLst/>
                <a:latin typeface="Calibri" panose="020F0502020204030204" pitchFamily="34" charset="0"/>
                <a:ea typeface="Times New Roman" panose="02020603050405020304" pitchFamily="18" charset="0"/>
                <a:cs typeface="Times New Roman" panose="02020603050405020304" pitchFamily="18" charset="0"/>
              </a:rPr>
              <a:t>review_time</a:t>
            </a:r>
            <a:r>
              <a:rPr lang="en-US" sz="2300" dirty="0">
                <a:effectLst/>
                <a:latin typeface="Calibri" panose="020F0502020204030204" pitchFamily="34" charset="0"/>
                <a:ea typeface="Times New Roman" panose="02020603050405020304" pitchFamily="18" charset="0"/>
                <a:cs typeface="Times New Roman" panose="02020603050405020304" pitchFamily="18" charset="0"/>
              </a:rPr>
              <a:t> is integer type to convert into datetime object</a:t>
            </a:r>
          </a:p>
          <a:p>
            <a:pPr lvl="1"/>
            <a:r>
              <a:rPr lang="en-IN" sz="2300" dirty="0">
                <a:latin typeface="Calibri" panose="020F0502020204030204" pitchFamily="34" charset="0"/>
                <a:ea typeface="Calibri" panose="020F0502020204030204" pitchFamily="34" charset="0"/>
                <a:cs typeface="Times New Roman" panose="02020603050405020304" pitchFamily="18" charset="0"/>
              </a:rPr>
              <a:t>Pre-processing the text data such as removing special characters, punctuations  as it required to find positive or negative reviews in later stage</a:t>
            </a:r>
          </a:p>
          <a:p>
            <a:pPr lvl="1"/>
            <a:r>
              <a:rPr lang="en-IN" sz="2300" dirty="0">
                <a:effectLst/>
                <a:latin typeface="Calibri" panose="020F0502020204030204" pitchFamily="34" charset="0"/>
                <a:ea typeface="Calibri" panose="020F0502020204030204" pitchFamily="34" charset="0"/>
                <a:cs typeface="Times New Roman" panose="02020603050405020304" pitchFamily="18" charset="0"/>
              </a:rPr>
              <a:t>Checked for duplicate values and removing duplicate values</a:t>
            </a:r>
          </a:p>
          <a:p>
            <a:pPr lvl="1"/>
            <a:r>
              <a:rPr lang="en-IN" sz="2300" dirty="0">
                <a:latin typeface="Calibri" panose="020F0502020204030204" pitchFamily="34" charset="0"/>
                <a:ea typeface="Calibri" panose="020F0502020204030204" pitchFamily="34" charset="0"/>
                <a:cs typeface="Times New Roman" panose="02020603050405020304" pitchFamily="18" charset="0"/>
              </a:rPr>
              <a:t>Remove unwanted value which were not related to our analysis such as ABV which contains negative values</a:t>
            </a:r>
            <a:endParaRPr lang="en-IN" sz="23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buFont typeface="Wingdings" panose="05000000000000000000" pitchFamily="2" charset="2"/>
              <a:buChar char="Ø"/>
            </a:pPr>
            <a:r>
              <a:rPr lang="en-US" sz="2400" b="1" dirty="0">
                <a:latin typeface="Calibri" panose="020F0502020204030204" pitchFamily="34" charset="0"/>
                <a:ea typeface="Calibri" panose="020F0502020204030204" pitchFamily="34" charset="0"/>
                <a:cs typeface="Times New Roman" panose="02020603050405020304" pitchFamily="18" charset="0"/>
              </a:rPr>
              <a:t>Analyses of beer reviews features data -</a:t>
            </a:r>
          </a:p>
          <a:p>
            <a:pPr lvl="1"/>
            <a:r>
              <a:rPr lang="en-IN" sz="2300" dirty="0">
                <a:effectLst/>
                <a:latin typeface="Calibri" panose="020F0502020204030204" pitchFamily="34" charset="0"/>
                <a:ea typeface="Calibri" panose="020F0502020204030204" pitchFamily="34" charset="0"/>
                <a:cs typeface="Times New Roman" panose="02020603050405020304" pitchFamily="18" charset="0"/>
              </a:rPr>
              <a:t>Started with univariate analysis of each rating feature in dataset</a:t>
            </a:r>
          </a:p>
          <a:p>
            <a:pPr lvl="1"/>
            <a:r>
              <a:rPr lang="en-IN" sz="2300" dirty="0">
                <a:effectLst/>
                <a:latin typeface="Calibri" panose="020F0502020204030204" pitchFamily="34" charset="0"/>
                <a:ea typeface="Calibri" panose="020F0502020204030204" pitchFamily="34" charset="0"/>
                <a:cs typeface="Times New Roman" panose="02020603050405020304" pitchFamily="18" charset="0"/>
              </a:rPr>
              <a:t>Such as </a:t>
            </a:r>
            <a:r>
              <a:rPr lang="en-IN" sz="2300" dirty="0" err="1">
                <a:effectLst/>
                <a:latin typeface="Calibri" panose="020F0502020204030204" pitchFamily="34" charset="0"/>
                <a:ea typeface="Calibri" panose="020F0502020204030204" pitchFamily="34" charset="0"/>
                <a:cs typeface="Times New Roman" panose="02020603050405020304" pitchFamily="18" charset="0"/>
              </a:rPr>
              <a:t>review_overall,review_appearance,review_taste,review_aroma</a:t>
            </a:r>
            <a:endParaRPr lang="en-IN" sz="2300"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IN" sz="2300" dirty="0">
                <a:effectLst/>
                <a:latin typeface="Calibri" panose="020F0502020204030204" pitchFamily="34" charset="0"/>
                <a:ea typeface="Calibri" panose="020F0502020204030204" pitchFamily="34" charset="0"/>
                <a:cs typeface="Times New Roman" panose="02020603050405020304" pitchFamily="18" charset="0"/>
              </a:rPr>
              <a:t>We analyse the distribution of discrete feature to check the skewness of features</a:t>
            </a:r>
          </a:p>
          <a:p>
            <a:pPr lvl="1"/>
            <a:r>
              <a:rPr lang="en-IN" sz="2300" dirty="0">
                <a:latin typeface="Calibri" panose="020F0502020204030204" pitchFamily="34" charset="0"/>
                <a:ea typeface="Calibri" panose="020F0502020204030204" pitchFamily="34" charset="0"/>
                <a:cs typeface="Times New Roman" panose="02020603050405020304" pitchFamily="18" charset="0"/>
              </a:rPr>
              <a:t>Find pattern from plots</a:t>
            </a:r>
            <a:endParaRPr lang="en-IN" sz="23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367491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6F332-56DF-42E4-B1BC-0B0970E54B98}"/>
              </a:ext>
            </a:extLst>
          </p:cNvPr>
          <p:cNvSpPr>
            <a:spLocks noGrp="1"/>
          </p:cNvSpPr>
          <p:nvPr>
            <p:ph type="title"/>
          </p:nvPr>
        </p:nvSpPr>
        <p:spPr/>
        <p:txBody>
          <a:bodyPr/>
          <a:lstStyle/>
          <a:p>
            <a:r>
              <a:rPr lang="en-IN" sz="3600" dirty="0"/>
              <a:t>Business</a:t>
            </a:r>
            <a:r>
              <a:rPr lang="en-IN" dirty="0"/>
              <a:t> </a:t>
            </a:r>
            <a:r>
              <a:rPr lang="en-IN" sz="3600" dirty="0"/>
              <a:t>problems</a:t>
            </a:r>
          </a:p>
        </p:txBody>
      </p:sp>
      <p:sp>
        <p:nvSpPr>
          <p:cNvPr id="3" name="Content Placeholder 2">
            <a:extLst>
              <a:ext uri="{FF2B5EF4-FFF2-40B4-BE49-F238E27FC236}">
                <a16:creationId xmlns:a16="http://schemas.microsoft.com/office/drawing/2014/main" id="{91EDB5C8-BA0E-4029-947E-21352312AC94}"/>
              </a:ext>
            </a:extLst>
          </p:cNvPr>
          <p:cNvSpPr>
            <a:spLocks noGrp="1"/>
          </p:cNvSpPr>
          <p:nvPr>
            <p:ph idx="1"/>
          </p:nvPr>
        </p:nvSpPr>
        <p:spPr/>
        <p:txBody>
          <a:bodyPr>
            <a:normAutofit/>
          </a:bodyPr>
          <a:lstStyle/>
          <a:p>
            <a:pPr marL="0" indent="0">
              <a:buNone/>
            </a:pPr>
            <a:r>
              <a:rPr lang="en-US" sz="2000" dirty="0"/>
              <a:t>1.Rank top 3 Breweries which produce the strongest beers?</a:t>
            </a:r>
          </a:p>
          <a:p>
            <a:pPr marL="0" indent="0">
              <a:buNone/>
            </a:pPr>
            <a:r>
              <a:rPr lang="en-US" sz="2000" dirty="0"/>
              <a:t>Ans.</a:t>
            </a:r>
            <a:r>
              <a:rPr lang="en-US" sz="2000" dirty="0">
                <a:solidFill>
                  <a:srgbClr val="333333"/>
                </a:solidFill>
              </a:rPr>
              <a:t> </a:t>
            </a:r>
            <a:r>
              <a:rPr lang="en-US" sz="2000" b="1" dirty="0">
                <a:solidFill>
                  <a:srgbClr val="333333"/>
                </a:solidFill>
              </a:rPr>
              <a:t>The top 3 breweries are</a:t>
            </a:r>
            <a:r>
              <a:rPr lang="en-US" sz="2000" dirty="0">
                <a:solidFill>
                  <a:srgbClr val="333333"/>
                </a:solidFill>
              </a:rPr>
              <a:t>-</a:t>
            </a:r>
          </a:p>
          <a:p>
            <a:pPr marL="800100" lvl="1" indent="-342900">
              <a:buFont typeface="+mj-lt"/>
              <a:buAutoNum type="arabicPeriod"/>
            </a:pPr>
            <a:r>
              <a:rPr lang="de-DE" sz="1600" dirty="0">
                <a:solidFill>
                  <a:srgbClr val="333333"/>
                </a:solidFill>
              </a:rPr>
              <a:t> Schorschbräu Schorschbock 57%</a:t>
            </a:r>
          </a:p>
          <a:p>
            <a:pPr marL="800100" lvl="1" indent="-342900">
              <a:buFont typeface="+mj-lt"/>
              <a:buAutoNum type="arabicPeriod"/>
            </a:pPr>
            <a:r>
              <a:rPr lang="de-DE" sz="1600" dirty="0">
                <a:solidFill>
                  <a:srgbClr val="333333"/>
                </a:solidFill>
              </a:rPr>
              <a:t> Schorschbräu Schorschbock 43%	</a:t>
            </a:r>
          </a:p>
          <a:p>
            <a:pPr marL="800100" lvl="1" indent="-342900">
              <a:buFont typeface="+mj-lt"/>
              <a:buAutoNum type="arabicPeriod"/>
            </a:pPr>
            <a:r>
              <a:rPr lang="de-DE" sz="1600" dirty="0">
                <a:solidFill>
                  <a:srgbClr val="333333"/>
                </a:solidFill>
              </a:rPr>
              <a:t> Schorschbräu Schorschbock 40%	</a:t>
            </a:r>
            <a:endParaRPr lang="en-US" dirty="0"/>
          </a:p>
          <a:p>
            <a:pPr marL="0" indent="0">
              <a:buNone/>
            </a:pPr>
            <a:r>
              <a:rPr lang="en-US" sz="2000" dirty="0"/>
              <a:t>Logic-</a:t>
            </a:r>
          </a:p>
          <a:p>
            <a:r>
              <a:rPr lang="en-US" sz="2000" dirty="0"/>
              <a:t> </a:t>
            </a:r>
            <a:r>
              <a:rPr lang="en-US" sz="1800" dirty="0"/>
              <a:t>So the strongest beer can be measure from how much percent of alcohol it contains so as we know beer ABV shows the level alcohol in beer more the alcohol more stronger the beer is</a:t>
            </a:r>
          </a:p>
          <a:p>
            <a:r>
              <a:rPr lang="en-US" sz="1800" b="0" i="0" dirty="0">
                <a:solidFill>
                  <a:srgbClr val="333333"/>
                </a:solidFill>
                <a:effectLst/>
              </a:rPr>
              <a:t>The relationship between </a:t>
            </a:r>
            <a:r>
              <a:rPr lang="en-US" sz="1800" b="0" i="0" dirty="0" err="1">
                <a:solidFill>
                  <a:srgbClr val="333333"/>
                </a:solidFill>
                <a:effectLst/>
              </a:rPr>
              <a:t>beer_name</a:t>
            </a:r>
            <a:r>
              <a:rPr lang="en-US" sz="1800" b="0" i="0" dirty="0">
                <a:solidFill>
                  <a:srgbClr val="333333"/>
                </a:solidFill>
                <a:effectLst/>
              </a:rPr>
              <a:t> and </a:t>
            </a:r>
            <a:r>
              <a:rPr lang="en-US" sz="1800" b="0" i="0" dirty="0" err="1">
                <a:solidFill>
                  <a:srgbClr val="333333"/>
                </a:solidFill>
                <a:effectLst/>
              </a:rPr>
              <a:t>beer_</a:t>
            </a:r>
            <a:r>
              <a:rPr lang="en-US" sz="1800" dirty="0" err="1">
                <a:solidFill>
                  <a:srgbClr val="333333"/>
                </a:solidFill>
              </a:rPr>
              <a:t>ABV</a:t>
            </a:r>
            <a:r>
              <a:rPr lang="en-US" sz="1800" b="0" i="0" dirty="0">
                <a:solidFill>
                  <a:srgbClr val="333333"/>
                </a:solidFill>
                <a:effectLst/>
              </a:rPr>
              <a:t> is </a:t>
            </a:r>
            <a:r>
              <a:rPr lang="en-US" sz="1800" b="0" i="0" dirty="0" err="1">
                <a:solidFill>
                  <a:srgbClr val="333333"/>
                </a:solidFill>
                <a:effectLst/>
              </a:rPr>
              <a:t>required,then</a:t>
            </a:r>
            <a:r>
              <a:rPr lang="en-US" sz="1800" b="0" i="0" dirty="0">
                <a:solidFill>
                  <a:srgbClr val="333333"/>
                </a:solidFill>
                <a:effectLst/>
              </a:rPr>
              <a:t> we remove any duplicate value </a:t>
            </a:r>
            <a:r>
              <a:rPr lang="en-US" sz="1800" dirty="0">
                <a:solidFill>
                  <a:srgbClr val="333333"/>
                </a:solidFill>
              </a:rPr>
              <a:t>after we </a:t>
            </a:r>
            <a:r>
              <a:rPr lang="en-US" sz="1800" b="0" i="0" dirty="0">
                <a:solidFill>
                  <a:srgbClr val="333333"/>
                </a:solidFill>
                <a:effectLst/>
              </a:rPr>
              <a:t>sort the values according to </a:t>
            </a:r>
            <a:r>
              <a:rPr lang="en-US" sz="1800" b="0" i="0" dirty="0" err="1">
                <a:solidFill>
                  <a:srgbClr val="333333"/>
                </a:solidFill>
                <a:effectLst/>
              </a:rPr>
              <a:t>beer_ABV</a:t>
            </a:r>
            <a:r>
              <a:rPr lang="en-US" sz="1800" b="0" i="0" dirty="0">
                <a:solidFill>
                  <a:srgbClr val="333333"/>
                </a:solidFill>
                <a:effectLst/>
              </a:rPr>
              <a:t> column </a:t>
            </a:r>
            <a:r>
              <a:rPr lang="en-US" sz="1800" dirty="0">
                <a:solidFill>
                  <a:srgbClr val="333333"/>
                </a:solidFill>
              </a:rPr>
              <a:t>in decreasing manner to find the highest value of ABV</a:t>
            </a:r>
          </a:p>
          <a:p>
            <a:endParaRPr lang="en-US" sz="2000" dirty="0"/>
          </a:p>
        </p:txBody>
      </p:sp>
    </p:spTree>
    <p:extLst>
      <p:ext uri="{BB962C8B-B14F-4D97-AF65-F5344CB8AC3E}">
        <p14:creationId xmlns:p14="http://schemas.microsoft.com/office/powerpoint/2010/main" val="1053448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6F332-56DF-42E4-B1BC-0B0970E54B98}"/>
              </a:ext>
            </a:extLst>
          </p:cNvPr>
          <p:cNvSpPr>
            <a:spLocks noGrp="1"/>
          </p:cNvSpPr>
          <p:nvPr>
            <p:ph type="title"/>
          </p:nvPr>
        </p:nvSpPr>
        <p:spPr/>
        <p:txBody>
          <a:bodyPr/>
          <a:lstStyle/>
          <a:p>
            <a:r>
              <a:rPr lang="en-IN" sz="3600" dirty="0"/>
              <a:t>Business</a:t>
            </a:r>
            <a:r>
              <a:rPr lang="en-IN" dirty="0"/>
              <a:t> </a:t>
            </a:r>
            <a:r>
              <a:rPr lang="en-IN" sz="3600" dirty="0"/>
              <a:t>problems continued…</a:t>
            </a:r>
          </a:p>
        </p:txBody>
      </p:sp>
      <p:sp>
        <p:nvSpPr>
          <p:cNvPr id="3" name="Content Placeholder 2">
            <a:extLst>
              <a:ext uri="{FF2B5EF4-FFF2-40B4-BE49-F238E27FC236}">
                <a16:creationId xmlns:a16="http://schemas.microsoft.com/office/drawing/2014/main" id="{91EDB5C8-BA0E-4029-947E-21352312AC94}"/>
              </a:ext>
            </a:extLst>
          </p:cNvPr>
          <p:cNvSpPr>
            <a:spLocks noGrp="1"/>
          </p:cNvSpPr>
          <p:nvPr>
            <p:ph idx="1"/>
          </p:nvPr>
        </p:nvSpPr>
        <p:spPr/>
        <p:txBody>
          <a:bodyPr>
            <a:normAutofit/>
          </a:bodyPr>
          <a:lstStyle/>
          <a:p>
            <a:pPr marL="0" indent="0">
              <a:buNone/>
            </a:pPr>
            <a:r>
              <a:rPr lang="en-US" sz="2000" dirty="0"/>
              <a:t>2.Which year did beers enjoy the highest ratings? </a:t>
            </a:r>
          </a:p>
          <a:p>
            <a:pPr marL="0" indent="0">
              <a:buNone/>
            </a:pPr>
            <a:r>
              <a:rPr lang="en-US" sz="2000" dirty="0"/>
              <a:t>Ans.</a:t>
            </a:r>
            <a:r>
              <a:rPr lang="en-US" sz="2000" dirty="0">
                <a:solidFill>
                  <a:srgbClr val="333333"/>
                </a:solidFill>
              </a:rPr>
              <a:t> Year 2011 has the highest rating of 4.0</a:t>
            </a:r>
          </a:p>
          <a:p>
            <a:pPr marL="0" indent="0">
              <a:buNone/>
            </a:pPr>
            <a:r>
              <a:rPr lang="en-US" sz="2000" dirty="0"/>
              <a:t>Logic:</a:t>
            </a:r>
          </a:p>
          <a:p>
            <a:pPr>
              <a:lnSpc>
                <a:spcPct val="100000"/>
              </a:lnSpc>
            </a:pPr>
            <a:r>
              <a:rPr lang="en-US" sz="1800" dirty="0"/>
              <a:t>Here we will find the highest rating year so first we will check datatype of review time column if its not datetime datatype then convert into datetime datatype.</a:t>
            </a:r>
          </a:p>
          <a:p>
            <a:pPr>
              <a:lnSpc>
                <a:spcPct val="100000"/>
              </a:lnSpc>
            </a:pPr>
            <a:r>
              <a:rPr lang="en-US" sz="1800" dirty="0">
                <a:solidFill>
                  <a:srgbClr val="333333"/>
                </a:solidFill>
              </a:rPr>
              <a:t>Here we</a:t>
            </a:r>
            <a:r>
              <a:rPr lang="en-US" sz="1800" b="0" i="0" dirty="0">
                <a:solidFill>
                  <a:srgbClr val="333333"/>
                </a:solidFill>
                <a:effectLst/>
              </a:rPr>
              <a:t> extract year from review time column after this we will compare feature with </a:t>
            </a:r>
            <a:r>
              <a:rPr lang="en-US" sz="1800" b="0" i="0" dirty="0" err="1">
                <a:solidFill>
                  <a:srgbClr val="333333"/>
                </a:solidFill>
                <a:effectLst/>
              </a:rPr>
              <a:t>review_overall</a:t>
            </a:r>
            <a:r>
              <a:rPr lang="en-US" sz="1800" b="0" i="0" dirty="0">
                <a:solidFill>
                  <a:srgbClr val="333333"/>
                </a:solidFill>
                <a:effectLst/>
              </a:rPr>
              <a:t>.</a:t>
            </a:r>
          </a:p>
          <a:p>
            <a:pPr>
              <a:lnSpc>
                <a:spcPct val="100000"/>
              </a:lnSpc>
            </a:pPr>
            <a:r>
              <a:rPr lang="en-US" sz="1800" dirty="0">
                <a:solidFill>
                  <a:srgbClr val="333333"/>
                </a:solidFill>
              </a:rPr>
              <a:t>Then we compare all the years for each ratings to check for highest rating.</a:t>
            </a:r>
          </a:p>
        </p:txBody>
      </p:sp>
    </p:spTree>
    <p:extLst>
      <p:ext uri="{BB962C8B-B14F-4D97-AF65-F5344CB8AC3E}">
        <p14:creationId xmlns:p14="http://schemas.microsoft.com/office/powerpoint/2010/main" val="1306132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6F332-56DF-42E4-B1BC-0B0970E54B98}"/>
              </a:ext>
            </a:extLst>
          </p:cNvPr>
          <p:cNvSpPr>
            <a:spLocks noGrp="1"/>
          </p:cNvSpPr>
          <p:nvPr>
            <p:ph type="title"/>
          </p:nvPr>
        </p:nvSpPr>
        <p:spPr/>
        <p:txBody>
          <a:bodyPr/>
          <a:lstStyle/>
          <a:p>
            <a:r>
              <a:rPr lang="en-IN" sz="3600" dirty="0"/>
              <a:t>Business</a:t>
            </a:r>
            <a:r>
              <a:rPr lang="en-IN" dirty="0"/>
              <a:t> </a:t>
            </a:r>
            <a:r>
              <a:rPr lang="en-IN" sz="3600" dirty="0"/>
              <a:t>problems continued…</a:t>
            </a:r>
          </a:p>
        </p:txBody>
      </p:sp>
      <p:sp>
        <p:nvSpPr>
          <p:cNvPr id="3" name="Content Placeholder 2">
            <a:extLst>
              <a:ext uri="{FF2B5EF4-FFF2-40B4-BE49-F238E27FC236}">
                <a16:creationId xmlns:a16="http://schemas.microsoft.com/office/drawing/2014/main" id="{91EDB5C8-BA0E-4029-947E-21352312AC94}"/>
              </a:ext>
            </a:extLst>
          </p:cNvPr>
          <p:cNvSpPr>
            <a:spLocks noGrp="1"/>
          </p:cNvSpPr>
          <p:nvPr>
            <p:ph idx="1"/>
          </p:nvPr>
        </p:nvSpPr>
        <p:spPr/>
        <p:txBody>
          <a:bodyPr>
            <a:normAutofit/>
          </a:bodyPr>
          <a:lstStyle/>
          <a:p>
            <a:pPr marL="0" indent="0">
              <a:buNone/>
            </a:pPr>
            <a:r>
              <a:rPr lang="en-US" sz="2000" dirty="0"/>
              <a:t>3. Based on the user’s ratings which factors are important among taste, aroma, appearance, and palette?</a:t>
            </a:r>
          </a:p>
          <a:p>
            <a:pPr marL="0" indent="0">
              <a:buNone/>
            </a:pPr>
            <a:r>
              <a:rPr lang="en-US" sz="2000" dirty="0"/>
              <a:t>Ans.</a:t>
            </a:r>
            <a:r>
              <a:rPr lang="en-US" sz="2000" dirty="0">
                <a:solidFill>
                  <a:srgbClr val="333333"/>
                </a:solidFill>
              </a:rPr>
              <a:t> </a:t>
            </a:r>
            <a:r>
              <a:rPr lang="en-US" sz="2000" b="1" dirty="0">
                <a:solidFill>
                  <a:srgbClr val="333333"/>
                </a:solidFill>
              </a:rPr>
              <a:t>Aroma-&gt;taste-&gt;palette-&gt;appearance(importance from high to low)</a:t>
            </a:r>
            <a:endParaRPr lang="en-US" sz="2000" b="1" i="0" dirty="0">
              <a:solidFill>
                <a:srgbClr val="333333"/>
              </a:solidFill>
              <a:effectLst/>
            </a:endParaRPr>
          </a:p>
          <a:p>
            <a:pPr marL="0" indent="0">
              <a:buNone/>
            </a:pPr>
            <a:r>
              <a:rPr lang="en-US" sz="2000" dirty="0"/>
              <a:t>Logic:</a:t>
            </a:r>
          </a:p>
          <a:p>
            <a:pPr>
              <a:lnSpc>
                <a:spcPct val="100000"/>
              </a:lnSpc>
            </a:pPr>
            <a:r>
              <a:rPr lang="en-US" sz="2000" b="0" i="0" dirty="0">
                <a:solidFill>
                  <a:srgbClr val="333333"/>
                </a:solidFill>
                <a:effectLst/>
              </a:rPr>
              <a:t>Here</a:t>
            </a:r>
            <a:r>
              <a:rPr lang="en-US" sz="2000" dirty="0">
                <a:solidFill>
                  <a:srgbClr val="333333"/>
                </a:solidFill>
              </a:rPr>
              <a:t> we will use correlation matrix to find most important factor</a:t>
            </a:r>
            <a:endParaRPr lang="en-US" sz="2000" b="0" i="0" dirty="0">
              <a:solidFill>
                <a:srgbClr val="333333"/>
              </a:solidFill>
              <a:effectLst/>
            </a:endParaRPr>
          </a:p>
          <a:p>
            <a:pPr>
              <a:lnSpc>
                <a:spcPct val="100000"/>
              </a:lnSpc>
            </a:pPr>
            <a:r>
              <a:rPr lang="en-US" sz="2000" b="0" i="0" dirty="0">
                <a:solidFill>
                  <a:srgbClr val="333333"/>
                </a:solidFill>
                <a:effectLst/>
              </a:rPr>
              <a:t>After applied correlation matrix we found out that aroma has the highest correlation of (0.78) then followed by taste(0.69) then palette(0.60) then appearance(0.48)</a:t>
            </a:r>
          </a:p>
        </p:txBody>
      </p:sp>
    </p:spTree>
    <p:extLst>
      <p:ext uri="{BB962C8B-B14F-4D97-AF65-F5344CB8AC3E}">
        <p14:creationId xmlns:p14="http://schemas.microsoft.com/office/powerpoint/2010/main" val="2103679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6F332-56DF-42E4-B1BC-0B0970E54B98}"/>
              </a:ext>
            </a:extLst>
          </p:cNvPr>
          <p:cNvSpPr>
            <a:spLocks noGrp="1"/>
          </p:cNvSpPr>
          <p:nvPr>
            <p:ph type="title"/>
          </p:nvPr>
        </p:nvSpPr>
        <p:spPr/>
        <p:txBody>
          <a:bodyPr/>
          <a:lstStyle/>
          <a:p>
            <a:r>
              <a:rPr lang="en-IN" sz="3600" dirty="0"/>
              <a:t>Business</a:t>
            </a:r>
            <a:r>
              <a:rPr lang="en-IN" dirty="0"/>
              <a:t> </a:t>
            </a:r>
            <a:r>
              <a:rPr lang="en-IN" sz="3600" dirty="0"/>
              <a:t>problems continued…</a:t>
            </a:r>
          </a:p>
        </p:txBody>
      </p:sp>
      <p:sp>
        <p:nvSpPr>
          <p:cNvPr id="3" name="Content Placeholder 2">
            <a:extLst>
              <a:ext uri="{FF2B5EF4-FFF2-40B4-BE49-F238E27FC236}">
                <a16:creationId xmlns:a16="http://schemas.microsoft.com/office/drawing/2014/main" id="{91EDB5C8-BA0E-4029-947E-21352312AC94}"/>
              </a:ext>
            </a:extLst>
          </p:cNvPr>
          <p:cNvSpPr>
            <a:spLocks noGrp="1"/>
          </p:cNvSpPr>
          <p:nvPr>
            <p:ph idx="1"/>
          </p:nvPr>
        </p:nvSpPr>
        <p:spPr/>
        <p:txBody>
          <a:bodyPr>
            <a:normAutofit/>
          </a:bodyPr>
          <a:lstStyle/>
          <a:p>
            <a:pPr marL="0" indent="0">
              <a:buNone/>
            </a:pPr>
            <a:r>
              <a:rPr lang="en-US" sz="2000" i="0" dirty="0">
                <a:solidFill>
                  <a:srgbClr val="000000"/>
                </a:solidFill>
                <a:effectLst/>
              </a:rPr>
              <a:t>4.If you were to recommend 3 beers to your friends based on this data which ones will you recommend?</a:t>
            </a:r>
          </a:p>
          <a:p>
            <a:pPr marL="0" indent="0">
              <a:buNone/>
            </a:pPr>
            <a:r>
              <a:rPr lang="en-US" sz="2000" dirty="0"/>
              <a:t>Ans.</a:t>
            </a:r>
            <a:r>
              <a:rPr lang="en-US" sz="2000" dirty="0">
                <a:solidFill>
                  <a:srgbClr val="333333"/>
                </a:solidFill>
              </a:rPr>
              <a:t> </a:t>
            </a:r>
            <a:r>
              <a:rPr lang="en-US" sz="2000" b="1" i="0" dirty="0">
                <a:solidFill>
                  <a:srgbClr val="000000"/>
                </a:solidFill>
                <a:effectLst/>
              </a:rPr>
              <a:t>These are top 3 recommendations are:</a:t>
            </a:r>
          </a:p>
          <a:p>
            <a:pPr marL="800100" lvl="1" indent="-342900">
              <a:buFont typeface="+mj-lt"/>
              <a:buAutoNum type="arabicPeriod"/>
            </a:pPr>
            <a:r>
              <a:rPr lang="en-US" sz="1600" b="1" i="0" dirty="0">
                <a:solidFill>
                  <a:srgbClr val="000000"/>
                </a:solidFill>
                <a:effectLst/>
              </a:rPr>
              <a:t> </a:t>
            </a:r>
            <a:r>
              <a:rPr lang="en-US" sz="1600" i="0" dirty="0" err="1">
                <a:solidFill>
                  <a:srgbClr val="000000"/>
                </a:solidFill>
                <a:effectLst/>
              </a:rPr>
              <a:t>Edsten</a:t>
            </a:r>
            <a:r>
              <a:rPr lang="en-US" sz="1600" i="0" dirty="0">
                <a:solidFill>
                  <a:srgbClr val="000000"/>
                </a:solidFill>
                <a:effectLst/>
              </a:rPr>
              <a:t> Triple-Wit	</a:t>
            </a:r>
          </a:p>
          <a:p>
            <a:pPr marL="800100" lvl="1" indent="-342900">
              <a:buFont typeface="+mj-lt"/>
              <a:buAutoNum type="arabicPeriod"/>
            </a:pPr>
            <a:r>
              <a:rPr lang="en-US" sz="1600" dirty="0">
                <a:solidFill>
                  <a:srgbClr val="000000"/>
                </a:solidFill>
              </a:rPr>
              <a:t> </a:t>
            </a:r>
            <a:r>
              <a:rPr lang="en-US" sz="1600" i="0" dirty="0">
                <a:solidFill>
                  <a:srgbClr val="000000"/>
                </a:solidFill>
                <a:effectLst/>
              </a:rPr>
              <a:t>Old Gander Barley Wine </a:t>
            </a:r>
          </a:p>
          <a:p>
            <a:pPr marL="800100" lvl="1" indent="-342900">
              <a:buFont typeface="+mj-lt"/>
              <a:buAutoNum type="arabicPeriod"/>
            </a:pPr>
            <a:r>
              <a:rPr lang="en-US" sz="1600" dirty="0">
                <a:solidFill>
                  <a:srgbClr val="000000"/>
                </a:solidFill>
              </a:rPr>
              <a:t> </a:t>
            </a:r>
            <a:r>
              <a:rPr lang="en-US" sz="1600" i="0" dirty="0">
                <a:solidFill>
                  <a:srgbClr val="000000"/>
                </a:solidFill>
                <a:effectLst/>
              </a:rPr>
              <a:t>Rogue Black Brutal</a:t>
            </a:r>
          </a:p>
          <a:p>
            <a:pPr marL="0" indent="0">
              <a:buNone/>
            </a:pPr>
            <a:r>
              <a:rPr lang="en-US" sz="2000" dirty="0">
                <a:solidFill>
                  <a:srgbClr val="000000"/>
                </a:solidFill>
              </a:rPr>
              <a:t>Logic:</a:t>
            </a:r>
          </a:p>
          <a:p>
            <a:r>
              <a:rPr lang="en-US" sz="1800" dirty="0">
                <a:solidFill>
                  <a:srgbClr val="000000"/>
                </a:solidFill>
              </a:rPr>
              <a:t>Here we will recommend the beer based on a high ratings of users to recommend top three beer</a:t>
            </a:r>
          </a:p>
          <a:p>
            <a:r>
              <a:rPr lang="en-US" sz="1800" i="0" dirty="0">
                <a:solidFill>
                  <a:srgbClr val="000000"/>
                </a:solidFill>
                <a:effectLst/>
              </a:rPr>
              <a:t>T</a:t>
            </a:r>
            <a:r>
              <a:rPr lang="en-US" sz="1800" dirty="0">
                <a:solidFill>
                  <a:srgbClr val="000000"/>
                </a:solidFill>
              </a:rPr>
              <a:t>o recommend beer we will perform operation based on the </a:t>
            </a:r>
            <a:r>
              <a:rPr lang="en-US" sz="1800" dirty="0" err="1">
                <a:solidFill>
                  <a:srgbClr val="000000"/>
                </a:solidFill>
              </a:rPr>
              <a:t>beer_name</a:t>
            </a:r>
            <a:r>
              <a:rPr lang="en-US" sz="1800" dirty="0">
                <a:solidFill>
                  <a:srgbClr val="000000"/>
                </a:solidFill>
              </a:rPr>
              <a:t> we group the dataset by it</a:t>
            </a:r>
          </a:p>
          <a:p>
            <a:r>
              <a:rPr lang="en-US" sz="1800" dirty="0">
                <a:solidFill>
                  <a:srgbClr val="000000"/>
                </a:solidFill>
              </a:rPr>
              <a:t>Next, we calculate mean across the all reviews in dataset and arrange it in descending order to get maximum reviews data</a:t>
            </a:r>
          </a:p>
          <a:p>
            <a:pPr marL="800100" lvl="1" indent="-342900">
              <a:buFont typeface="+mj-lt"/>
              <a:buAutoNum type="arabicPeriod"/>
            </a:pPr>
            <a:endParaRPr lang="en-US" sz="1600" dirty="0">
              <a:solidFill>
                <a:srgbClr val="000000"/>
              </a:solidFill>
            </a:endParaRPr>
          </a:p>
        </p:txBody>
      </p:sp>
    </p:spTree>
    <p:extLst>
      <p:ext uri="{BB962C8B-B14F-4D97-AF65-F5344CB8AC3E}">
        <p14:creationId xmlns:p14="http://schemas.microsoft.com/office/powerpoint/2010/main" val="3054209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6F332-56DF-42E4-B1BC-0B0970E54B98}"/>
              </a:ext>
            </a:extLst>
          </p:cNvPr>
          <p:cNvSpPr>
            <a:spLocks noGrp="1"/>
          </p:cNvSpPr>
          <p:nvPr>
            <p:ph type="title"/>
          </p:nvPr>
        </p:nvSpPr>
        <p:spPr/>
        <p:txBody>
          <a:bodyPr/>
          <a:lstStyle/>
          <a:p>
            <a:r>
              <a:rPr lang="en-IN" sz="3600" dirty="0"/>
              <a:t>Business</a:t>
            </a:r>
            <a:r>
              <a:rPr lang="en-IN" dirty="0"/>
              <a:t> </a:t>
            </a:r>
            <a:r>
              <a:rPr lang="en-IN" sz="3600" dirty="0"/>
              <a:t>problems continued…</a:t>
            </a:r>
          </a:p>
        </p:txBody>
      </p:sp>
      <p:sp>
        <p:nvSpPr>
          <p:cNvPr id="3" name="Content Placeholder 2">
            <a:extLst>
              <a:ext uri="{FF2B5EF4-FFF2-40B4-BE49-F238E27FC236}">
                <a16:creationId xmlns:a16="http://schemas.microsoft.com/office/drawing/2014/main" id="{91EDB5C8-BA0E-4029-947E-21352312AC94}"/>
              </a:ext>
            </a:extLst>
          </p:cNvPr>
          <p:cNvSpPr>
            <a:spLocks noGrp="1"/>
          </p:cNvSpPr>
          <p:nvPr>
            <p:ph idx="1"/>
          </p:nvPr>
        </p:nvSpPr>
        <p:spPr/>
        <p:txBody>
          <a:bodyPr>
            <a:normAutofit/>
          </a:bodyPr>
          <a:lstStyle/>
          <a:p>
            <a:pPr marL="0" indent="0">
              <a:buNone/>
            </a:pPr>
            <a:r>
              <a:rPr lang="en-US" sz="2000" dirty="0">
                <a:solidFill>
                  <a:srgbClr val="000000"/>
                </a:solidFill>
              </a:rPr>
              <a:t>5</a:t>
            </a:r>
            <a:r>
              <a:rPr lang="en-US" sz="2000" i="0" dirty="0">
                <a:solidFill>
                  <a:srgbClr val="000000"/>
                </a:solidFill>
                <a:effectLst/>
              </a:rPr>
              <a:t>. Which Beer style seems to be the favorite based on reviews written by users? </a:t>
            </a:r>
          </a:p>
          <a:p>
            <a:pPr marL="0" indent="0">
              <a:buNone/>
            </a:pPr>
            <a:r>
              <a:rPr lang="en-US" sz="2000" dirty="0"/>
              <a:t>Ans.</a:t>
            </a:r>
            <a:r>
              <a:rPr lang="en-US" sz="2000" dirty="0">
                <a:solidFill>
                  <a:srgbClr val="333333"/>
                </a:solidFill>
              </a:rPr>
              <a:t> </a:t>
            </a:r>
            <a:r>
              <a:rPr lang="en-US" sz="2000" b="1" dirty="0">
                <a:solidFill>
                  <a:srgbClr val="000000"/>
                </a:solidFill>
              </a:rPr>
              <a:t>The top favorite beer style are:</a:t>
            </a:r>
          </a:p>
          <a:p>
            <a:pPr lvl="1"/>
            <a:r>
              <a:rPr lang="en-US" sz="1600" dirty="0">
                <a:solidFill>
                  <a:srgbClr val="000000"/>
                </a:solidFill>
              </a:rPr>
              <a:t>American IPA</a:t>
            </a:r>
          </a:p>
          <a:p>
            <a:pPr lvl="1"/>
            <a:r>
              <a:rPr lang="en-US" sz="1600" dirty="0">
                <a:solidFill>
                  <a:srgbClr val="000000"/>
                </a:solidFill>
              </a:rPr>
              <a:t>American Double / Imperial IPA</a:t>
            </a:r>
          </a:p>
          <a:p>
            <a:pPr lvl="1"/>
            <a:r>
              <a:rPr lang="en-US" sz="1600" dirty="0">
                <a:solidFill>
                  <a:srgbClr val="000000"/>
                </a:solidFill>
              </a:rPr>
              <a:t>American Double / Imperial Stout</a:t>
            </a:r>
          </a:p>
          <a:p>
            <a:pPr marL="0" indent="0">
              <a:buNone/>
            </a:pPr>
            <a:r>
              <a:rPr lang="en-US" sz="2000" dirty="0">
                <a:solidFill>
                  <a:srgbClr val="000000"/>
                </a:solidFill>
              </a:rPr>
              <a:t>Logic:</a:t>
            </a:r>
          </a:p>
          <a:p>
            <a:r>
              <a:rPr lang="en-US" sz="1800" dirty="0">
                <a:solidFill>
                  <a:srgbClr val="000000"/>
                </a:solidFill>
              </a:rPr>
              <a:t>Based on review written we must identify which review text is positive review or negative review and find out which beer style favorite</a:t>
            </a:r>
          </a:p>
          <a:p>
            <a:r>
              <a:rPr lang="en-US" sz="1800" dirty="0">
                <a:solidFill>
                  <a:srgbClr val="000000"/>
                </a:solidFill>
              </a:rPr>
              <a:t> There is one </a:t>
            </a:r>
            <a:r>
              <a:rPr lang="en-US" sz="1800" dirty="0" err="1">
                <a:solidFill>
                  <a:srgbClr val="000000"/>
                </a:solidFill>
              </a:rPr>
              <a:t>nltk</a:t>
            </a:r>
            <a:r>
              <a:rPr lang="en-US" sz="1800" dirty="0">
                <a:solidFill>
                  <a:srgbClr val="000000"/>
                </a:solidFill>
              </a:rPr>
              <a:t> package called VADER(Valence Aware Dictionary for Sentimental Reasoning) </a:t>
            </a:r>
          </a:p>
          <a:p>
            <a:r>
              <a:rPr lang="en-US" sz="1800" dirty="0">
                <a:solidFill>
                  <a:srgbClr val="000000"/>
                </a:solidFill>
              </a:rPr>
              <a:t>It is a model used for text sentimental analysis that is sensitive to both polarity(positive/negative) and intense(strength) of emotion it can be directly applied to text data</a:t>
            </a:r>
          </a:p>
          <a:p>
            <a:r>
              <a:rPr lang="en-US" sz="1800" dirty="0">
                <a:solidFill>
                  <a:srgbClr val="000000"/>
                </a:solidFill>
              </a:rPr>
              <a:t>VADER sentiment analysis relies on a dictionary which maps lexical features to emotion intensities called sentiment scores</a:t>
            </a:r>
          </a:p>
          <a:p>
            <a:endParaRPr lang="en-US" sz="1800" dirty="0">
              <a:solidFill>
                <a:srgbClr val="000000"/>
              </a:solidFill>
            </a:endParaRPr>
          </a:p>
        </p:txBody>
      </p:sp>
    </p:spTree>
    <p:extLst>
      <p:ext uri="{BB962C8B-B14F-4D97-AF65-F5344CB8AC3E}">
        <p14:creationId xmlns:p14="http://schemas.microsoft.com/office/powerpoint/2010/main" val="4276202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A31B-0147-4446-A2CD-12EBF43E03E8}"/>
              </a:ext>
            </a:extLst>
          </p:cNvPr>
          <p:cNvSpPr>
            <a:spLocks noGrp="1"/>
          </p:cNvSpPr>
          <p:nvPr>
            <p:ph type="title"/>
          </p:nvPr>
        </p:nvSpPr>
        <p:spPr/>
        <p:txBody>
          <a:bodyPr>
            <a:normAutofit/>
          </a:bodyPr>
          <a:lstStyle/>
          <a:p>
            <a:r>
              <a:rPr lang="en-IN" sz="3600" dirty="0"/>
              <a:t>Business problems continued…</a:t>
            </a:r>
          </a:p>
        </p:txBody>
      </p:sp>
      <p:sp>
        <p:nvSpPr>
          <p:cNvPr id="3" name="Content Placeholder 2">
            <a:extLst>
              <a:ext uri="{FF2B5EF4-FFF2-40B4-BE49-F238E27FC236}">
                <a16:creationId xmlns:a16="http://schemas.microsoft.com/office/drawing/2014/main" id="{EAF7753C-86B5-4B72-A2C0-05348BBC5EDC}"/>
              </a:ext>
            </a:extLst>
          </p:cNvPr>
          <p:cNvSpPr>
            <a:spLocks noGrp="1"/>
          </p:cNvSpPr>
          <p:nvPr>
            <p:ph idx="1"/>
          </p:nvPr>
        </p:nvSpPr>
        <p:spPr/>
        <p:txBody>
          <a:bodyPr>
            <a:normAutofit/>
          </a:bodyPr>
          <a:lstStyle/>
          <a:p>
            <a:r>
              <a:rPr lang="en-US" sz="1800" dirty="0">
                <a:solidFill>
                  <a:srgbClr val="000000"/>
                </a:solidFill>
              </a:rPr>
              <a:t>The sentiment score of text can be obtained by summing up the intensity of each word in the text</a:t>
            </a:r>
          </a:p>
          <a:p>
            <a:r>
              <a:rPr lang="en-US" sz="1800" dirty="0">
                <a:solidFill>
                  <a:srgbClr val="000000"/>
                </a:solidFill>
              </a:rPr>
              <a:t>VADER is intelligent enough to understand basic context of these words, such as “did not love” as a negative sentiments</a:t>
            </a:r>
          </a:p>
          <a:p>
            <a:r>
              <a:rPr lang="en-US" sz="1800" dirty="0">
                <a:solidFill>
                  <a:srgbClr val="000000"/>
                </a:solidFill>
              </a:rPr>
              <a:t>The output will return in </a:t>
            </a:r>
            <a:r>
              <a:rPr lang="en-US" sz="1800" dirty="0" err="1">
                <a:solidFill>
                  <a:srgbClr val="000000"/>
                </a:solidFill>
              </a:rPr>
              <a:t>positive,negative,neutral</a:t>
            </a:r>
            <a:r>
              <a:rPr lang="en-US" sz="1800" dirty="0">
                <a:solidFill>
                  <a:srgbClr val="000000"/>
                </a:solidFill>
              </a:rPr>
              <a:t> and compound value for text data where compound value is the average of sentiments the higher the value the more positive the text</a:t>
            </a:r>
          </a:p>
          <a:p>
            <a:r>
              <a:rPr lang="en-US" sz="1800" dirty="0">
                <a:solidFill>
                  <a:srgbClr val="000000"/>
                </a:solidFill>
              </a:rPr>
              <a:t>We found out that we have more than 80% positive text</a:t>
            </a:r>
          </a:p>
          <a:p>
            <a:r>
              <a:rPr lang="en-US" sz="1800" dirty="0">
                <a:solidFill>
                  <a:srgbClr val="000000"/>
                </a:solidFill>
              </a:rPr>
              <a:t>So favorite beer style can be found out which contains high positive text data</a:t>
            </a:r>
          </a:p>
          <a:p>
            <a:endParaRPr lang="en-US" sz="2800" dirty="0">
              <a:solidFill>
                <a:srgbClr val="000000"/>
              </a:solidFill>
            </a:endParaRPr>
          </a:p>
          <a:p>
            <a:endParaRPr lang="en-IN" dirty="0"/>
          </a:p>
        </p:txBody>
      </p:sp>
    </p:spTree>
    <p:extLst>
      <p:ext uri="{BB962C8B-B14F-4D97-AF65-F5344CB8AC3E}">
        <p14:creationId xmlns:p14="http://schemas.microsoft.com/office/powerpoint/2010/main" val="668792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1222</Words>
  <Application>Microsoft Office PowerPoint</Application>
  <PresentationFormat>Widescreen</PresentationFormat>
  <Paragraphs>96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Summarization of beer reviews data analysis</vt:lpstr>
      <vt:lpstr>Beer reviews total dataset size</vt:lpstr>
      <vt:lpstr>Explore the beer reviews datasets</vt:lpstr>
      <vt:lpstr>Business problems</vt:lpstr>
      <vt:lpstr>Business problems continued…</vt:lpstr>
      <vt:lpstr>Business problems continued…</vt:lpstr>
      <vt:lpstr>Business problems continued…</vt:lpstr>
      <vt:lpstr>Business problems continued…</vt:lpstr>
      <vt:lpstr>Business problems continued…</vt:lpstr>
      <vt:lpstr>Business problems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Summarization of beer reviews data analysis</dc:title>
  <dc:creator>Woodard, Carolyn</dc:creator>
  <cp:lastModifiedBy>Woodard, Carolyn</cp:lastModifiedBy>
  <cp:revision>46</cp:revision>
  <dcterms:created xsi:type="dcterms:W3CDTF">2020-10-11T12:33:11Z</dcterms:created>
  <dcterms:modified xsi:type="dcterms:W3CDTF">2020-10-12T04:45:41Z</dcterms:modified>
</cp:coreProperties>
</file>