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5" r:id="rId3"/>
    <p:sldId id="276" r:id="rId4"/>
    <p:sldId id="269" r:id="rId5"/>
    <p:sldId id="270" r:id="rId6"/>
    <p:sldId id="271"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97725E-BCD7-437E-9E90-2E2326CEC9C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2477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7725E-BCD7-437E-9E90-2E2326CEC9C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144862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7725E-BCD7-437E-9E90-2E2326CEC9C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228636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7725E-BCD7-437E-9E90-2E2326CEC9C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251444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97725E-BCD7-437E-9E90-2E2326CEC9CF}"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413645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7725E-BCD7-437E-9E90-2E2326CEC9C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142306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97725E-BCD7-437E-9E90-2E2326CEC9CF}"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322251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7725E-BCD7-437E-9E90-2E2326CEC9CF}"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78579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7725E-BCD7-437E-9E90-2E2326CEC9CF}"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91044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7725E-BCD7-437E-9E90-2E2326CEC9C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202229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97725E-BCD7-437E-9E90-2E2326CEC9CF}"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36245-3508-4437-BAD4-D78FD20845C6}" type="slidenum">
              <a:rPr lang="en-US" smtClean="0"/>
              <a:t>‹#›</a:t>
            </a:fld>
            <a:endParaRPr lang="en-US"/>
          </a:p>
        </p:txBody>
      </p:sp>
    </p:spTree>
    <p:extLst>
      <p:ext uri="{BB962C8B-B14F-4D97-AF65-F5344CB8AC3E}">
        <p14:creationId xmlns:p14="http://schemas.microsoft.com/office/powerpoint/2010/main" val="188244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7725E-BCD7-437E-9E90-2E2326CEC9CF}" type="datetimeFigureOut">
              <a:rPr lang="en-US" smtClean="0"/>
              <a:t>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36245-3508-4437-BAD4-D78FD20845C6}" type="slidenum">
              <a:rPr lang="en-US" smtClean="0"/>
              <a:t>‹#›</a:t>
            </a:fld>
            <a:endParaRPr lang="en-US"/>
          </a:p>
        </p:txBody>
      </p:sp>
    </p:spTree>
    <p:extLst>
      <p:ext uri="{BB962C8B-B14F-4D97-AF65-F5344CB8AC3E}">
        <p14:creationId xmlns:p14="http://schemas.microsoft.com/office/powerpoint/2010/main" val="7287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400" dirty="0" smtClean="0"/>
          </a:p>
          <a:p>
            <a:pPr marL="0" indent="0">
              <a:buNone/>
            </a:pPr>
            <a:endParaRPr lang="en-US" sz="2400" dirty="0"/>
          </a:p>
          <a:p>
            <a:pPr marL="0" indent="0">
              <a:buNone/>
            </a:pPr>
            <a:r>
              <a:rPr lang="en-US" sz="4000" dirty="0" smtClean="0"/>
              <a:t>Topic</a:t>
            </a:r>
            <a:r>
              <a:rPr lang="en-US" sz="4000" dirty="0"/>
              <a:t>: A Visualization Tool for Code-to-Test Traceability</a:t>
            </a:r>
          </a:p>
        </p:txBody>
      </p:sp>
    </p:spTree>
    <p:extLst>
      <p:ext uri="{BB962C8B-B14F-4D97-AF65-F5344CB8AC3E}">
        <p14:creationId xmlns:p14="http://schemas.microsoft.com/office/powerpoint/2010/main" val="225903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381000" y="1066800"/>
            <a:ext cx="8305800" cy="5059363"/>
          </a:xfrm>
        </p:spPr>
        <p:txBody>
          <a:bodyPr>
            <a:normAutofit/>
          </a:bodyPr>
          <a:lstStyle/>
          <a:p>
            <a:r>
              <a:rPr lang="en-US" sz="2400" dirty="0"/>
              <a:t>Code coverage is one of the testing activities which helps to understand how much of your source code is tested.</a:t>
            </a:r>
          </a:p>
          <a:p>
            <a:r>
              <a:rPr lang="en-US" sz="2400" dirty="0" err="1"/>
              <a:t>JavaCodeCoverage</a:t>
            </a:r>
            <a:r>
              <a:rPr lang="en-US" sz="2400" dirty="0"/>
              <a:t>(</a:t>
            </a:r>
            <a:r>
              <a:rPr lang="en-US" sz="2400" dirty="0" err="1"/>
              <a:t>JaCoCo</a:t>
            </a:r>
            <a:r>
              <a:rPr lang="en-US" sz="2400" dirty="0"/>
              <a:t>) is one of the tool which is used in the direction of test-to-code. </a:t>
            </a:r>
            <a:r>
              <a:rPr lang="en-US" sz="2400" dirty="0" err="1"/>
              <a:t>JaCoCo</a:t>
            </a:r>
            <a:r>
              <a:rPr lang="en-US" sz="2400" dirty="0"/>
              <a:t> will show how your codebase is executed by your tests. It provides metrics such as line coverage, branch coverage, and method coverage, allowing you to identify which parts of your code are tested and which are not.</a:t>
            </a:r>
          </a:p>
          <a:p>
            <a:r>
              <a:rPr lang="en-US" sz="2400" dirty="0"/>
              <a:t>But a visualization in the other way </a:t>
            </a:r>
            <a:r>
              <a:rPr lang="en-US" sz="2400" dirty="0" err="1"/>
              <a:t>i.e</a:t>
            </a:r>
            <a:r>
              <a:rPr lang="en-US" sz="2400" dirty="0"/>
              <a:t> code-to-test should be developed. This will be the main goal and focus of our </a:t>
            </a:r>
            <a:r>
              <a:rPr lang="en-US" sz="2400" dirty="0" smtClean="0"/>
              <a:t>thesis.</a:t>
            </a:r>
            <a:endParaRPr lang="en-US" sz="2400" dirty="0"/>
          </a:p>
        </p:txBody>
      </p:sp>
    </p:spTree>
    <p:extLst>
      <p:ext uri="{BB962C8B-B14F-4D97-AF65-F5344CB8AC3E}">
        <p14:creationId xmlns:p14="http://schemas.microsoft.com/office/powerpoint/2010/main" val="875885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Methodology</a:t>
            </a:r>
          </a:p>
        </p:txBody>
      </p:sp>
      <p:sp>
        <p:nvSpPr>
          <p:cNvPr id="3" name="Content Placeholder 2"/>
          <p:cNvSpPr>
            <a:spLocks noGrp="1"/>
          </p:cNvSpPr>
          <p:nvPr>
            <p:ph idx="1"/>
          </p:nvPr>
        </p:nvSpPr>
        <p:spPr>
          <a:xfrm>
            <a:off x="304800" y="1066800"/>
            <a:ext cx="8382000" cy="5059363"/>
          </a:xfrm>
        </p:spPr>
        <p:txBody>
          <a:bodyPr>
            <a:normAutofit/>
          </a:bodyPr>
          <a:lstStyle/>
          <a:p>
            <a:r>
              <a:rPr lang="en-US" sz="2600" dirty="0"/>
              <a:t>Development of such visualization tool revolves around </a:t>
            </a:r>
            <a:r>
              <a:rPr lang="en-US" sz="2600" dirty="0" err="1"/>
              <a:t>EZUnit</a:t>
            </a:r>
            <a:r>
              <a:rPr lang="en-US" sz="2600" dirty="0"/>
              <a:t> framework which link any programming issues to unsuccessful unit tests and our use case (</a:t>
            </a:r>
            <a:r>
              <a:rPr lang="en-US" sz="2600" dirty="0">
                <a:solidFill>
                  <a:schemeClr val="accent1"/>
                </a:solidFill>
              </a:rPr>
              <a:t>https://gitlab.rz.uni-bamberg.de/swt/teaching/2022-ss/swt-swp-b/aracom-snacks/</a:t>
            </a:r>
            <a:r>
              <a:rPr lang="en-US" sz="2600" dirty="0"/>
              <a:t>)</a:t>
            </a:r>
          </a:p>
          <a:p>
            <a:r>
              <a:rPr lang="en-US" sz="2600" dirty="0"/>
              <a:t>The objective of the tool is to show impact analysis of how code changes(from use case) in development </a:t>
            </a:r>
            <a:r>
              <a:rPr lang="en-US" sz="2600" dirty="0" smtClean="0"/>
              <a:t> package (</a:t>
            </a:r>
            <a:r>
              <a:rPr lang="en-US" sz="2600" dirty="0" err="1" smtClean="0"/>
              <a:t>src</a:t>
            </a:r>
            <a:r>
              <a:rPr lang="en-US" sz="2600" dirty="0" smtClean="0"/>
              <a:t>/main/java) affect </a:t>
            </a:r>
            <a:r>
              <a:rPr lang="en-US" sz="2600" dirty="0"/>
              <a:t>the Test </a:t>
            </a:r>
            <a:r>
              <a:rPr lang="en-US" sz="2600" dirty="0" smtClean="0"/>
              <a:t>package (</a:t>
            </a:r>
            <a:r>
              <a:rPr lang="en-US" sz="2600" dirty="0" err="1" smtClean="0"/>
              <a:t>src</a:t>
            </a:r>
            <a:r>
              <a:rPr lang="en-US" sz="2600" dirty="0" smtClean="0"/>
              <a:t>/test/java).</a:t>
            </a:r>
            <a:endParaRPr lang="en-US" sz="2600" dirty="0"/>
          </a:p>
          <a:p>
            <a:r>
              <a:rPr lang="en-US" sz="2600" dirty="0" smtClean="0"/>
              <a:t>Both development and test package have multiple java files.</a:t>
            </a:r>
            <a:endParaRPr lang="en-US" sz="2600" dirty="0"/>
          </a:p>
          <a:p>
            <a:endParaRPr lang="en-US" dirty="0"/>
          </a:p>
        </p:txBody>
      </p:sp>
    </p:spTree>
    <p:extLst>
      <p:ext uri="{BB962C8B-B14F-4D97-AF65-F5344CB8AC3E}">
        <p14:creationId xmlns:p14="http://schemas.microsoft.com/office/powerpoint/2010/main" val="2072836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Tool Demonstration</a:t>
            </a:r>
            <a:endParaRPr lang="en-US" sz="2800" dirty="0"/>
          </a:p>
        </p:txBody>
      </p:sp>
      <p:sp>
        <p:nvSpPr>
          <p:cNvPr id="4" name="Content Placeholder 3"/>
          <p:cNvSpPr>
            <a:spLocks noGrp="1"/>
          </p:cNvSpPr>
          <p:nvPr>
            <p:ph sz="half" idx="2"/>
          </p:nvPr>
        </p:nvSpPr>
        <p:spPr>
          <a:xfrm>
            <a:off x="4648200" y="1219200"/>
            <a:ext cx="4038600" cy="4906963"/>
          </a:xfrm>
        </p:spPr>
        <p:txBody>
          <a:bodyPr>
            <a:normAutofit/>
          </a:bodyPr>
          <a:lstStyle/>
          <a:p>
            <a:pPr marL="0" indent="0">
              <a:buNone/>
            </a:pPr>
            <a:r>
              <a:rPr lang="en-US" sz="2400" dirty="0" smtClean="0"/>
              <a:t>Step 1: Collect the .java files from development package (</a:t>
            </a:r>
            <a:r>
              <a:rPr lang="en-US" sz="2400" dirty="0" err="1" smtClean="0"/>
              <a:t>src</a:t>
            </a:r>
            <a:r>
              <a:rPr lang="en-US" sz="2400" dirty="0" smtClean="0"/>
              <a:t>/main/java).</a:t>
            </a:r>
          </a:p>
          <a:p>
            <a:pPr marL="0" indent="0">
              <a:buNone/>
            </a:pPr>
            <a:endParaRPr lang="en-US" sz="2400" dirty="0"/>
          </a:p>
          <a:p>
            <a:pPr marL="0" indent="0">
              <a:buNone/>
            </a:pPr>
            <a:r>
              <a:rPr lang="en-US" sz="2400" dirty="0"/>
              <a:t>Step 2: Implement a parser to analyze the Java source code files. A common choice for parsing Java source code is using libraries like </a:t>
            </a:r>
            <a:r>
              <a:rPr lang="en-US" sz="2400" dirty="0" err="1"/>
              <a:t>JavaParser</a:t>
            </a:r>
            <a:r>
              <a:rPr lang="en-US" sz="2400" dirty="0"/>
              <a:t>.</a:t>
            </a:r>
          </a:p>
        </p:txBody>
      </p:sp>
      <p:pic>
        <p:nvPicPr>
          <p:cNvPr id="102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4038600" cy="3070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23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381000"/>
            <a:ext cx="4038600" cy="5745163"/>
          </a:xfrm>
        </p:spPr>
        <p:txBody>
          <a:bodyPr>
            <a:normAutofit/>
          </a:bodyPr>
          <a:lstStyle/>
          <a:p>
            <a:pPr marL="0" indent="0">
              <a:buNone/>
            </a:pPr>
            <a:r>
              <a:rPr lang="en-US" sz="2400" dirty="0" smtClean="0"/>
              <a:t>Step 3</a:t>
            </a:r>
            <a:r>
              <a:rPr lang="en-US" sz="2400" dirty="0"/>
              <a:t>: Parse each Java file to extract information about classes and methods. For each class, gather its name and methods. </a:t>
            </a:r>
            <a:r>
              <a:rPr lang="en-US" sz="2400" dirty="0" smtClean="0"/>
              <a:t>For </a:t>
            </a:r>
            <a:r>
              <a:rPr lang="en-US" sz="2400" dirty="0"/>
              <a:t>each method, get its name and any relevant information you need</a:t>
            </a:r>
            <a:r>
              <a:rPr lang="en-US" sz="2400" dirty="0" smtClean="0"/>
              <a:t>.</a:t>
            </a:r>
          </a:p>
          <a:p>
            <a:pPr marL="0" indent="0">
              <a:buNone/>
            </a:pPr>
            <a:endParaRPr lang="en-US" sz="2400" dirty="0"/>
          </a:p>
          <a:p>
            <a:pPr marL="0" indent="0">
              <a:buNone/>
            </a:pPr>
            <a:r>
              <a:rPr lang="en-US" sz="2400" dirty="0"/>
              <a:t>Step4: Similar to step 1, collect all .java files from the </a:t>
            </a:r>
            <a:r>
              <a:rPr lang="en-US" sz="2400" dirty="0" smtClean="0"/>
              <a:t> Test package (</a:t>
            </a:r>
            <a:r>
              <a:rPr lang="en-US" sz="2400" dirty="0" err="1" smtClean="0"/>
              <a:t>src</a:t>
            </a:r>
            <a:r>
              <a:rPr lang="en-US" sz="2400" dirty="0" smtClean="0"/>
              <a:t>/test/java)</a:t>
            </a:r>
            <a:endParaRPr lang="en-US" sz="2400" dirty="0"/>
          </a:p>
        </p:txBody>
      </p:sp>
      <p:pic>
        <p:nvPicPr>
          <p:cNvPr id="1027"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40386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618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838200"/>
            <a:ext cx="4038600" cy="5287963"/>
          </a:xfrm>
        </p:spPr>
        <p:txBody>
          <a:bodyPr>
            <a:noAutofit/>
          </a:bodyPr>
          <a:lstStyle/>
          <a:p>
            <a:pPr marL="0" indent="0">
              <a:buNone/>
            </a:pPr>
            <a:r>
              <a:rPr lang="en-US" sz="2400" dirty="0"/>
              <a:t>Step 5: For each test file, analyze its content to determine the methods it's dependent on. </a:t>
            </a:r>
            <a:r>
              <a:rPr lang="en-US" sz="2400" dirty="0" smtClean="0"/>
              <a:t>This </a:t>
            </a:r>
            <a:r>
              <a:rPr lang="en-US" sz="2400" dirty="0"/>
              <a:t>will involve identifying method calls and determining which methods are being called from which classes.</a:t>
            </a:r>
          </a:p>
          <a:p>
            <a:pPr marL="0" indent="0">
              <a:buNone/>
            </a:pPr>
            <a:endParaRPr lang="en-US" sz="2400" dirty="0" smtClean="0"/>
          </a:p>
        </p:txBody>
      </p:sp>
      <p:pic>
        <p:nvPicPr>
          <p:cNvPr id="2051"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4038600" cy="199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807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Result</a:t>
            </a:r>
            <a:endParaRPr lang="en-US" sz="2800" dirty="0"/>
          </a:p>
        </p:txBody>
      </p:sp>
      <p:sp>
        <p:nvSpPr>
          <p:cNvPr id="4" name="Content Placeholder 3"/>
          <p:cNvSpPr>
            <a:spLocks noGrp="1"/>
          </p:cNvSpPr>
          <p:nvPr>
            <p:ph sz="half" idx="2"/>
          </p:nvPr>
        </p:nvSpPr>
        <p:spPr>
          <a:xfrm>
            <a:off x="4648200" y="914400"/>
            <a:ext cx="4038600" cy="5211763"/>
          </a:xfrm>
        </p:spPr>
        <p:txBody>
          <a:bodyPr>
            <a:normAutofit/>
          </a:bodyPr>
          <a:lstStyle/>
          <a:p>
            <a:pPr marL="0" indent="0">
              <a:buNone/>
            </a:pPr>
            <a:r>
              <a:rPr lang="en-US" sz="2400" dirty="0" smtClean="0"/>
              <a:t>Result will display all the .java files from development package and when user hovers through each line a tool tip will display all the test methods from test package its dependent on.</a:t>
            </a:r>
          </a:p>
          <a:p>
            <a:pPr marL="0" indent="0">
              <a:buNone/>
            </a:pPr>
            <a:endParaRPr lang="en-US" sz="2400" dirty="0"/>
          </a:p>
        </p:txBody>
      </p:sp>
      <p:pic>
        <p:nvPicPr>
          <p:cNvPr id="3075"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81904"/>
            <a:ext cx="4038600" cy="1676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921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Conclusion</a:t>
            </a:r>
            <a:endParaRPr lang="en-US" sz="2800" dirty="0"/>
          </a:p>
        </p:txBody>
      </p:sp>
      <p:sp>
        <p:nvSpPr>
          <p:cNvPr id="3" name="Content Placeholder 2"/>
          <p:cNvSpPr>
            <a:spLocks noGrp="1"/>
          </p:cNvSpPr>
          <p:nvPr>
            <p:ph idx="1"/>
          </p:nvPr>
        </p:nvSpPr>
        <p:spPr/>
        <p:txBody>
          <a:bodyPr/>
          <a:lstStyle/>
          <a:p>
            <a:r>
              <a:rPr lang="en-US" sz="2400" dirty="0"/>
              <a:t>The tool facilitates impact analysis by examining how changes to variables, statements, and methods in the </a:t>
            </a:r>
            <a:r>
              <a:rPr lang="en-US" sz="2400" dirty="0" smtClean="0"/>
              <a:t>development package might </a:t>
            </a:r>
            <a:r>
              <a:rPr lang="en-US" sz="2400" dirty="0"/>
              <a:t>affect the </a:t>
            </a:r>
            <a:r>
              <a:rPr lang="en-US" sz="2400" dirty="0" smtClean="0"/>
              <a:t>test package. </a:t>
            </a:r>
            <a:r>
              <a:rPr lang="en-US" sz="2400" dirty="0"/>
              <a:t>By identifying and highlighting these dependencies, developers can assess the potential impact of modifications in one class on another, aiding in informed decision-making during the development process.</a:t>
            </a:r>
          </a:p>
          <a:p>
            <a:pPr marL="0" indent="0">
              <a:buNone/>
            </a:pPr>
            <a:endParaRPr lang="en-US" dirty="0"/>
          </a:p>
        </p:txBody>
      </p:sp>
    </p:spTree>
    <p:extLst>
      <p:ext uri="{BB962C8B-B14F-4D97-AF65-F5344CB8AC3E}">
        <p14:creationId xmlns:p14="http://schemas.microsoft.com/office/powerpoint/2010/main" val="744663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908</TotalTime>
  <Words>412</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Introduction</vt:lpstr>
      <vt:lpstr>Methodology</vt:lpstr>
      <vt:lpstr>Tool Demonstration</vt:lpstr>
      <vt:lpstr>PowerPoint Presentation</vt:lpstr>
      <vt:lpstr>PowerPoint Presentation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Visualization Tool for Code-to-Test Traceability</dc:title>
  <dc:creator>abc</dc:creator>
  <cp:lastModifiedBy>abc</cp:lastModifiedBy>
  <cp:revision>63</cp:revision>
  <dcterms:created xsi:type="dcterms:W3CDTF">2023-09-12T17:02:10Z</dcterms:created>
  <dcterms:modified xsi:type="dcterms:W3CDTF">2023-11-05T09:39:56Z</dcterms:modified>
</cp:coreProperties>
</file>