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57" r:id="rId7"/>
    <p:sldId id="260" r:id="rId8"/>
    <p:sldId id="264" r:id="rId9"/>
    <p:sldId id="263" r:id="rId10"/>
    <p:sldId id="265" r:id="rId11"/>
    <p:sldId id="266" r:id="rId12"/>
    <p:sldId id="268" r:id="rId13"/>
    <p:sldId id="269" r:id="rId14"/>
    <p:sldId id="274" r:id="rId15"/>
    <p:sldId id="267" r:id="rId16"/>
    <p:sldId id="270" r:id="rId17"/>
    <p:sldId id="271" r:id="rId18"/>
    <p:sldId id="272" r:id="rId19"/>
    <p:sldId id="275" r:id="rId20"/>
    <p:sldId id="276" r:id="rId21"/>
    <p:sldId id="278" r:id="rId22"/>
    <p:sldId id="279" r:id="rId23"/>
    <p:sldId id="273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2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1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07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8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5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2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90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6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02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4675-0A11-4CFD-88B0-7917CA4C3D3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8C1-7210-4BD9-B926-34D583EC0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0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76672"/>
            <a:ext cx="7992888" cy="59766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Software Development Life Cycle Models-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		Waterfall model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		 </a:t>
            </a:r>
            <a:r>
              <a:rPr lang="en-US" b="1" dirty="0" err="1" smtClean="0">
                <a:solidFill>
                  <a:schemeClr val="tx1"/>
                </a:solidFill>
              </a:rPr>
              <a:t>vs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	  Agile model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7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err="1" smtClean="0">
                <a:solidFill>
                  <a:schemeClr val="tx1"/>
                </a:solidFill>
              </a:rPr>
              <a:t>DevOps</a:t>
            </a:r>
            <a:r>
              <a:rPr lang="en-US" sz="2800" u="sng" dirty="0" smtClean="0">
                <a:solidFill>
                  <a:schemeClr val="tx1"/>
                </a:solidFill>
              </a:rPr>
              <a:t> Lifecycle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 smtClean="0">
                <a:solidFill>
                  <a:schemeClr val="tx1"/>
                </a:solidFill>
              </a:rPr>
              <a:t>he </a:t>
            </a:r>
            <a:r>
              <a:rPr lang="en-US" sz="1800" dirty="0">
                <a:solidFill>
                  <a:schemeClr val="tx1"/>
                </a:solidFill>
              </a:rPr>
              <a:t>various phases such as continuous development, continuous integration, continuous testing, continuous deployment, and continuous monitoring constitute </a:t>
            </a:r>
            <a:r>
              <a:rPr lang="en-US" sz="1800" dirty="0" err="1">
                <a:solidFill>
                  <a:schemeClr val="tx1"/>
                </a:solidFill>
              </a:rPr>
              <a:t>DevOps</a:t>
            </a:r>
            <a:r>
              <a:rPr lang="en-US" sz="1800" dirty="0">
                <a:solidFill>
                  <a:schemeClr val="tx1"/>
                </a:solidFill>
              </a:rPr>
              <a:t> Life cycle. Now let us have a look at each of the phases of </a:t>
            </a:r>
            <a:r>
              <a:rPr lang="en-US" sz="1800" dirty="0" err="1">
                <a:solidFill>
                  <a:schemeClr val="tx1"/>
                </a:solidFill>
              </a:rPr>
              <a:t>DevOps</a:t>
            </a:r>
            <a:r>
              <a:rPr lang="en-US" sz="1800" dirty="0">
                <a:solidFill>
                  <a:schemeClr val="tx1"/>
                </a:solidFill>
              </a:rPr>
              <a:t> life cycle one by one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0724"/>
            <a:ext cx="7488832" cy="338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18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SOURCE CODE MANAGEMENT 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GIT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-  A high quality distributed version control system that lets    us manage and keep track of source code.</a:t>
            </a:r>
          </a:p>
          <a:p>
            <a:pPr marL="285750" indent="-285750" algn="just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Installed and managed on our local systems rather than </a:t>
            </a:r>
            <a:r>
              <a:rPr lang="en-US" sz="2800" dirty="0">
                <a:solidFill>
                  <a:schemeClr val="tx1"/>
                </a:solidFill>
              </a:rPr>
              <a:t>o</a:t>
            </a:r>
            <a:r>
              <a:rPr lang="en-US" sz="2800" dirty="0" smtClean="0">
                <a:solidFill>
                  <a:schemeClr val="tx1"/>
                </a:solidFill>
              </a:rPr>
              <a:t>n the cloud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GITHUB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A hosting service for managing our </a:t>
            </a:r>
            <a:r>
              <a:rPr lang="en-US" sz="2800" dirty="0" err="1" smtClean="0">
                <a:solidFill>
                  <a:schemeClr val="tx1"/>
                </a:solidFill>
              </a:rPr>
              <a:t>git</a:t>
            </a:r>
            <a:r>
              <a:rPr lang="en-US" sz="2800" dirty="0" smtClean="0">
                <a:solidFill>
                  <a:schemeClr val="tx1"/>
                </a:solidFill>
              </a:rPr>
              <a:t> repositories</a:t>
            </a:r>
          </a:p>
          <a:p>
            <a:pPr marL="457200" indent="-457200" algn="just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Exclusively cloud-based 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5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SOURCE CODE MANAGEMENT </a:t>
            </a:r>
          </a:p>
          <a:p>
            <a:pPr algn="just"/>
            <a:endParaRPr lang="en-US" sz="2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Version Control System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/>
              <a:buChar char="à"/>
            </a:pP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Version Control or Source Control is the practice of tracking and managing changes to the source code. </a:t>
            </a:r>
          </a:p>
          <a:p>
            <a:pPr marL="342900" indent="-342900" algn="just">
              <a:buFont typeface="Wingdings"/>
              <a:buChar char="à"/>
            </a:pP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Version Control Systems(VCS) are software tools that helps software teams manage changes to source code over time.</a:t>
            </a:r>
          </a:p>
          <a:p>
            <a:pPr marL="342900" indent="-342900" algn="just">
              <a:buFont typeface="Wingdings"/>
              <a:buChar char="à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800" b="1" dirty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s://git-scm.com/book/en/v2/images/lo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413281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7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SOURCE CODE MANAGEMENT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Distributed Version Control System [GIT]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Peer to peer approach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632848" cy="412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31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SOURCE CODE MANAGEMENT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tx1"/>
                </a:solidFill>
              </a:rPr>
              <a:t>Distributed Version Control System [GIT]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77686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6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SOURCE CODE MANAGEMENT 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44324"/>
              </p:ext>
            </p:extLst>
          </p:nvPr>
        </p:nvGraphicFramePr>
        <p:xfrm>
          <a:off x="1524000" y="1397000"/>
          <a:ext cx="6096000" cy="3307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GITHUB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A Distributed VCS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A remote server for source code repository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A software 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A service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Installed on our local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Hosted on the web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Used to manage versions of source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Used to have a copy of the local repository code stored on the website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Uses command line to interact with files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Provides a graphical interface to store files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26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GIT workflow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13314" name="Picture 2" descr="https://res.cloudinary.com/practicaldev/image/fetch/s--M_fHUEqA--/c_limit%2Cf_auto%2Cfl_progressive%2Cq_auto%2Cw_880/https:/thepracticaldev.s3.amazonaws.com/i/128hsgntnsu9bww0y8s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597666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47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GIT Repositories</a:t>
            </a: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While</a:t>
            </a:r>
            <a:r>
              <a:rPr lang="en-US" sz="2000" dirty="0">
                <a:solidFill>
                  <a:schemeClr val="tx1"/>
                </a:solidFill>
              </a:rPr>
              <a:t> working on </a:t>
            </a:r>
            <a:r>
              <a:rPr lang="en-US" sz="2000" dirty="0" err="1">
                <a:solidFill>
                  <a:schemeClr val="tx1"/>
                </a:solidFill>
              </a:rPr>
              <a:t>Git</a:t>
            </a:r>
            <a:r>
              <a:rPr lang="en-US" sz="2000" dirty="0">
                <a:solidFill>
                  <a:schemeClr val="tx1"/>
                </a:solidFill>
              </a:rPr>
              <a:t>, we actively use two repositories. 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Local repository</a:t>
            </a:r>
            <a:r>
              <a:rPr lang="en-US" sz="2000" dirty="0">
                <a:solidFill>
                  <a:schemeClr val="tx1"/>
                </a:solidFill>
              </a:rPr>
              <a:t>: The local repository is present on our computer and consists of all the files and folders. This Repository is used to make changes locally, review history, and commit when offline.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Remote repository</a:t>
            </a:r>
            <a:r>
              <a:rPr lang="en-US" sz="2000" dirty="0">
                <a:solidFill>
                  <a:schemeClr val="tx1"/>
                </a:solidFill>
              </a:rPr>
              <a:t>: The remote repository refers to the server repository that may be present anywhere. This repository is used by all the team members to exchange the changes made.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Both </a:t>
            </a:r>
            <a:r>
              <a:rPr lang="en-US" sz="2000" dirty="0">
                <a:solidFill>
                  <a:schemeClr val="tx1"/>
                </a:solidFill>
              </a:rPr>
              <a:t>repositories have their own set of commands. There are separate </a:t>
            </a:r>
            <a:r>
              <a:rPr lang="en-US" sz="2000" dirty="0" err="1">
                <a:solidFill>
                  <a:schemeClr val="tx1"/>
                </a:solidFill>
              </a:rPr>
              <a:t>Git</a:t>
            </a:r>
            <a:r>
              <a:rPr lang="en-US" sz="2000" dirty="0">
                <a:solidFill>
                  <a:schemeClr val="tx1"/>
                </a:solidFill>
              </a:rPr>
              <a:t> Commands that work on different types of repositories. </a:t>
            </a:r>
          </a:p>
          <a:p>
            <a:pPr algn="just"/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3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GIT Commands: Working with Local Repositories</a:t>
            </a: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1. </a:t>
            </a:r>
            <a:r>
              <a:rPr lang="en-US" sz="1800" b="1" dirty="0" err="1" smtClean="0">
                <a:solidFill>
                  <a:schemeClr val="tx1"/>
                </a:solidFill>
              </a:rPr>
              <a:t>git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command </a:t>
            </a:r>
            <a:r>
              <a:rPr lang="en-US" sz="1800" i="1" dirty="0" err="1">
                <a:solidFill>
                  <a:schemeClr val="tx1"/>
                </a:solidFill>
              </a:rPr>
              <a:t>git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 is used to create an empty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repository. 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tx1"/>
                </a:solidFill>
              </a:rPr>
              <a:t>After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 command is used, a .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folder is created in the directory with some subdirectories. Once the repository is initialized, the process of creating other files begins.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2. </a:t>
            </a:r>
            <a:r>
              <a:rPr lang="en-US" sz="1800" b="1" dirty="0" err="1" smtClean="0">
                <a:solidFill>
                  <a:schemeClr val="tx1"/>
                </a:solidFill>
              </a:rPr>
              <a:t>git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add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tx1"/>
                </a:solidFill>
              </a:rPr>
              <a:t>Add </a:t>
            </a:r>
            <a:r>
              <a:rPr lang="en-US" sz="1800" dirty="0">
                <a:solidFill>
                  <a:schemeClr val="tx1"/>
                </a:solidFill>
              </a:rPr>
              <a:t>command is used after checking the status of the files, to add those files to the staging area.</a:t>
            </a:r>
          </a:p>
          <a:p>
            <a:pPr marL="285750" indent="-285750" algn="just">
              <a:buFont typeface="Wingdings"/>
              <a:buChar char="à"/>
            </a:pPr>
            <a:r>
              <a:rPr lang="en-US" sz="1800" dirty="0" smtClean="0">
                <a:solidFill>
                  <a:schemeClr val="tx1"/>
                </a:solidFill>
              </a:rPr>
              <a:t>Before </a:t>
            </a:r>
            <a:r>
              <a:rPr lang="en-US" sz="1800" dirty="0">
                <a:solidFill>
                  <a:schemeClr val="tx1"/>
                </a:solidFill>
              </a:rPr>
              <a:t>running the commit command, "</a:t>
            </a:r>
            <a:r>
              <a:rPr lang="en-US" sz="1800" i="1" dirty="0" err="1">
                <a:solidFill>
                  <a:schemeClr val="tx1"/>
                </a:solidFill>
              </a:rPr>
              <a:t>git</a:t>
            </a:r>
            <a:r>
              <a:rPr lang="en-US" sz="1800" i="1" dirty="0">
                <a:solidFill>
                  <a:schemeClr val="tx1"/>
                </a:solidFill>
              </a:rPr>
              <a:t> add</a:t>
            </a:r>
            <a:r>
              <a:rPr lang="en-US" sz="1800" dirty="0">
                <a:solidFill>
                  <a:schemeClr val="tx1"/>
                </a:solidFill>
              </a:rPr>
              <a:t>" is used to add any new or modified </a:t>
            </a:r>
            <a:r>
              <a:rPr lang="en-US" sz="1800" dirty="0" smtClean="0">
                <a:solidFill>
                  <a:schemeClr val="tx1"/>
                </a:solidFill>
              </a:rPr>
              <a:t>files.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3. </a:t>
            </a:r>
            <a:r>
              <a:rPr lang="en-US" sz="1800" b="1" dirty="0" err="1">
                <a:solidFill>
                  <a:schemeClr val="tx1"/>
                </a:solidFill>
              </a:rPr>
              <a:t>git</a:t>
            </a:r>
            <a:r>
              <a:rPr lang="en-US" sz="1800" b="1" dirty="0">
                <a:solidFill>
                  <a:schemeClr val="tx1"/>
                </a:solidFill>
              </a:rPr>
              <a:t> commit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commit command makes sure that the changes are saved to the local repository.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command "</a:t>
            </a:r>
            <a:r>
              <a:rPr lang="en-US" sz="1800" i="1" dirty="0" err="1">
                <a:solidFill>
                  <a:schemeClr val="tx1"/>
                </a:solidFill>
              </a:rPr>
              <a:t>git</a:t>
            </a:r>
            <a:r>
              <a:rPr lang="en-US" sz="1800" i="1" dirty="0">
                <a:solidFill>
                  <a:schemeClr val="tx1"/>
                </a:solidFill>
              </a:rPr>
              <a:t> commit –m &lt;message&gt;" </a:t>
            </a:r>
            <a:r>
              <a:rPr lang="en-US" sz="1800" dirty="0">
                <a:solidFill>
                  <a:schemeClr val="tx1"/>
                </a:solidFill>
              </a:rPr>
              <a:t>allows you to describe everyone and help them understand what has happened.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4. </a:t>
            </a:r>
            <a:r>
              <a:rPr lang="en-US" sz="1800" b="1" dirty="0" err="1" smtClean="0">
                <a:solidFill>
                  <a:schemeClr val="tx1"/>
                </a:solidFill>
              </a:rPr>
              <a:t>git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status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i="1" dirty="0" err="1">
                <a:solidFill>
                  <a:schemeClr val="tx1"/>
                </a:solidFill>
              </a:rPr>
              <a:t>git</a:t>
            </a:r>
            <a:r>
              <a:rPr lang="en-US" sz="1800" i="1" dirty="0">
                <a:solidFill>
                  <a:schemeClr val="tx1"/>
                </a:solidFill>
              </a:rPr>
              <a:t> status </a:t>
            </a:r>
            <a:r>
              <a:rPr lang="en-US" sz="1800" dirty="0">
                <a:solidFill>
                  <a:schemeClr val="tx1"/>
                </a:solidFill>
              </a:rPr>
              <a:t>command tells the current state of the repository.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command provides the current working branch. If the files are in the staging area, but not committed, it will be shown by the 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status. Also, if there are no changes, it will show the message no changes to commit, working directory clean.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4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GIT Commands: Working with Local Repositories</a:t>
            </a: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5. </a:t>
            </a:r>
            <a:r>
              <a:rPr lang="en-US" sz="1800" b="1" dirty="0" err="1" smtClean="0">
                <a:solidFill>
                  <a:schemeClr val="tx1"/>
                </a:solidFill>
              </a:rPr>
              <a:t>git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config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config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command is used initially to configure the user.name and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user.email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This specifies what email id and username will be used from a local repository.</a:t>
            </a:r>
          </a:p>
          <a:p>
            <a:pPr marL="285750" indent="-285750" algn="just">
              <a:buFont typeface="Wingdings" pitchFamily="2" charset="2"/>
              <a:buChar char="à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US" sz="1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config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used with 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--global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flag, it writes the settings to all repositories on the computer.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</a:t>
            </a:r>
            <a:r>
              <a:rPr lang="en-IN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config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--global user.name “any user name”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</a:t>
            </a:r>
            <a:r>
              <a:rPr lang="en-IN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config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--global </a:t>
            </a:r>
            <a:r>
              <a:rPr lang="en-IN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user.email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&lt;email id&gt;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6.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branch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branch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command is used to determine what branch the local repository is on.</a:t>
            </a:r>
          </a:p>
          <a:p>
            <a:pPr marL="285750" indent="-285750" algn="l">
              <a:buFont typeface="Wingdings" pitchFamily="2" charset="2"/>
              <a:buChar char="à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command enables adding and deleting a branch.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 Create a new branch</a:t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branch &lt;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branch_name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 List all remote or local branches</a:t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branch –a</a:t>
            </a:r>
          </a:p>
          <a:p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 Delete a branch</a:t>
            </a:r>
            <a:b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 git branch -d &lt;</a:t>
            </a:r>
            <a:r>
              <a:rPr lang="en-IN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branch_name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/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5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76672"/>
            <a:ext cx="7992888" cy="59766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WHY DEVOPS?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1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sz="28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Commands: Working with Local Repositories</a:t>
            </a: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7.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checkout</a:t>
            </a:r>
          </a:p>
          <a:p>
            <a:pPr marL="285750" indent="-285750" algn="just">
              <a:buFont typeface="Wingdings" pitchFamily="2" charset="2"/>
              <a:buChar char="à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8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checkout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 is used to switch branches, whenever the work is to be started on a different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branch.</a:t>
            </a:r>
          </a:p>
          <a:p>
            <a:pPr marL="285750" indent="-285750" algn="just">
              <a:buFont typeface="Wingdings" pitchFamily="2" charset="2"/>
              <a:buChar char="à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 works on three separate entities: files, commits, and branches.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 Checkout an existing branch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checkout &lt;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branch_name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 Checkout and create a new branch with that name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checkout -b &lt;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new_branch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8.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merge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 </a:t>
            </a:r>
            <a:r>
              <a:rPr lang="en-US" sz="18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git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merge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 command is used to integrate the branches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together.The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command combines the changes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from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one branch to another branch. 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is used to merge the changes in the staging branch to the stable branch.</a:t>
            </a:r>
          </a:p>
          <a:p>
            <a:pPr algn="just"/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I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git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merge &lt;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branch_name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9.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it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log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pPr marL="285750" indent="-285750" algn="l">
              <a:buFont typeface="Wingdings"/>
              <a:buChar char="à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The </a:t>
            </a:r>
            <a:r>
              <a:rPr lang="en-US" sz="1800" i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git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log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command shows the order of the commit history for a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repository.</a:t>
            </a:r>
          </a:p>
          <a:p>
            <a:pPr marL="285750" indent="-285750" algn="l">
              <a:buFont typeface="Wingdings"/>
              <a:buChar char="à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command helps in understanding the state of the current branch by showing the commits that lead to this state.</a:t>
            </a:r>
          </a:p>
          <a:p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log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/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</a:b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2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Commands: Working with Local Repositories</a:t>
            </a: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rebase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 err="1" smtClean="0">
                <a:solidFill>
                  <a:schemeClr val="tx1"/>
                </a:solidFill>
              </a:rPr>
              <a:t>git</a:t>
            </a:r>
            <a:r>
              <a:rPr lang="en-US" sz="1800" dirty="0" smtClean="0">
                <a:solidFill>
                  <a:schemeClr val="tx1"/>
                </a:solidFill>
              </a:rPr>
              <a:t> rebase is </a:t>
            </a:r>
            <a:r>
              <a:rPr lang="en-US" sz="1800" dirty="0">
                <a:solidFill>
                  <a:schemeClr val="tx1"/>
                </a:solidFill>
              </a:rPr>
              <a:t>a process of integrating a series of commits on top of another base tip. It takes all the commits of a branch and appends them to the commits of a new branch.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800" dirty="0" err="1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1800" dirty="0" err="1" smtClean="0">
                <a:solidFill>
                  <a:schemeClr val="tx1"/>
                </a:solidFill>
              </a:rPr>
              <a:t>it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rebasing looks as follows: 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IN" sz="1800" dirty="0">
                <a:solidFill>
                  <a:schemeClr val="tx1"/>
                </a:solidFill>
              </a:rPr>
              <a:t>git </a:t>
            </a:r>
            <a:r>
              <a:rPr lang="en-US" sz="1800" dirty="0" smtClean="0">
                <a:solidFill>
                  <a:schemeClr val="tx1"/>
                </a:solidFill>
              </a:rPr>
              <a:t>rebase &lt;</a:t>
            </a:r>
            <a:r>
              <a:rPr lang="en-US" sz="1800" dirty="0" err="1" smtClean="0">
                <a:solidFill>
                  <a:schemeClr val="tx1"/>
                </a:solidFill>
              </a:rPr>
              <a:t>branchname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2636912"/>
            <a:ext cx="5629275" cy="206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4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Commands: Working with Local Repositories</a:t>
            </a: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11.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stash</a:t>
            </a:r>
          </a:p>
          <a:p>
            <a:pPr marL="285750" indent="-285750" algn="l">
              <a:buFont typeface="Wingdings"/>
              <a:buChar char="à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8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stash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 takes your modified tracked files and saves it on a pile of incomplete changes that you can reapply at any time. To go back to work, you can use the 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stash apply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/>
              <a:buChar char="à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18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stash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 will help a developer switch branches to work on something else without committing to incomplete work.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		</a:t>
            </a:r>
            <a:r>
              <a:rPr lang="en-US" sz="1800" dirty="0">
                <a:solidFill>
                  <a:schemeClr val="tx1"/>
                </a:solidFill>
              </a:rPr>
              <a:t># Store current work with untracked files</a:t>
            </a:r>
            <a:endParaRPr lang="en-US" sz="1800" dirty="0">
              <a:solidFill>
                <a:schemeClr val="tx1"/>
              </a:solidFill>
              <a:cs typeface="Arial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cs typeface="Arial" pitchFamily="34" charset="0"/>
              </a:rPr>
              <a:t>				</a:t>
            </a:r>
            <a:r>
              <a:rPr lang="en-IN" sz="1800" dirty="0">
                <a:solidFill>
                  <a:schemeClr val="tx1"/>
                </a:solidFill>
              </a:rPr>
              <a:t>git </a:t>
            </a:r>
            <a:r>
              <a:rPr lang="en-US" sz="1800" dirty="0">
                <a:solidFill>
                  <a:schemeClr val="tx1"/>
                </a:solidFill>
              </a:rPr>
              <a:t>stash </a:t>
            </a:r>
          </a:p>
          <a:p>
            <a:r>
              <a:rPr lang="en-US" sz="1800" dirty="0">
                <a:solidFill>
                  <a:schemeClr val="tx1"/>
                </a:solidFill>
              </a:rPr>
              <a:t># Bring stashed work back to the working directory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stash apply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/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</a:b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8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0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GIT Commands: Working with Remote </a:t>
            </a:r>
            <a:r>
              <a:rPr lang="en-US" sz="2800" u="sng" dirty="0" smtClean="0">
                <a:solidFill>
                  <a:schemeClr val="tx1"/>
                </a:solidFill>
              </a:rPr>
              <a:t>Repositories</a:t>
            </a:r>
            <a:endParaRPr lang="en-US" sz="2800" u="sng" dirty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1. </a:t>
            </a:r>
            <a:r>
              <a:rPr lang="en-US" sz="1800" b="1" dirty="0" err="1">
                <a:solidFill>
                  <a:schemeClr val="tx1"/>
                </a:solidFill>
              </a:rPr>
              <a:t>git</a:t>
            </a:r>
            <a:r>
              <a:rPr lang="en-US" sz="1800" b="1" dirty="0">
                <a:solidFill>
                  <a:schemeClr val="tx1"/>
                </a:solidFill>
              </a:rPr>
              <a:t> remote </a:t>
            </a:r>
          </a:p>
          <a:p>
            <a:pPr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i="1" dirty="0" err="1">
                <a:solidFill>
                  <a:schemeClr val="tx1"/>
                </a:solidFill>
              </a:rPr>
              <a:t>git</a:t>
            </a:r>
            <a:r>
              <a:rPr lang="en-US" sz="1800" i="1" dirty="0">
                <a:solidFill>
                  <a:schemeClr val="tx1"/>
                </a:solidFill>
              </a:rPr>
              <a:t> remote </a:t>
            </a:r>
            <a:r>
              <a:rPr lang="en-US" sz="1800" dirty="0">
                <a:solidFill>
                  <a:schemeClr val="tx1"/>
                </a:solidFill>
              </a:rPr>
              <a:t>command is used to create, view, and delete connections to other repositories. </a:t>
            </a:r>
          </a:p>
          <a:p>
            <a:pPr marL="285750" indent="-285750" algn="just">
              <a:buFont typeface="Wingdings"/>
              <a:buChar char="à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connections here are not like direct links into other repositories, but as bookmarks that serve as convenient names to be used as a </a:t>
            </a:r>
            <a:r>
              <a:rPr lang="en-US" sz="1800" dirty="0" smtClean="0">
                <a:solidFill>
                  <a:schemeClr val="tx1"/>
                </a:solidFill>
              </a:rPr>
              <a:t>reference.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	</a:t>
            </a:r>
            <a:r>
              <a:rPr lang="en-US" sz="1800" dirty="0" err="1" smtClean="0">
                <a:solidFill>
                  <a:schemeClr val="tx1"/>
                </a:solidFill>
              </a:rPr>
              <a:t>g</a:t>
            </a:r>
            <a:r>
              <a:rPr lang="en-US" sz="1800" dirty="0" err="1" smtClean="0">
                <a:solidFill>
                  <a:schemeClr val="tx1"/>
                </a:solidFill>
              </a:rPr>
              <a:t>it</a:t>
            </a:r>
            <a:r>
              <a:rPr lang="en-US" sz="1800" dirty="0" smtClean="0">
                <a:solidFill>
                  <a:schemeClr val="tx1"/>
                </a:solidFill>
              </a:rPr>
              <a:t> remote add origin &lt;address&gt;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2. </a:t>
            </a:r>
            <a:r>
              <a:rPr lang="en-US" sz="1800" b="1" dirty="0" err="1">
                <a:solidFill>
                  <a:schemeClr val="tx1"/>
                </a:solidFill>
              </a:rPr>
              <a:t>git</a:t>
            </a:r>
            <a:r>
              <a:rPr lang="en-US" sz="1800" b="1" dirty="0">
                <a:solidFill>
                  <a:schemeClr val="tx1"/>
                </a:solidFill>
              </a:rPr>
              <a:t> push</a:t>
            </a:r>
          </a:p>
          <a:p>
            <a:pPr algn="just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command </a:t>
            </a:r>
            <a:r>
              <a:rPr lang="en-US" sz="1800" i="1" dirty="0" err="1">
                <a:solidFill>
                  <a:schemeClr val="tx1"/>
                </a:solidFill>
              </a:rPr>
              <a:t>git</a:t>
            </a:r>
            <a:r>
              <a:rPr lang="en-US" sz="1800" i="1" dirty="0">
                <a:solidFill>
                  <a:schemeClr val="tx1"/>
                </a:solidFill>
              </a:rPr>
              <a:t> push</a:t>
            </a:r>
            <a:r>
              <a:rPr lang="en-US" sz="1800" dirty="0">
                <a:solidFill>
                  <a:schemeClr val="tx1"/>
                </a:solidFill>
              </a:rPr>
              <a:t> is used to transfer the commits or pushing the content from the local repository to the remote repository.</a:t>
            </a:r>
          </a:p>
          <a:p>
            <a:pPr marL="285750" indent="-285750" algn="just">
              <a:buFont typeface="Wingdings"/>
              <a:buChar char="à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command is used after a local repository has been modified, and the modifications are to be shared with the remote team members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	</a:t>
            </a:r>
            <a:r>
              <a:rPr lang="en-IN" sz="1800" dirty="0"/>
              <a:t> </a:t>
            </a:r>
            <a:r>
              <a:rPr lang="en-IN" sz="1800" dirty="0">
                <a:solidFill>
                  <a:schemeClr val="tx1"/>
                </a:solidFill>
              </a:rPr>
              <a:t>git push -u origin master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3. </a:t>
            </a:r>
            <a:r>
              <a:rPr lang="en-US" sz="1800" b="1" dirty="0" err="1" smtClean="0">
                <a:solidFill>
                  <a:schemeClr val="tx1"/>
                </a:solidFill>
              </a:rPr>
              <a:t>git</a:t>
            </a:r>
            <a:r>
              <a:rPr lang="en-US" sz="1800" b="1" dirty="0" smtClean="0">
                <a:solidFill>
                  <a:schemeClr val="tx1"/>
                </a:solidFill>
              </a:rPr>
              <a:t> clone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i="1" dirty="0" err="1">
                <a:solidFill>
                  <a:schemeClr val="tx1"/>
                </a:solidFill>
              </a:rPr>
              <a:t>git</a:t>
            </a:r>
            <a:r>
              <a:rPr lang="en-US" sz="1800" i="1" dirty="0">
                <a:solidFill>
                  <a:schemeClr val="tx1"/>
                </a:solidFill>
              </a:rPr>
              <a:t> clone </a:t>
            </a:r>
            <a:r>
              <a:rPr lang="en-US" sz="1800" dirty="0">
                <a:solidFill>
                  <a:schemeClr val="tx1"/>
                </a:solidFill>
              </a:rPr>
              <a:t>command is used to create a local working copy of an existing remote repository.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command downloads the remote repository to the computer. It is equivalent to the </a:t>
            </a:r>
            <a:r>
              <a:rPr lang="en-US" sz="1800" i="1" dirty="0" err="1">
                <a:solidFill>
                  <a:schemeClr val="tx1"/>
                </a:solidFill>
              </a:rPr>
              <a:t>g</a:t>
            </a:r>
            <a:r>
              <a:rPr lang="en-US" sz="1800" i="1" dirty="0" err="1" smtClean="0">
                <a:solidFill>
                  <a:schemeClr val="tx1"/>
                </a:solidFill>
              </a:rPr>
              <a:t>it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init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command when working with a remote repository.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g</a:t>
            </a:r>
            <a:r>
              <a:rPr lang="en-US" sz="1800" dirty="0" err="1" smtClean="0">
                <a:solidFill>
                  <a:schemeClr val="tx1"/>
                </a:solidFill>
              </a:rPr>
              <a:t>it</a:t>
            </a:r>
            <a:r>
              <a:rPr lang="en-US" sz="1800" dirty="0" smtClean="0">
                <a:solidFill>
                  <a:schemeClr val="tx1"/>
                </a:solidFill>
              </a:rPr>
              <a:t> clone &lt;</a:t>
            </a:r>
            <a:r>
              <a:rPr lang="en-US" sz="1800" dirty="0" err="1" smtClean="0">
                <a:solidFill>
                  <a:schemeClr val="tx1"/>
                </a:solidFill>
              </a:rPr>
              <a:t>remote_URL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7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smtClean="0">
                <a:solidFill>
                  <a:schemeClr val="tx1"/>
                </a:solidFill>
              </a:rPr>
              <a:t>GIT Commands: Working with Remote </a:t>
            </a:r>
            <a:r>
              <a:rPr lang="en-US" sz="2800" u="sng" dirty="0" smtClean="0">
                <a:solidFill>
                  <a:schemeClr val="tx1"/>
                </a:solidFill>
              </a:rPr>
              <a:t>Repositories</a:t>
            </a:r>
            <a:endParaRPr lang="en-US" sz="2800" u="sng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b="1" dirty="0" err="1">
                <a:solidFill>
                  <a:schemeClr val="tx1"/>
                </a:solidFill>
              </a:rPr>
              <a:t>git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pull</a:t>
            </a:r>
            <a:endParaRPr lang="en-US" sz="1800" b="1" dirty="0">
              <a:solidFill>
                <a:schemeClr val="tx1"/>
              </a:solidFill>
            </a:endParaRPr>
          </a:p>
          <a:p>
            <a:pPr marL="285750" indent="-285750" algn="l">
              <a:buFont typeface="Wingdings"/>
              <a:buChar char="à"/>
            </a:pPr>
            <a:r>
              <a:rPr lang="en-US" sz="1800" dirty="0" smtClean="0">
                <a:solidFill>
                  <a:schemeClr val="tx1"/>
                </a:solidFill>
              </a:rPr>
              <a:t>The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i="1" dirty="0" err="1" smtClean="0">
                <a:solidFill>
                  <a:schemeClr val="tx1"/>
                </a:solidFill>
              </a:rPr>
              <a:t>git</a:t>
            </a:r>
            <a:r>
              <a:rPr lang="en-US" sz="1800" i="1" dirty="0" smtClean="0">
                <a:solidFill>
                  <a:schemeClr val="tx1"/>
                </a:solidFill>
              </a:rPr>
              <a:t> pull </a:t>
            </a:r>
            <a:r>
              <a:rPr lang="en-US" sz="1800" dirty="0">
                <a:solidFill>
                  <a:schemeClr val="tx1"/>
                </a:solidFill>
              </a:rPr>
              <a:t>command is used to fetch and merge changes from the remote repository to the local </a:t>
            </a:r>
            <a:r>
              <a:rPr lang="en-US" sz="1800" dirty="0" smtClean="0">
                <a:solidFill>
                  <a:schemeClr val="tx1"/>
                </a:solidFill>
              </a:rPr>
              <a:t>repository.</a:t>
            </a:r>
          </a:p>
          <a:p>
            <a:pPr marL="285750" indent="-285750" algn="l">
              <a:buFont typeface="Wingdings"/>
              <a:buChar char="à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command "</a:t>
            </a: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pull origin master" copies all the files from the master branch of the remote repository to the local </a:t>
            </a:r>
            <a:r>
              <a:rPr lang="en-US" sz="1800" dirty="0" smtClean="0">
                <a:solidFill>
                  <a:schemeClr val="tx1"/>
                </a:solidFill>
              </a:rPr>
              <a:t>repository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	</a:t>
            </a:r>
            <a:r>
              <a:rPr lang="en-IN" sz="1800" dirty="0"/>
              <a:t> </a:t>
            </a:r>
            <a:r>
              <a:rPr lang="en-IN" sz="1800" dirty="0">
                <a:solidFill>
                  <a:schemeClr val="tx1"/>
                </a:solidFill>
              </a:rPr>
              <a:t>git </a:t>
            </a:r>
            <a:r>
              <a:rPr lang="en-IN" sz="1800" dirty="0" smtClean="0">
                <a:solidFill>
                  <a:schemeClr val="tx1"/>
                </a:solidFill>
              </a:rPr>
              <a:t>pull &lt;</a:t>
            </a:r>
            <a:r>
              <a:rPr lang="en-IN" sz="1800" dirty="0" err="1" smtClean="0">
                <a:solidFill>
                  <a:schemeClr val="tx1"/>
                </a:solidFill>
              </a:rPr>
              <a:t>branch_name</a:t>
            </a:r>
            <a:r>
              <a:rPr lang="en-IN" sz="1800" dirty="0" smtClean="0">
                <a:solidFill>
                  <a:schemeClr val="tx1"/>
                </a:solidFill>
              </a:rPr>
              <a:t>&gt; </a:t>
            </a:r>
            <a:r>
              <a:rPr lang="en-IN" sz="1800" dirty="0">
                <a:solidFill>
                  <a:schemeClr val="tx1"/>
                </a:solidFill>
              </a:rPr>
              <a:t>&lt;remote URL&gt;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7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182" y="404664"/>
            <a:ext cx="7992888" cy="59766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Software Development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131840" y="1556792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55976" y="1556792"/>
            <a:ext cx="1431776" cy="92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2503587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 TEAM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653626" y="2485281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OPERATIONS TEAM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519772" y="30146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</a:t>
            </a:r>
            <a:r>
              <a:rPr lang="en-US" dirty="0" smtClean="0"/>
              <a:t>lan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design</a:t>
            </a:r>
          </a:p>
          <a:p>
            <a:r>
              <a:rPr lang="en-US" dirty="0" smtClean="0"/>
              <a:t>-    build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3014628"/>
            <a:ext cx="226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test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implement</a:t>
            </a:r>
          </a:p>
          <a:p>
            <a:r>
              <a:rPr lang="en-US" dirty="0" smtClean="0"/>
              <a:t>-    feedback</a:t>
            </a:r>
            <a:endParaRPr lang="en-IN" dirty="0"/>
          </a:p>
        </p:txBody>
      </p:sp>
      <p:sp>
        <p:nvSpPr>
          <p:cNvPr id="10" name="Curved Left Arrow 9"/>
          <p:cNvSpPr/>
          <p:nvPr/>
        </p:nvSpPr>
        <p:spPr>
          <a:xfrm rot="5400000">
            <a:off x="3815915" y="3037861"/>
            <a:ext cx="1008113" cy="2808312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0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76672"/>
            <a:ext cx="7992888" cy="59766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Software Development Life Cycle Models-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Waterfall model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9" y="1988840"/>
            <a:ext cx="759488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25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76672"/>
            <a:ext cx="7992888" cy="59766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Software Development Life Cycle Models-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Waterfall model-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ADVANTAGES-</a:t>
            </a:r>
          </a:p>
          <a:p>
            <a:pPr marL="228600" indent="-228600" algn="l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Simple</a:t>
            </a:r>
          </a:p>
          <a:p>
            <a:pPr marL="228600" indent="-228600" algn="l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Follows a straight-forward approach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DISADVANTAGES-</a:t>
            </a:r>
          </a:p>
          <a:p>
            <a:pPr marL="228600" indent="-228600" algn="l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Unless you complete a particular stage, you cannot proceed to the next stage</a:t>
            </a:r>
          </a:p>
          <a:p>
            <a:pPr marL="228600" indent="-228600" algn="l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Time consuming</a:t>
            </a:r>
          </a:p>
          <a:p>
            <a:pPr marL="228600" indent="-228600" algn="l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Suitable only for stable applications.</a:t>
            </a:r>
          </a:p>
          <a:p>
            <a:pPr marL="228600" indent="-228600" algn="l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Cannot be used </a:t>
            </a:r>
            <a:r>
              <a:rPr lang="en-US" sz="1200" dirty="0" err="1" smtClean="0">
                <a:solidFill>
                  <a:schemeClr val="tx1"/>
                </a:solidFill>
              </a:rPr>
              <a:t>used</a:t>
            </a:r>
            <a:r>
              <a:rPr lang="en-US" sz="1200" dirty="0" smtClean="0">
                <a:solidFill>
                  <a:schemeClr val="tx1"/>
                </a:solidFill>
              </a:rPr>
              <a:t> for large and object-oriented applications.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3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u="sng" dirty="0" smtClean="0">
                <a:solidFill>
                  <a:schemeClr val="tx1"/>
                </a:solidFill>
              </a:rPr>
              <a:t>Software Development Life Cycle Models-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Agile methodology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Agile is a project management approach that emphasizes collaboration, flexibility, and customer satisfaction. It values delivering a working product incrementally and embracing change.</a:t>
            </a:r>
          </a:p>
          <a:p>
            <a:pPr algn="l"/>
            <a:endParaRPr lang="en-IN" dirty="0" smtClean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Agile-Methodology-Infographic-v2-1536x5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645024"/>
            <a:ext cx="8210298" cy="28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5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7" y="476672"/>
            <a:ext cx="74295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1600" y="3976509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DevOps</a:t>
            </a:r>
            <a:r>
              <a:rPr lang="en-US" b="1" dirty="0"/>
              <a:t> pipeline is the set of tools, flows, and automated processes that enable teams to effectively and efficiently leverage various technologies in building and deploying software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The </a:t>
            </a:r>
            <a:r>
              <a:rPr lang="en-US" dirty="0"/>
              <a:t>primary objective of the pipeline is to keep the software development process well focused and continually organized.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78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</a:rPr>
              <a:t>DevOps</a:t>
            </a:r>
            <a:r>
              <a:rPr lang="en-US" sz="1800" dirty="0">
                <a:solidFill>
                  <a:schemeClr val="tx1"/>
                </a:solidFill>
              </a:rPr>
              <a:t>, a combination of ‘development and operations’, is a mix of practices, tools and cultural philosophies that enable an organization to quickly deliver applications and services. It also helps products go from the drawing board to market at a faster pace than traditional software development because operations and development engineers work closely together in the entire lifecycle, from design through the development process to production support.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Generally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DevOps</a:t>
            </a:r>
            <a:r>
              <a:rPr lang="en-US" sz="1800" dirty="0">
                <a:solidFill>
                  <a:schemeClr val="tx1"/>
                </a:solidFill>
              </a:rPr>
              <a:t> represents a change in the culture of IT from one of separateness to one of working as a team. It’s about creating rapid service delivery using Agile, lean practices in a system-oriented approach. </a:t>
            </a:r>
            <a:r>
              <a:rPr lang="en-US" sz="1800" dirty="0" err="1">
                <a:solidFill>
                  <a:schemeClr val="tx1"/>
                </a:solidFill>
              </a:rPr>
              <a:t>DevOps</a:t>
            </a:r>
            <a:r>
              <a:rPr lang="en-US" sz="1800" dirty="0">
                <a:solidFill>
                  <a:schemeClr val="tx1"/>
                </a:solidFill>
              </a:rPr>
              <a:t> also aims to use technology, especially automation tools, to leverage highly programmable and dynamic infrastructure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Various </a:t>
            </a:r>
            <a:r>
              <a:rPr lang="en-US" sz="1800" dirty="0" err="1" smtClean="0">
                <a:solidFill>
                  <a:schemeClr val="tx1"/>
                </a:solidFill>
              </a:rPr>
              <a:t>DevOps</a:t>
            </a:r>
            <a:r>
              <a:rPr lang="en-US" sz="1800" dirty="0" smtClean="0">
                <a:solidFill>
                  <a:schemeClr val="tx1"/>
                </a:solidFill>
              </a:rPr>
              <a:t> tools such as </a:t>
            </a:r>
            <a:r>
              <a:rPr lang="en-US" sz="1800" dirty="0" err="1" smtClean="0">
                <a:solidFill>
                  <a:schemeClr val="tx1"/>
                </a:solidFill>
              </a:rPr>
              <a:t>Git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Ansible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Docker</a:t>
            </a:r>
            <a:r>
              <a:rPr lang="en-US" sz="1800" dirty="0" smtClean="0">
                <a:solidFill>
                  <a:schemeClr val="tx1"/>
                </a:solidFill>
              </a:rPr>
              <a:t>, Puppet, Jenkins, Chef, </a:t>
            </a:r>
            <a:r>
              <a:rPr lang="en-US" sz="1800" dirty="0" err="1" smtClean="0">
                <a:solidFill>
                  <a:schemeClr val="tx1"/>
                </a:solidFill>
              </a:rPr>
              <a:t>Nagios</a:t>
            </a:r>
            <a:r>
              <a:rPr lang="en-US" sz="1800" dirty="0" smtClean="0">
                <a:solidFill>
                  <a:schemeClr val="tx1"/>
                </a:solidFill>
              </a:rPr>
              <a:t>, and </a:t>
            </a:r>
            <a:r>
              <a:rPr lang="en-US" sz="1800" dirty="0" err="1" smtClean="0">
                <a:solidFill>
                  <a:schemeClr val="tx1"/>
                </a:solidFill>
              </a:rPr>
              <a:t>Kubernetes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4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807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800" u="sng" dirty="0" err="1" smtClean="0">
                <a:solidFill>
                  <a:schemeClr val="tx1"/>
                </a:solidFill>
              </a:rPr>
              <a:t>DevOps</a:t>
            </a:r>
            <a:r>
              <a:rPr lang="en-US" sz="2800" u="sng" dirty="0" smtClean="0">
                <a:solidFill>
                  <a:schemeClr val="tx1"/>
                </a:solidFill>
              </a:rPr>
              <a:t> Architecture</a:t>
            </a:r>
          </a:p>
          <a:p>
            <a:pPr algn="just"/>
            <a:endParaRPr lang="en-US" sz="2800" u="sng" dirty="0">
              <a:solidFill>
                <a:schemeClr val="tx1"/>
              </a:solidFill>
            </a:endParaRPr>
          </a:p>
          <a:p>
            <a:pPr algn="just"/>
            <a:endParaRPr lang="en-US" sz="2800" u="sng" dirty="0" smtClean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62124"/>
            <a:ext cx="8064896" cy="375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4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890</Words>
  <Application>Microsoft Office PowerPoint</Application>
  <PresentationFormat>On-screen Show (4:3)</PresentationFormat>
  <Paragraphs>247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69</cp:revision>
  <dcterms:created xsi:type="dcterms:W3CDTF">2023-08-27T13:20:35Z</dcterms:created>
  <dcterms:modified xsi:type="dcterms:W3CDTF">2023-09-25T15:48:53Z</dcterms:modified>
</cp:coreProperties>
</file>