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6C610-C930-49F0-9865-61A82E5B504C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8389-121C-47E6-B4C9-4025073D0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46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28389-121C-47E6-B4C9-4025073D058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817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28389-121C-47E6-B4C9-4025073D0589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817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28389-121C-47E6-B4C9-4025073D0589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81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28389-121C-47E6-B4C9-4025073D058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817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28389-121C-47E6-B4C9-4025073D058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817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28389-121C-47E6-B4C9-4025073D058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817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28389-121C-47E6-B4C9-4025073D058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817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28389-121C-47E6-B4C9-4025073D058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817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28389-121C-47E6-B4C9-4025073D058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817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28389-121C-47E6-B4C9-4025073D0589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817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28389-121C-47E6-B4C9-4025073D0589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81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F7F0-1A89-4EF8-96F5-05FAF7FEE76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4D00-58AC-4F49-B62E-070598BB4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90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F7F0-1A89-4EF8-96F5-05FAF7FEE76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4D00-58AC-4F49-B62E-070598BB4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45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F7F0-1A89-4EF8-96F5-05FAF7FEE76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4D00-58AC-4F49-B62E-070598BB4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37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F7F0-1A89-4EF8-96F5-05FAF7FEE76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4D00-58AC-4F49-B62E-070598BB4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4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F7F0-1A89-4EF8-96F5-05FAF7FEE76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4D00-58AC-4F49-B62E-070598BB4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42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F7F0-1A89-4EF8-96F5-05FAF7FEE76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4D00-58AC-4F49-B62E-070598BB4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67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F7F0-1A89-4EF8-96F5-05FAF7FEE76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4D00-58AC-4F49-B62E-070598BB4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33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F7F0-1A89-4EF8-96F5-05FAF7FEE76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4D00-58AC-4F49-B62E-070598BB4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57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F7F0-1A89-4EF8-96F5-05FAF7FEE76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4D00-58AC-4F49-B62E-070598BB4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31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F7F0-1A89-4EF8-96F5-05FAF7FEE76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4D00-58AC-4F49-B62E-070598BB4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40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F7F0-1A89-4EF8-96F5-05FAF7FEE76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4D00-58AC-4F49-B62E-070598BB4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51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0F7F0-1A89-4EF8-96F5-05FAF7FEE76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64D00-58AC-4F49-B62E-070598BB4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81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162671"/>
          </a:xfrm>
        </p:spPr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Module 2</a:t>
            </a:r>
            <a:b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DOCKER</a:t>
            </a:r>
            <a:endParaRPr lang="en-I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1359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Continuous Deployment using </a:t>
            </a:r>
            <a:r>
              <a:rPr lang="en-US" dirty="0" err="1" smtClean="0"/>
              <a:t>Docker</a:t>
            </a:r>
            <a:r>
              <a:rPr lang="en-US" dirty="0" smtClean="0"/>
              <a:t> 	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	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64096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8234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Continuous Deployment using </a:t>
            </a:r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		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	</a:t>
            </a:r>
            <a:endParaRPr lang="en-I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8899286" cy="382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901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Continuous Deployment using </a:t>
            </a:r>
            <a:r>
              <a:rPr lang="en-US" dirty="0" err="1" smtClean="0"/>
              <a:t>Docker</a:t>
            </a:r>
            <a:r>
              <a:rPr lang="en-US" dirty="0" smtClean="0"/>
              <a:t> 	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	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47774"/>
            <a:ext cx="8964488" cy="470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1756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Docker</a:t>
            </a:r>
            <a:r>
              <a:rPr lang="en-US" dirty="0" smtClean="0"/>
              <a:t> Containers and Images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Containers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OS level Virtualization technology that detaches applications and all of their dependencies from the rest of the system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a portable executable package which includes applications </a:t>
            </a:r>
            <a:r>
              <a:rPr lang="en-US" smtClean="0">
                <a:sym typeface="Wingdings" pitchFamily="2" charset="2"/>
              </a:rPr>
              <a:t>and their dependencies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8496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Docker</a:t>
            </a:r>
            <a:r>
              <a:rPr lang="en-US" dirty="0" smtClean="0"/>
              <a:t> Containers and Images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Images</a:t>
            </a:r>
          </a:p>
          <a:p>
            <a:pPr>
              <a:buFont typeface="Wingdings"/>
              <a:buChar char="à"/>
            </a:pPr>
            <a:r>
              <a:rPr lang="en-US" dirty="0" smtClean="0"/>
              <a:t>a </a:t>
            </a:r>
            <a:r>
              <a:rPr lang="en-US" dirty="0"/>
              <a:t>file used to execute code in a </a:t>
            </a:r>
            <a:r>
              <a:rPr lang="en-US" dirty="0" err="1"/>
              <a:t>Docker</a:t>
            </a:r>
            <a:r>
              <a:rPr lang="en-US" dirty="0"/>
              <a:t> container. </a:t>
            </a:r>
            <a:endParaRPr lang="en-US" dirty="0" smtClean="0"/>
          </a:p>
          <a:p>
            <a:pPr>
              <a:buFont typeface="Wingdings"/>
              <a:buChar char="à"/>
            </a:pP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images act as a set of instructions to build a </a:t>
            </a:r>
            <a:r>
              <a:rPr lang="en-US" dirty="0" err="1"/>
              <a:t>Docker</a:t>
            </a:r>
            <a:r>
              <a:rPr lang="en-US" dirty="0"/>
              <a:t> container, like a </a:t>
            </a:r>
            <a:r>
              <a:rPr lang="en-US" dirty="0" smtClean="0"/>
              <a:t>template.</a:t>
            </a:r>
          </a:p>
          <a:p>
            <a:pPr>
              <a:buFont typeface="Wingdings"/>
              <a:buChar char="à"/>
            </a:pP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images also act as the starting point when using </a:t>
            </a:r>
            <a:r>
              <a:rPr lang="en-US" dirty="0" err="1"/>
              <a:t>Docker</a:t>
            </a:r>
            <a:r>
              <a:rPr lang="en-US" dirty="0"/>
              <a:t>.  </a:t>
            </a:r>
            <a:endParaRPr lang="en-US" dirty="0" smtClean="0"/>
          </a:p>
          <a:p>
            <a:pPr>
              <a:buFont typeface="Wingdings"/>
              <a:buChar char="à"/>
            </a:pPr>
            <a:r>
              <a:rPr lang="en-US" dirty="0"/>
              <a:t>All of the configuration and instructions to start or stop containers are dictated by the </a:t>
            </a:r>
            <a:r>
              <a:rPr lang="en-US" dirty="0" err="1"/>
              <a:t>Docker</a:t>
            </a:r>
            <a:r>
              <a:rPr lang="en-US" dirty="0"/>
              <a:t> image. Whenever a user runs an image, a new container is created. </a:t>
            </a:r>
            <a:r>
              <a:rPr lang="en-US" dirty="0" smtClean="0"/>
              <a:t>	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78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579296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dirty="0" err="1" smtClean="0">
                <a:cs typeface="Times New Roman" pitchFamily="18" charset="0"/>
              </a:rPr>
              <a:t>Docker</a:t>
            </a:r>
            <a:r>
              <a:rPr lang="en-US" dirty="0" smtClean="0">
                <a:cs typeface="Times New Roman" pitchFamily="18" charset="0"/>
              </a:rPr>
              <a:t> Client, </a:t>
            </a:r>
            <a:r>
              <a:rPr lang="en-US" dirty="0" err="1" smtClean="0">
                <a:cs typeface="Times New Roman" pitchFamily="18" charset="0"/>
              </a:rPr>
              <a:t>Docker</a:t>
            </a:r>
            <a:r>
              <a:rPr lang="en-US" dirty="0" smtClean="0">
                <a:cs typeface="Times New Roman" pitchFamily="18" charset="0"/>
              </a:rPr>
              <a:t> Daemon, </a:t>
            </a:r>
            <a:r>
              <a:rPr lang="en-US" dirty="0" err="1" smtClean="0">
                <a:cs typeface="Times New Roman" pitchFamily="18" charset="0"/>
              </a:rPr>
              <a:t>Docker</a:t>
            </a:r>
            <a:r>
              <a:rPr lang="en-US" dirty="0" smtClean="0">
                <a:cs typeface="Times New Roman" pitchFamily="18" charset="0"/>
              </a:rPr>
              <a:t> Registry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	</a:t>
            </a:r>
            <a:endParaRPr lang="en-IN" dirty="0"/>
          </a:p>
        </p:txBody>
      </p:sp>
      <p:sp>
        <p:nvSpPr>
          <p:cNvPr id="2" name="AutoShape 2" descr="how-does-docker-work.webp (1024×669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how-does-docker-work.webp (1024×669)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https://www.hostinger.com/tutorials/wp-content/uploads/sites/2/2022/10/how-does-docker-work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268760"/>
            <a:ext cx="8432105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3345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dirty="0" err="1" smtClean="0">
                <a:cs typeface="Times New Roman" pitchFamily="18" charset="0"/>
              </a:rPr>
              <a:t>Docker</a:t>
            </a:r>
            <a:r>
              <a:rPr lang="en-US" dirty="0" smtClean="0">
                <a:cs typeface="Times New Roman" pitchFamily="18" charset="0"/>
              </a:rPr>
              <a:t> Client, </a:t>
            </a:r>
            <a:r>
              <a:rPr lang="en-US" dirty="0" err="1" smtClean="0">
                <a:cs typeface="Times New Roman" pitchFamily="18" charset="0"/>
              </a:rPr>
              <a:t>Docker</a:t>
            </a:r>
            <a:r>
              <a:rPr lang="en-US" dirty="0" smtClean="0">
                <a:cs typeface="Times New Roman" pitchFamily="18" charset="0"/>
              </a:rPr>
              <a:t> Daemon, </a:t>
            </a:r>
            <a:r>
              <a:rPr lang="en-US" dirty="0" err="1" smtClean="0">
                <a:cs typeface="Times New Roman" pitchFamily="18" charset="0"/>
              </a:rPr>
              <a:t>Docker</a:t>
            </a:r>
            <a:r>
              <a:rPr lang="en-US" dirty="0" smtClean="0">
                <a:cs typeface="Times New Roman" pitchFamily="18" charset="0"/>
              </a:rPr>
              <a:t> Registry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dirty="0" err="1"/>
              <a:t>Docker</a:t>
            </a:r>
            <a:r>
              <a:rPr lang="en-US" dirty="0"/>
              <a:t> architecture consists of four main components along with </a:t>
            </a:r>
            <a:r>
              <a:rPr lang="en-US" dirty="0" err="1"/>
              <a:t>Docker</a:t>
            </a:r>
            <a:r>
              <a:rPr lang="en-US" dirty="0"/>
              <a:t> containers which we’ve covered earlier.</a:t>
            </a:r>
          </a:p>
          <a:p>
            <a:pPr algn="just"/>
            <a:r>
              <a:rPr lang="en-US" b="1" dirty="0" err="1"/>
              <a:t>Docker</a:t>
            </a:r>
            <a:r>
              <a:rPr lang="en-US" b="1" dirty="0"/>
              <a:t> client </a:t>
            </a:r>
            <a:r>
              <a:rPr lang="en-US" dirty="0"/>
              <a:t>– the main component to create, manage, and run containerized applications. The </a:t>
            </a:r>
            <a:r>
              <a:rPr lang="en-US" dirty="0" err="1"/>
              <a:t>Docker</a:t>
            </a:r>
            <a:r>
              <a:rPr lang="en-US" dirty="0"/>
              <a:t> client is the primary method of controlling the </a:t>
            </a:r>
            <a:r>
              <a:rPr lang="en-US" dirty="0" err="1"/>
              <a:t>Docker</a:t>
            </a:r>
            <a:r>
              <a:rPr lang="en-US" dirty="0"/>
              <a:t> server via a CLI like Command Prompt (Windows) or Terminal (</a:t>
            </a:r>
            <a:r>
              <a:rPr lang="en-US" dirty="0" err="1"/>
              <a:t>macOS</a:t>
            </a:r>
            <a:r>
              <a:rPr lang="en-US" dirty="0"/>
              <a:t>, Linux).</a:t>
            </a:r>
          </a:p>
          <a:p>
            <a:pPr algn="just"/>
            <a:r>
              <a:rPr lang="en-US" b="1" dirty="0" err="1"/>
              <a:t>Docker</a:t>
            </a:r>
            <a:r>
              <a:rPr lang="en-US" b="1" dirty="0"/>
              <a:t> server</a:t>
            </a:r>
            <a:r>
              <a:rPr lang="en-US" dirty="0"/>
              <a:t> – also known as the </a:t>
            </a:r>
            <a:r>
              <a:rPr lang="en-US" dirty="0" err="1"/>
              <a:t>Docker</a:t>
            </a:r>
            <a:r>
              <a:rPr lang="en-US" dirty="0"/>
              <a:t> daemon. It waits for REST API requests made by the </a:t>
            </a:r>
            <a:r>
              <a:rPr lang="en-US" dirty="0" err="1"/>
              <a:t>Docker</a:t>
            </a:r>
            <a:r>
              <a:rPr lang="en-US" dirty="0"/>
              <a:t> client and manages images and containers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05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dirty="0" smtClean="0">
                <a:cs typeface="Times New Roman" pitchFamily="18" charset="0"/>
              </a:rPr>
              <a:t>5. </a:t>
            </a:r>
            <a:r>
              <a:rPr lang="en-US" sz="2700" dirty="0" err="1" smtClean="0">
                <a:cs typeface="Times New Roman" pitchFamily="18" charset="0"/>
              </a:rPr>
              <a:t>Docker</a:t>
            </a:r>
            <a:r>
              <a:rPr lang="en-US" sz="2700" dirty="0" smtClean="0">
                <a:cs typeface="Times New Roman" pitchFamily="18" charset="0"/>
              </a:rPr>
              <a:t> Client, </a:t>
            </a:r>
            <a:r>
              <a:rPr lang="en-US" sz="2700" dirty="0" err="1" smtClean="0">
                <a:cs typeface="Times New Roman" pitchFamily="18" charset="0"/>
              </a:rPr>
              <a:t>Docker</a:t>
            </a:r>
            <a:r>
              <a:rPr lang="en-US" sz="2700" dirty="0" smtClean="0">
                <a:cs typeface="Times New Roman" pitchFamily="18" charset="0"/>
              </a:rPr>
              <a:t> Daemon, </a:t>
            </a:r>
            <a:r>
              <a:rPr lang="en-US" sz="2700" dirty="0" err="1" smtClean="0">
                <a:cs typeface="Times New Roman" pitchFamily="18" charset="0"/>
              </a:rPr>
              <a:t>Docker</a:t>
            </a:r>
            <a:r>
              <a:rPr lang="en-US" sz="2700" dirty="0" smtClean="0">
                <a:cs typeface="Times New Roman" pitchFamily="18" charset="0"/>
              </a:rPr>
              <a:t> Registry</a:t>
            </a:r>
          </a:p>
          <a:p>
            <a:pPr marL="0" indent="0">
              <a:buNone/>
            </a:pPr>
            <a:endParaRPr lang="en-US" sz="2700" dirty="0"/>
          </a:p>
          <a:p>
            <a:pPr algn="just"/>
            <a:r>
              <a:rPr lang="en-US" sz="2700" b="1" dirty="0" err="1" smtClean="0">
                <a:cs typeface="Times New Roman" pitchFamily="18" charset="0"/>
              </a:rPr>
              <a:t>Docker</a:t>
            </a:r>
            <a:r>
              <a:rPr lang="en-US" sz="2700" b="1" dirty="0" smtClean="0">
                <a:cs typeface="Times New Roman" pitchFamily="18" charset="0"/>
              </a:rPr>
              <a:t> images </a:t>
            </a:r>
            <a:r>
              <a:rPr lang="en-US" sz="2700" dirty="0" smtClean="0">
                <a:cs typeface="Times New Roman" pitchFamily="18" charset="0"/>
              </a:rPr>
              <a:t>– instruct the </a:t>
            </a:r>
            <a:r>
              <a:rPr lang="en-US" sz="2700" dirty="0" err="1" smtClean="0">
                <a:cs typeface="Times New Roman" pitchFamily="18" charset="0"/>
              </a:rPr>
              <a:t>Docker</a:t>
            </a:r>
            <a:r>
              <a:rPr lang="en-US" sz="2700" dirty="0" smtClean="0">
                <a:cs typeface="Times New Roman" pitchFamily="18" charset="0"/>
              </a:rPr>
              <a:t> server with the requirements on how to create a </a:t>
            </a:r>
            <a:r>
              <a:rPr lang="en-US" sz="2700" dirty="0" err="1" smtClean="0">
                <a:cs typeface="Times New Roman" pitchFamily="18" charset="0"/>
              </a:rPr>
              <a:t>Docker</a:t>
            </a:r>
            <a:r>
              <a:rPr lang="en-US" sz="2700" dirty="0" smtClean="0">
                <a:cs typeface="Times New Roman" pitchFamily="18" charset="0"/>
              </a:rPr>
              <a:t> container. Images can be downloaded from websites like </a:t>
            </a:r>
            <a:r>
              <a:rPr lang="en-US" sz="2700" b="1" dirty="0" err="1" smtClean="0">
                <a:cs typeface="Times New Roman" pitchFamily="18" charset="0"/>
              </a:rPr>
              <a:t>Docker</a:t>
            </a:r>
            <a:r>
              <a:rPr lang="en-US" sz="2700" b="1" dirty="0" smtClean="0">
                <a:cs typeface="Times New Roman" pitchFamily="18" charset="0"/>
              </a:rPr>
              <a:t> Hub</a:t>
            </a:r>
            <a:r>
              <a:rPr lang="en-US" sz="2700" dirty="0" smtClean="0">
                <a:cs typeface="Times New Roman" pitchFamily="18" charset="0"/>
              </a:rPr>
              <a:t>. Creating a custom image is also possible – to do it, users need to create a </a:t>
            </a:r>
            <a:r>
              <a:rPr lang="en-US" sz="2700" dirty="0" err="1" smtClean="0">
                <a:cs typeface="Times New Roman" pitchFamily="18" charset="0"/>
              </a:rPr>
              <a:t>Dockerfile</a:t>
            </a:r>
            <a:r>
              <a:rPr lang="en-US" sz="2700" dirty="0" smtClean="0">
                <a:cs typeface="Times New Roman" pitchFamily="18" charset="0"/>
              </a:rPr>
              <a:t> and pass it to the server. It’s worth noting that </a:t>
            </a:r>
            <a:r>
              <a:rPr lang="en-US" sz="2700" dirty="0" err="1" smtClean="0">
                <a:cs typeface="Times New Roman" pitchFamily="18" charset="0"/>
              </a:rPr>
              <a:t>Docker</a:t>
            </a:r>
            <a:r>
              <a:rPr lang="en-US" sz="2700" dirty="0" smtClean="0">
                <a:cs typeface="Times New Roman" pitchFamily="18" charset="0"/>
              </a:rPr>
              <a:t> doesn’t clear any unused images, so users need to delete image data</a:t>
            </a:r>
            <a:r>
              <a:rPr lang="en-US" sz="2700" b="1" dirty="0" smtClean="0">
                <a:cs typeface="Times New Roman" pitchFamily="18" charset="0"/>
              </a:rPr>
              <a:t> </a:t>
            </a:r>
            <a:r>
              <a:rPr lang="en-US" sz="2700" dirty="0" smtClean="0">
                <a:cs typeface="Times New Roman" pitchFamily="18" charset="0"/>
              </a:rPr>
              <a:t>themselves before there’s too much of it.</a:t>
            </a:r>
          </a:p>
          <a:p>
            <a:pPr marL="0" indent="0">
              <a:buNone/>
            </a:pPr>
            <a:r>
              <a:rPr lang="en-US" sz="27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itchFamily="18" charset="0"/>
              </a:rPr>
              <a:t>		</a:t>
            </a:r>
            <a:endParaRPr lang="en-IN" sz="27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608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dirty="0" smtClean="0">
                <a:cs typeface="Times New Roman" pitchFamily="18" charset="0"/>
              </a:rPr>
              <a:t>5. </a:t>
            </a:r>
            <a:r>
              <a:rPr lang="en-US" sz="2700" dirty="0" err="1" smtClean="0">
                <a:cs typeface="Times New Roman" pitchFamily="18" charset="0"/>
              </a:rPr>
              <a:t>Docker</a:t>
            </a:r>
            <a:r>
              <a:rPr lang="en-US" sz="2700" dirty="0" smtClean="0">
                <a:cs typeface="Times New Roman" pitchFamily="18" charset="0"/>
              </a:rPr>
              <a:t> Client, </a:t>
            </a:r>
            <a:r>
              <a:rPr lang="en-US" sz="2700" dirty="0" err="1" smtClean="0">
                <a:cs typeface="Times New Roman" pitchFamily="18" charset="0"/>
              </a:rPr>
              <a:t>Docker</a:t>
            </a:r>
            <a:r>
              <a:rPr lang="en-US" sz="2700" dirty="0" smtClean="0">
                <a:cs typeface="Times New Roman" pitchFamily="18" charset="0"/>
              </a:rPr>
              <a:t> Daemon, </a:t>
            </a:r>
            <a:r>
              <a:rPr lang="en-US" sz="2700" dirty="0" err="1" smtClean="0">
                <a:cs typeface="Times New Roman" pitchFamily="18" charset="0"/>
              </a:rPr>
              <a:t>Docker</a:t>
            </a:r>
            <a:r>
              <a:rPr lang="en-US" sz="2700" dirty="0" smtClean="0">
                <a:cs typeface="Times New Roman" pitchFamily="18" charset="0"/>
              </a:rPr>
              <a:t> Registry</a:t>
            </a:r>
          </a:p>
          <a:p>
            <a:pPr marL="0" indent="0">
              <a:buNone/>
            </a:pPr>
            <a:endParaRPr lang="en-US" sz="2700" dirty="0"/>
          </a:p>
          <a:p>
            <a:pPr algn="just"/>
            <a:r>
              <a:rPr lang="en-US" sz="2700" b="1" dirty="0" err="1" smtClean="0">
                <a:cs typeface="Times New Roman" pitchFamily="18" charset="0"/>
              </a:rPr>
              <a:t>Docker</a:t>
            </a:r>
            <a:r>
              <a:rPr lang="en-US" sz="2700" b="1" dirty="0" smtClean="0">
                <a:cs typeface="Times New Roman" pitchFamily="18" charset="0"/>
              </a:rPr>
              <a:t> registry </a:t>
            </a:r>
            <a:r>
              <a:rPr lang="en-US" sz="2700" dirty="0" smtClean="0">
                <a:cs typeface="Times New Roman" pitchFamily="18" charset="0"/>
              </a:rPr>
              <a:t>– an open-source server-side application used to host and distribute </a:t>
            </a:r>
            <a:r>
              <a:rPr lang="en-US" sz="2700" dirty="0" err="1" smtClean="0">
                <a:cs typeface="Times New Roman" pitchFamily="18" charset="0"/>
              </a:rPr>
              <a:t>Docker</a:t>
            </a:r>
            <a:r>
              <a:rPr lang="en-US" sz="2700" dirty="0" smtClean="0">
                <a:cs typeface="Times New Roman" pitchFamily="18" charset="0"/>
              </a:rPr>
              <a:t> images. The registry is extra useful to store images locally and maintain complete control over them. Alternatively, users can access the aforementioned </a:t>
            </a:r>
            <a:r>
              <a:rPr lang="en-US" sz="2700" dirty="0" err="1" smtClean="0">
                <a:cs typeface="Times New Roman" pitchFamily="18" charset="0"/>
              </a:rPr>
              <a:t>Docker</a:t>
            </a:r>
            <a:r>
              <a:rPr lang="en-US" sz="2700" dirty="0" smtClean="0">
                <a:cs typeface="Times New Roman" pitchFamily="18" charset="0"/>
              </a:rPr>
              <a:t> Hub – the world’s largest repository of </a:t>
            </a:r>
            <a:r>
              <a:rPr lang="en-US" sz="2700" dirty="0" err="1" smtClean="0">
                <a:cs typeface="Times New Roman" pitchFamily="18" charset="0"/>
              </a:rPr>
              <a:t>Docker</a:t>
            </a:r>
            <a:r>
              <a:rPr lang="en-US" sz="2700" dirty="0" smtClean="0">
                <a:cs typeface="Times New Roman" pitchFamily="18" charset="0"/>
              </a:rPr>
              <a:t> images.</a:t>
            </a:r>
          </a:p>
          <a:p>
            <a:pPr marL="0" indent="0">
              <a:buNone/>
            </a:pPr>
            <a:r>
              <a:rPr lang="en-US" sz="27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itchFamily="18" charset="0"/>
              </a:rPr>
              <a:t>		</a:t>
            </a:r>
            <a:endParaRPr lang="en-IN" sz="27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400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dirty="0" smtClean="0">
                <a:cs typeface="Times New Roman" pitchFamily="18" charset="0"/>
              </a:rPr>
              <a:t>5. </a:t>
            </a:r>
            <a:r>
              <a:rPr lang="en-US" sz="2700" dirty="0" err="1" smtClean="0">
                <a:cs typeface="Times New Roman" pitchFamily="18" charset="0"/>
              </a:rPr>
              <a:t>Dockerfile</a:t>
            </a:r>
            <a:endParaRPr lang="en-US" sz="2700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sz="2700" dirty="0">
              <a:cs typeface="Times New Roman" pitchFamily="18" charset="0"/>
            </a:endParaRPr>
          </a:p>
          <a:p>
            <a:pPr marL="571500" indent="-571500">
              <a:buAutoNum type="romanLcPeriod"/>
            </a:pPr>
            <a:r>
              <a:rPr lang="en-US" sz="2700" dirty="0" smtClean="0">
                <a:cs typeface="Times New Roman" pitchFamily="18" charset="0"/>
              </a:rPr>
              <a:t>A </a:t>
            </a:r>
            <a:r>
              <a:rPr lang="en-US" sz="2700" dirty="0" err="1" smtClean="0">
                <a:cs typeface="Times New Roman" pitchFamily="18" charset="0"/>
              </a:rPr>
              <a:t>Dockerfile</a:t>
            </a:r>
            <a:r>
              <a:rPr lang="en-US" sz="2700" dirty="0" smtClean="0">
                <a:cs typeface="Times New Roman" pitchFamily="18" charset="0"/>
              </a:rPr>
              <a:t> is text file with instructions to build a </a:t>
            </a:r>
            <a:r>
              <a:rPr lang="en-US" sz="2700" dirty="0" err="1" smtClean="0">
                <a:cs typeface="Times New Roman" pitchFamily="18" charset="0"/>
              </a:rPr>
              <a:t>docker</a:t>
            </a:r>
            <a:r>
              <a:rPr lang="en-US" sz="2700" dirty="0" smtClean="0">
                <a:cs typeface="Times New Roman" pitchFamily="18" charset="0"/>
              </a:rPr>
              <a:t> image</a:t>
            </a:r>
          </a:p>
          <a:p>
            <a:pPr marL="571500" indent="-571500">
              <a:buAutoNum type="romanLcPeriod"/>
            </a:pPr>
            <a:r>
              <a:rPr lang="en-US" sz="2700" dirty="0" smtClean="0">
                <a:cs typeface="Times New Roman" pitchFamily="18" charset="0"/>
              </a:rPr>
              <a:t>When we run a </a:t>
            </a:r>
            <a:r>
              <a:rPr lang="en-US" sz="2700" dirty="0" err="1" smtClean="0">
                <a:cs typeface="Times New Roman" pitchFamily="18" charset="0"/>
              </a:rPr>
              <a:t>docker</a:t>
            </a:r>
            <a:r>
              <a:rPr lang="en-US" sz="2700" dirty="0" smtClean="0">
                <a:cs typeface="Times New Roman" pitchFamily="18" charset="0"/>
              </a:rPr>
              <a:t> file, a </a:t>
            </a:r>
            <a:r>
              <a:rPr lang="en-US" sz="2700" dirty="0" err="1" smtClean="0">
                <a:cs typeface="Times New Roman" pitchFamily="18" charset="0"/>
              </a:rPr>
              <a:t>docker</a:t>
            </a:r>
            <a:r>
              <a:rPr lang="en-US" sz="2700" dirty="0" smtClean="0">
                <a:cs typeface="Times New Roman" pitchFamily="18" charset="0"/>
              </a:rPr>
              <a:t> image is created</a:t>
            </a:r>
          </a:p>
          <a:p>
            <a:pPr marL="571500" indent="-571500">
              <a:buFont typeface="Arial" pitchFamily="34" charset="0"/>
              <a:buAutoNum type="romanLcPeriod"/>
            </a:pPr>
            <a:r>
              <a:rPr lang="en-US" sz="2700" dirty="0">
                <a:cs typeface="Times New Roman" pitchFamily="18" charset="0"/>
              </a:rPr>
              <a:t>When we run a </a:t>
            </a:r>
            <a:r>
              <a:rPr lang="en-US" sz="2700" dirty="0" err="1">
                <a:cs typeface="Times New Roman" pitchFamily="18" charset="0"/>
              </a:rPr>
              <a:t>docker</a:t>
            </a:r>
            <a:r>
              <a:rPr lang="en-US" sz="2700" dirty="0">
                <a:cs typeface="Times New Roman" pitchFamily="18" charset="0"/>
              </a:rPr>
              <a:t> </a:t>
            </a:r>
            <a:r>
              <a:rPr lang="en-US" sz="2700" dirty="0" smtClean="0">
                <a:cs typeface="Times New Roman" pitchFamily="18" charset="0"/>
              </a:rPr>
              <a:t>image, </a:t>
            </a:r>
            <a:r>
              <a:rPr lang="en-US" sz="2700" dirty="0">
                <a:cs typeface="Times New Roman" pitchFamily="18" charset="0"/>
              </a:rPr>
              <a:t>a </a:t>
            </a:r>
            <a:r>
              <a:rPr lang="en-US" sz="2700" dirty="0" err="1">
                <a:cs typeface="Times New Roman" pitchFamily="18" charset="0"/>
              </a:rPr>
              <a:t>docker</a:t>
            </a:r>
            <a:r>
              <a:rPr lang="en-US" sz="2700" dirty="0">
                <a:cs typeface="Times New Roman" pitchFamily="18" charset="0"/>
              </a:rPr>
              <a:t> </a:t>
            </a:r>
            <a:r>
              <a:rPr lang="en-US" sz="2700" dirty="0" smtClean="0">
                <a:cs typeface="Times New Roman" pitchFamily="18" charset="0"/>
              </a:rPr>
              <a:t>container is </a:t>
            </a:r>
            <a:r>
              <a:rPr lang="en-US" sz="2700" dirty="0">
                <a:cs typeface="Times New Roman" pitchFamily="18" charset="0"/>
              </a:rPr>
              <a:t>created</a:t>
            </a:r>
          </a:p>
          <a:p>
            <a:pPr marL="0" indent="0">
              <a:buNone/>
            </a:pPr>
            <a:endParaRPr lang="en-US" sz="2700" dirty="0" smtClean="0">
              <a:cs typeface="Times New Roman" pitchFamily="18" charset="0"/>
            </a:endParaRPr>
          </a:p>
          <a:p>
            <a:pPr marL="571500" indent="-571500">
              <a:buAutoNum type="romanLcPeriod"/>
            </a:pPr>
            <a:endParaRPr lang="en-US" sz="2700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itchFamily="18" charset="0"/>
              </a:rPr>
              <a:t>		</a:t>
            </a:r>
            <a:endParaRPr lang="en-IN" sz="27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83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Contents-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Continuous Deployment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Virtual Machines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Docker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Container and Image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Client,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Daemon,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Registry</a:t>
            </a:r>
          </a:p>
          <a:p>
            <a:pPr marL="514350" indent="-514350"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Pre-requisites</a:t>
            </a:r>
          </a:p>
          <a:p>
            <a:pPr marL="514350" indent="-514350"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Installation</a:t>
            </a:r>
          </a:p>
          <a:p>
            <a:pPr marL="514350" indent="-514350"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Commands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Dockerfile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894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dirty="0" smtClean="0">
                <a:cs typeface="Times New Roman" pitchFamily="18" charset="0"/>
              </a:rPr>
              <a:t>5. </a:t>
            </a:r>
            <a:r>
              <a:rPr lang="en-US" sz="2700" dirty="0" err="1" smtClean="0">
                <a:cs typeface="Times New Roman" pitchFamily="18" charset="0"/>
              </a:rPr>
              <a:t>Dockerfile</a:t>
            </a:r>
            <a:endParaRPr lang="en-US" sz="2700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sz="27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700" dirty="0" smtClean="0">
                <a:cs typeface="Times New Roman" pitchFamily="18" charset="0"/>
              </a:rPr>
              <a:t>Steps to create a </a:t>
            </a:r>
            <a:r>
              <a:rPr lang="en-US" sz="2700" dirty="0" err="1" smtClean="0">
                <a:cs typeface="Times New Roman" pitchFamily="18" charset="0"/>
              </a:rPr>
              <a:t>dockerfile</a:t>
            </a:r>
            <a:r>
              <a:rPr lang="en-US" sz="2700" dirty="0">
                <a:cs typeface="Times New Roman" pitchFamily="18" charset="0"/>
              </a:rPr>
              <a:t> </a:t>
            </a:r>
            <a:r>
              <a:rPr lang="en-US" sz="2700" dirty="0" smtClean="0">
                <a:cs typeface="Times New Roman" pitchFamily="18" charset="0"/>
              </a:rPr>
              <a:t>–</a:t>
            </a:r>
          </a:p>
          <a:p>
            <a:pPr marL="571500" indent="-571500">
              <a:buAutoNum type="romanLcPeriod"/>
            </a:pPr>
            <a:r>
              <a:rPr lang="en-US" sz="2700" dirty="0" smtClean="0">
                <a:cs typeface="Times New Roman" pitchFamily="18" charset="0"/>
              </a:rPr>
              <a:t>Create a </a:t>
            </a:r>
            <a:r>
              <a:rPr lang="en-US" sz="2700" dirty="0" err="1" smtClean="0">
                <a:cs typeface="Times New Roman" pitchFamily="18" charset="0"/>
              </a:rPr>
              <a:t>Dockerfile</a:t>
            </a:r>
            <a:r>
              <a:rPr lang="en-US" sz="2700" dirty="0" smtClean="0">
                <a:cs typeface="Times New Roman" pitchFamily="18" charset="0"/>
              </a:rPr>
              <a:t>.</a:t>
            </a:r>
          </a:p>
          <a:p>
            <a:pPr marL="571500" indent="-571500">
              <a:buAutoNum type="romanLcPeriod"/>
            </a:pPr>
            <a:r>
              <a:rPr lang="en-US" sz="2700" dirty="0" smtClean="0">
                <a:cs typeface="Times New Roman" pitchFamily="18" charset="0"/>
              </a:rPr>
              <a:t>Add instructions in </a:t>
            </a:r>
            <a:r>
              <a:rPr lang="en-US" sz="2700" dirty="0" err="1" smtClean="0">
                <a:cs typeface="Times New Roman" pitchFamily="18" charset="0"/>
              </a:rPr>
              <a:t>Dockerfile</a:t>
            </a:r>
            <a:r>
              <a:rPr lang="en-US" sz="2700" dirty="0" smtClean="0">
                <a:cs typeface="Times New Roman" pitchFamily="18" charset="0"/>
              </a:rPr>
              <a:t> to create a </a:t>
            </a:r>
            <a:r>
              <a:rPr lang="en-US" sz="2700" dirty="0" err="1" smtClean="0">
                <a:cs typeface="Times New Roman" pitchFamily="18" charset="0"/>
              </a:rPr>
              <a:t>Docker</a:t>
            </a:r>
            <a:r>
              <a:rPr lang="en-US" sz="2700" dirty="0" smtClean="0">
                <a:cs typeface="Times New Roman" pitchFamily="18" charset="0"/>
              </a:rPr>
              <a:t> image.</a:t>
            </a:r>
          </a:p>
          <a:p>
            <a:pPr marL="571500" indent="-571500">
              <a:buAutoNum type="romanLcPeriod"/>
            </a:pPr>
            <a:r>
              <a:rPr lang="en-US" sz="2700" dirty="0" smtClean="0">
                <a:cs typeface="Times New Roman" pitchFamily="18" charset="0"/>
              </a:rPr>
              <a:t>Run </a:t>
            </a:r>
            <a:r>
              <a:rPr lang="en-US" sz="2700" dirty="0" err="1" smtClean="0">
                <a:cs typeface="Times New Roman" pitchFamily="18" charset="0"/>
              </a:rPr>
              <a:t>Dockerfile</a:t>
            </a:r>
            <a:r>
              <a:rPr lang="en-US" sz="2700" dirty="0" smtClean="0">
                <a:cs typeface="Times New Roman" pitchFamily="18" charset="0"/>
              </a:rPr>
              <a:t> to create </a:t>
            </a:r>
            <a:r>
              <a:rPr lang="en-US" sz="2700" dirty="0" err="1" smtClean="0">
                <a:cs typeface="Times New Roman" pitchFamily="18" charset="0"/>
              </a:rPr>
              <a:t>docker</a:t>
            </a:r>
            <a:r>
              <a:rPr lang="en-US" sz="2700" dirty="0" smtClean="0">
                <a:cs typeface="Times New Roman" pitchFamily="18" charset="0"/>
              </a:rPr>
              <a:t> image</a:t>
            </a:r>
          </a:p>
          <a:p>
            <a:pPr marL="571500" indent="-571500">
              <a:buFont typeface="Arial" pitchFamily="34" charset="0"/>
              <a:buAutoNum type="romanLcPeriod"/>
            </a:pPr>
            <a:r>
              <a:rPr lang="en-US" sz="2700" dirty="0">
                <a:cs typeface="Times New Roman" pitchFamily="18" charset="0"/>
              </a:rPr>
              <a:t>Run </a:t>
            </a:r>
            <a:r>
              <a:rPr lang="en-US" sz="2700" dirty="0" err="1" smtClean="0">
                <a:cs typeface="Times New Roman" pitchFamily="18" charset="0"/>
              </a:rPr>
              <a:t>Docker</a:t>
            </a:r>
            <a:r>
              <a:rPr lang="en-US" sz="2700" dirty="0" smtClean="0">
                <a:cs typeface="Times New Roman" pitchFamily="18" charset="0"/>
              </a:rPr>
              <a:t> image </a:t>
            </a:r>
            <a:r>
              <a:rPr lang="en-US" sz="2700" dirty="0">
                <a:cs typeface="Times New Roman" pitchFamily="18" charset="0"/>
              </a:rPr>
              <a:t>to create </a:t>
            </a:r>
            <a:r>
              <a:rPr lang="en-US" sz="2700" dirty="0" err="1">
                <a:cs typeface="Times New Roman" pitchFamily="18" charset="0"/>
              </a:rPr>
              <a:t>docker</a:t>
            </a:r>
            <a:r>
              <a:rPr lang="en-US" sz="2700" dirty="0">
                <a:cs typeface="Times New Roman" pitchFamily="18" charset="0"/>
              </a:rPr>
              <a:t> </a:t>
            </a:r>
            <a:r>
              <a:rPr lang="en-US" sz="2700" dirty="0" smtClean="0">
                <a:cs typeface="Times New Roman" pitchFamily="18" charset="0"/>
              </a:rPr>
              <a:t>container</a:t>
            </a:r>
          </a:p>
          <a:p>
            <a:pPr marL="571500" indent="-571500">
              <a:buFont typeface="Arial" pitchFamily="34" charset="0"/>
              <a:buAutoNum type="romanLcPeriod"/>
            </a:pPr>
            <a:r>
              <a:rPr lang="en-US" sz="2700" dirty="0" smtClean="0">
                <a:cs typeface="Times New Roman" pitchFamily="18" charset="0"/>
              </a:rPr>
              <a:t>Access the application running in </a:t>
            </a:r>
            <a:r>
              <a:rPr lang="en-US" sz="2700" dirty="0" err="1" smtClean="0">
                <a:cs typeface="Times New Roman" pitchFamily="18" charset="0"/>
              </a:rPr>
              <a:t>docker</a:t>
            </a:r>
            <a:r>
              <a:rPr lang="en-US" sz="2700" smtClean="0">
                <a:cs typeface="Times New Roman" pitchFamily="18" charset="0"/>
              </a:rPr>
              <a:t> container</a:t>
            </a:r>
            <a:endParaRPr lang="en-US" sz="2700" dirty="0">
              <a:cs typeface="Times New Roman" pitchFamily="18" charset="0"/>
            </a:endParaRPr>
          </a:p>
          <a:p>
            <a:pPr marL="571500" indent="-571500">
              <a:buAutoNum type="romanLcPeriod"/>
            </a:pPr>
            <a:endParaRPr lang="en-US" sz="2700" dirty="0" smtClean="0">
              <a:cs typeface="Times New Roman" pitchFamily="18" charset="0"/>
            </a:endParaRPr>
          </a:p>
          <a:p>
            <a:pPr marL="571500" indent="-571500">
              <a:buAutoNum type="romanLcPeriod"/>
            </a:pPr>
            <a:endParaRPr lang="en-US" sz="2700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2700" dirty="0" smtClean="0">
              <a:cs typeface="Times New Roman" pitchFamily="18" charset="0"/>
            </a:endParaRPr>
          </a:p>
          <a:p>
            <a:pPr marL="571500" indent="-571500">
              <a:buAutoNum type="romanLcPeriod"/>
            </a:pPr>
            <a:endParaRPr lang="en-US" sz="2700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itchFamily="18" charset="0"/>
              </a:rPr>
              <a:t>		</a:t>
            </a:r>
            <a:endParaRPr lang="en-IN" sz="27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68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dirty="0" smtClean="0">
                <a:cs typeface="Times New Roman" pitchFamily="18" charset="0"/>
              </a:rPr>
              <a:t>5. </a:t>
            </a:r>
            <a:r>
              <a:rPr lang="en-US" sz="2700" dirty="0" err="1" smtClean="0">
                <a:cs typeface="Times New Roman" pitchFamily="18" charset="0"/>
              </a:rPr>
              <a:t>Dockerfile</a:t>
            </a:r>
            <a:endParaRPr lang="en-US" sz="27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700" dirty="0" smtClean="0">
                <a:cs typeface="Times New Roman" pitchFamily="18" charset="0"/>
              </a:rPr>
              <a:t>Various Commands-</a:t>
            </a:r>
          </a:p>
          <a:p>
            <a:pPr marL="514350" indent="-514350">
              <a:buAutoNum type="arabicPeriod"/>
            </a:pPr>
            <a:r>
              <a:rPr lang="en-US" sz="2700" dirty="0" smtClean="0">
                <a:cs typeface="Times New Roman" pitchFamily="18" charset="0"/>
              </a:rPr>
              <a:t>FROM – used to define the base image on which we will be building.</a:t>
            </a:r>
          </a:p>
          <a:p>
            <a:pPr marL="0" indent="0">
              <a:buNone/>
            </a:pPr>
            <a:r>
              <a:rPr lang="en-US" sz="2700" dirty="0">
                <a:cs typeface="Times New Roman" pitchFamily="18" charset="0"/>
              </a:rPr>
              <a:t>Syntax </a:t>
            </a:r>
            <a:r>
              <a:rPr lang="en-US" sz="2700" dirty="0" smtClean="0">
                <a:cs typeface="Times New Roman" pitchFamily="18" charset="0"/>
              </a:rPr>
              <a:t>– FROM base image</a:t>
            </a:r>
          </a:p>
          <a:p>
            <a:pPr marL="0" indent="0">
              <a:buNone/>
            </a:pPr>
            <a:endParaRPr lang="en-US" sz="27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700" dirty="0" smtClean="0">
                <a:cs typeface="Times New Roman" pitchFamily="18" charset="0"/>
              </a:rPr>
              <a:t>2. ADD- copies files from a source on the host into container’s own </a:t>
            </a:r>
            <a:r>
              <a:rPr lang="en-US" sz="2700" dirty="0" err="1" smtClean="0">
                <a:cs typeface="Times New Roman" pitchFamily="18" charset="0"/>
              </a:rPr>
              <a:t>filesystem</a:t>
            </a:r>
            <a:r>
              <a:rPr lang="en-US" sz="2700" dirty="0" smtClean="0">
                <a:cs typeface="Times New Roman" pitchFamily="18" charset="0"/>
              </a:rPr>
              <a:t> at the set destination.</a:t>
            </a:r>
          </a:p>
          <a:p>
            <a:pPr marL="0" indent="0">
              <a:buNone/>
            </a:pPr>
            <a:r>
              <a:rPr lang="en-US" sz="2700" dirty="0" smtClean="0">
                <a:cs typeface="Times New Roman" pitchFamily="18" charset="0"/>
              </a:rPr>
              <a:t>Syntax – ADD </a:t>
            </a:r>
            <a:r>
              <a:rPr lang="en-IN" sz="2800" dirty="0" smtClean="0"/>
              <a:t>&lt;</a:t>
            </a:r>
            <a:r>
              <a:rPr lang="en-US" sz="2800" dirty="0" smtClean="0">
                <a:cs typeface="Times New Roman" pitchFamily="18" charset="0"/>
              </a:rPr>
              <a:t>source</a:t>
            </a:r>
            <a:r>
              <a:rPr lang="en-IN" sz="2800" dirty="0" smtClean="0"/>
              <a:t>&gt; </a:t>
            </a:r>
            <a:r>
              <a:rPr lang="en-IN" sz="2400" dirty="0" smtClean="0"/>
              <a:t>&lt;</a:t>
            </a:r>
            <a:r>
              <a:rPr lang="en-US" sz="2700" dirty="0" smtClean="0">
                <a:cs typeface="Times New Roman" pitchFamily="18" charset="0"/>
              </a:rPr>
              <a:t>destination in container</a:t>
            </a:r>
            <a:r>
              <a:rPr lang="en-IN" sz="2400" dirty="0" smtClean="0"/>
              <a:t>&gt;</a:t>
            </a:r>
            <a:endParaRPr lang="en-US" sz="2700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sz="27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700" dirty="0" smtClean="0">
                <a:cs typeface="Times New Roman" pitchFamily="18" charset="0"/>
              </a:rPr>
              <a:t>3. RUN – used to add layers to the base image by installing components.</a:t>
            </a:r>
          </a:p>
          <a:p>
            <a:pPr marL="0" indent="0">
              <a:buNone/>
            </a:pPr>
            <a:r>
              <a:rPr lang="en-US" sz="2700" dirty="0">
                <a:cs typeface="Times New Roman" pitchFamily="18" charset="0"/>
              </a:rPr>
              <a:t>Syntax </a:t>
            </a:r>
            <a:r>
              <a:rPr lang="en-US" sz="2700" dirty="0" smtClean="0">
                <a:cs typeface="Times New Roman" pitchFamily="18" charset="0"/>
              </a:rPr>
              <a:t>– RUN command</a:t>
            </a:r>
          </a:p>
          <a:p>
            <a:pPr marL="0" indent="0">
              <a:buNone/>
            </a:pPr>
            <a:endParaRPr lang="en-US" sz="2700" dirty="0" smtClean="0"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2700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2700" dirty="0" smtClean="0"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2700" dirty="0" smtClean="0">
              <a:cs typeface="Times New Roman" pitchFamily="18" charset="0"/>
            </a:endParaRPr>
          </a:p>
          <a:p>
            <a:pPr marL="571500" indent="-571500">
              <a:buAutoNum type="romanLcPeriod"/>
            </a:pPr>
            <a:endParaRPr lang="en-US" sz="2700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2700" dirty="0" smtClean="0">
              <a:cs typeface="Times New Roman" pitchFamily="18" charset="0"/>
            </a:endParaRPr>
          </a:p>
          <a:p>
            <a:pPr marL="571500" indent="-571500">
              <a:buAutoNum type="romanLcPeriod"/>
            </a:pPr>
            <a:endParaRPr lang="en-US" sz="2700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itchFamily="18" charset="0"/>
              </a:rPr>
              <a:t>		</a:t>
            </a:r>
            <a:endParaRPr lang="en-IN" sz="27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711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dirty="0" smtClean="0">
                <a:cs typeface="Times New Roman" pitchFamily="18" charset="0"/>
              </a:rPr>
              <a:t>5. </a:t>
            </a:r>
            <a:r>
              <a:rPr lang="en-US" sz="2700" dirty="0" err="1" smtClean="0">
                <a:cs typeface="Times New Roman" pitchFamily="18" charset="0"/>
              </a:rPr>
              <a:t>Dockerfile</a:t>
            </a:r>
            <a:endParaRPr lang="en-US" sz="27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700" dirty="0" smtClean="0">
                <a:cs typeface="Times New Roman" pitchFamily="18" charset="0"/>
              </a:rPr>
              <a:t>Various Commands-</a:t>
            </a:r>
          </a:p>
          <a:p>
            <a:pPr marL="0" indent="0">
              <a:buNone/>
            </a:pPr>
            <a:r>
              <a:rPr lang="en-US" sz="2700" dirty="0" smtClean="0">
                <a:cs typeface="Times New Roman" pitchFamily="18" charset="0"/>
              </a:rPr>
              <a:t>4. CMD – used to run commands on the start of the container. These commands run only when there is no argument specified while running the container</a:t>
            </a:r>
          </a:p>
          <a:p>
            <a:pPr marL="0" indent="0">
              <a:buNone/>
            </a:pPr>
            <a:r>
              <a:rPr lang="en-US" sz="2700" dirty="0" smtClean="0">
                <a:cs typeface="Times New Roman" pitchFamily="18" charset="0"/>
              </a:rPr>
              <a:t>Syntax – CMD [ “executable</a:t>
            </a:r>
            <a:r>
              <a:rPr lang="en-US" sz="2700" dirty="0" smtClean="0">
                <a:cs typeface="Times New Roman" pitchFamily="18" charset="0"/>
              </a:rPr>
              <a:t>”]</a:t>
            </a:r>
          </a:p>
          <a:p>
            <a:pPr marL="0" indent="0">
              <a:buNone/>
            </a:pPr>
            <a:endParaRPr lang="en-US" sz="27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700" dirty="0" smtClean="0">
                <a:cs typeface="Times New Roman" pitchFamily="18" charset="0"/>
              </a:rPr>
              <a:t>5. ENTRYPOINT- is used strictly to run commands the moment the container initializes. It run irrespective of whether argument is specified or not</a:t>
            </a:r>
          </a:p>
          <a:p>
            <a:pPr marL="0" indent="0">
              <a:buNone/>
            </a:pPr>
            <a:r>
              <a:rPr lang="en-US" sz="2700" dirty="0" smtClean="0">
                <a:cs typeface="Times New Roman" pitchFamily="18" charset="0"/>
              </a:rPr>
              <a:t>Syntax – ENTRYPOINT [ </a:t>
            </a:r>
            <a:r>
              <a:rPr lang="en-US" sz="2700" dirty="0">
                <a:cs typeface="Times New Roman" pitchFamily="18" charset="0"/>
              </a:rPr>
              <a:t>“executable</a:t>
            </a:r>
            <a:r>
              <a:rPr lang="en-US" sz="2700" dirty="0" smtClean="0">
                <a:cs typeface="Times New Roman" pitchFamily="18" charset="0"/>
              </a:rPr>
              <a:t>”]</a:t>
            </a:r>
            <a:endParaRPr lang="en-US" sz="27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700" dirty="0">
                <a:cs typeface="Times New Roman" pitchFamily="18" charset="0"/>
              </a:rPr>
              <a:t>6</a:t>
            </a:r>
            <a:r>
              <a:rPr lang="en-US" sz="2700" dirty="0" smtClean="0">
                <a:cs typeface="Times New Roman" pitchFamily="18" charset="0"/>
              </a:rPr>
              <a:t>. ENV- used to define environment variable in the container runtime</a:t>
            </a:r>
          </a:p>
          <a:p>
            <a:pPr marL="0" indent="0">
              <a:buNone/>
            </a:pPr>
            <a:r>
              <a:rPr lang="en-US" sz="2700" dirty="0">
                <a:cs typeface="Times New Roman" pitchFamily="18" charset="0"/>
              </a:rPr>
              <a:t>Syntax </a:t>
            </a:r>
            <a:r>
              <a:rPr lang="en-US" sz="2700" dirty="0" smtClean="0">
                <a:cs typeface="Times New Roman" pitchFamily="18" charset="0"/>
              </a:rPr>
              <a:t>– ENV key=value</a:t>
            </a:r>
          </a:p>
          <a:p>
            <a:pPr marL="0" indent="0">
              <a:buNone/>
            </a:pPr>
            <a:endParaRPr lang="en-US" sz="2700" dirty="0" smtClean="0"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2700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2700" dirty="0" smtClean="0"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2700" dirty="0" smtClean="0">
              <a:cs typeface="Times New Roman" pitchFamily="18" charset="0"/>
            </a:endParaRPr>
          </a:p>
          <a:p>
            <a:pPr marL="571500" indent="-571500">
              <a:buAutoNum type="romanLcPeriod"/>
            </a:pPr>
            <a:endParaRPr lang="en-US" sz="2700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2700" dirty="0" smtClean="0">
              <a:cs typeface="Times New Roman" pitchFamily="18" charset="0"/>
            </a:endParaRPr>
          </a:p>
          <a:p>
            <a:pPr marL="571500" indent="-571500">
              <a:buAutoNum type="romanLcPeriod"/>
            </a:pPr>
            <a:endParaRPr lang="en-US" sz="2700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itchFamily="18" charset="0"/>
              </a:rPr>
              <a:t>		</a:t>
            </a:r>
            <a:endParaRPr lang="en-IN" sz="27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1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ubuntu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RUN apt-get update</a:t>
            </a:r>
          </a:p>
          <a:p>
            <a:pPr marL="0" indent="0">
              <a:buNone/>
            </a:pPr>
            <a:r>
              <a:rPr lang="en-US" sz="2800" dirty="0"/>
              <a:t>RUN apt-get -y install apache2</a:t>
            </a:r>
          </a:p>
          <a:p>
            <a:pPr marL="0" indent="0">
              <a:buNone/>
            </a:pPr>
            <a:r>
              <a:rPr lang="en-US" sz="2800" dirty="0"/>
              <a:t>ADD . /</a:t>
            </a:r>
            <a:r>
              <a:rPr lang="en-US" sz="2800" dirty="0" err="1"/>
              <a:t>var</a:t>
            </a:r>
            <a:r>
              <a:rPr lang="en-US" sz="2800" dirty="0"/>
              <a:t>/www/html</a:t>
            </a:r>
          </a:p>
          <a:p>
            <a:pPr marL="0" indent="0">
              <a:buNone/>
            </a:pPr>
            <a:r>
              <a:rPr lang="en-US" sz="2800" dirty="0"/>
              <a:t>#CMD </a:t>
            </a:r>
            <a:r>
              <a:rPr lang="en-US" sz="2800" dirty="0" err="1"/>
              <a:t>apachectl</a:t>
            </a:r>
            <a:r>
              <a:rPr lang="en-US" sz="2800" dirty="0"/>
              <a:t> -D FOREGROUND</a:t>
            </a:r>
          </a:p>
          <a:p>
            <a:pPr marL="0" indent="0">
              <a:buNone/>
            </a:pPr>
            <a:r>
              <a:rPr lang="en-US" sz="2800" dirty="0"/>
              <a:t>ENTRYPOINT </a:t>
            </a:r>
            <a:r>
              <a:rPr lang="en-US" sz="2800" dirty="0" err="1"/>
              <a:t>apachectl</a:t>
            </a:r>
            <a:r>
              <a:rPr lang="en-US" sz="2800" dirty="0"/>
              <a:t> -D FOREGROUND</a:t>
            </a:r>
          </a:p>
          <a:p>
            <a:pPr marL="0" indent="0">
              <a:buNone/>
            </a:pPr>
            <a:r>
              <a:rPr lang="en-US" sz="2800" dirty="0"/>
              <a:t>ENV name </a:t>
            </a:r>
            <a:r>
              <a:rPr lang="en-US" sz="2800" dirty="0" err="1" smtClean="0"/>
              <a:t>DevOps</a:t>
            </a:r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 err="1" smtClean="0"/>
              <a:t>docker</a:t>
            </a:r>
            <a:r>
              <a:rPr lang="en-IN" sz="2800" dirty="0" smtClean="0"/>
              <a:t> </a:t>
            </a:r>
            <a:r>
              <a:rPr lang="en-IN" sz="2800" dirty="0"/>
              <a:t>tag </a:t>
            </a:r>
            <a:r>
              <a:rPr lang="en-IN" sz="2800" dirty="0" err="1"/>
              <a:t>mydockerfile</a:t>
            </a:r>
            <a:r>
              <a:rPr lang="en-IN" sz="2800" dirty="0"/>
              <a:t> </a:t>
            </a:r>
            <a:r>
              <a:rPr lang="en-IN" sz="2800" dirty="0" err="1"/>
              <a:t>namratasdocker</a:t>
            </a:r>
            <a:r>
              <a:rPr lang="en-IN" sz="2800" dirty="0"/>
              <a:t>/</a:t>
            </a:r>
            <a:r>
              <a:rPr lang="en-IN" sz="2800" dirty="0" err="1"/>
              <a:t>mydockerfile</a:t>
            </a:r>
            <a:endParaRPr lang="en-IN" sz="2800" dirty="0"/>
          </a:p>
          <a:p>
            <a:pPr marL="0" indent="0">
              <a:buNone/>
            </a:pPr>
            <a:r>
              <a:rPr lang="en-IN" sz="2800" dirty="0" err="1"/>
              <a:t>docker</a:t>
            </a:r>
            <a:r>
              <a:rPr lang="en-IN" sz="2800" dirty="0"/>
              <a:t> login</a:t>
            </a:r>
          </a:p>
          <a:p>
            <a:pPr marL="0" indent="0">
              <a:buNone/>
            </a:pPr>
            <a:r>
              <a:rPr lang="en-IN" sz="2800" dirty="0" err="1"/>
              <a:t>docker</a:t>
            </a:r>
            <a:r>
              <a:rPr lang="en-IN" sz="2800" dirty="0"/>
              <a:t> push </a:t>
            </a:r>
            <a:r>
              <a:rPr lang="en-IN" sz="2800" dirty="0" err="1"/>
              <a:t>namratasdocker</a:t>
            </a:r>
            <a:r>
              <a:rPr lang="en-IN" sz="2800" dirty="0"/>
              <a:t>/</a:t>
            </a:r>
            <a:r>
              <a:rPr lang="en-IN" sz="2800" dirty="0" err="1"/>
              <a:t>mydockerfile</a:t>
            </a:r>
            <a:endParaRPr lang="en-IN" sz="2800" dirty="0"/>
          </a:p>
          <a:p>
            <a:pPr marL="0" indent="0">
              <a:buNone/>
            </a:pPr>
            <a:endParaRPr lang="en-US" sz="2700" dirty="0" smtClean="0"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2700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2700" dirty="0" smtClean="0"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2700" dirty="0" smtClean="0">
              <a:cs typeface="Times New Roman" pitchFamily="18" charset="0"/>
            </a:endParaRPr>
          </a:p>
          <a:p>
            <a:pPr marL="571500" indent="-571500">
              <a:buAutoNum type="romanLcPeriod"/>
            </a:pPr>
            <a:endParaRPr lang="en-US" sz="2700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2700" dirty="0" smtClean="0">
              <a:cs typeface="Times New Roman" pitchFamily="18" charset="0"/>
            </a:endParaRPr>
          </a:p>
          <a:p>
            <a:pPr marL="571500" indent="-571500">
              <a:buAutoNum type="romanLcPeriod"/>
            </a:pPr>
            <a:endParaRPr lang="en-US" sz="2700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itchFamily="18" charset="0"/>
              </a:rPr>
              <a:t>		</a:t>
            </a:r>
            <a:endParaRPr lang="en-IN" sz="27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48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Why </a:t>
            </a:r>
            <a:r>
              <a:rPr lang="en-US" dirty="0" err="1" smtClean="0"/>
              <a:t>Docker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Before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Docker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7"/>
            <a:ext cx="7920880" cy="4297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06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Why </a:t>
            </a:r>
            <a:r>
              <a:rPr lang="en-US" dirty="0" err="1" smtClean="0"/>
              <a:t>Docker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</a:p>
          <a:p>
            <a:pPr marL="0" indent="0" algn="ctr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Before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Docker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0928"/>
            <a:ext cx="8820471" cy="1417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18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Why </a:t>
            </a:r>
            <a:r>
              <a:rPr lang="en-US" dirty="0" err="1" smtClean="0"/>
              <a:t>Docker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Solution???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48" y="2204864"/>
            <a:ext cx="8675543" cy="3633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02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Virtual Machines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			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40768"/>
            <a:ext cx="9036496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39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Virtual Machines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			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	       VM			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Docker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8496944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3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Virtual Machines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			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		After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Docker</a:t>
            </a:r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577171" cy="482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83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Continuous Deployment using </a:t>
            </a:r>
            <a:r>
              <a:rPr lang="en-US" dirty="0" err="1" smtClean="0"/>
              <a:t>Docker</a:t>
            </a:r>
            <a:r>
              <a:rPr lang="en-US" dirty="0" smtClean="0"/>
              <a:t>		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	</a:t>
            </a:r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92088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04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527</Words>
  <Application>Microsoft Office PowerPoint</Application>
  <PresentationFormat>On-screen Show (4:3)</PresentationFormat>
  <Paragraphs>154</Paragraphs>
  <Slides>23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Module 2 DOCKER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DOCKER</dc:title>
  <dc:creator>user</dc:creator>
  <cp:lastModifiedBy>user</cp:lastModifiedBy>
  <cp:revision>67</cp:revision>
  <dcterms:created xsi:type="dcterms:W3CDTF">2023-09-24T07:14:50Z</dcterms:created>
  <dcterms:modified xsi:type="dcterms:W3CDTF">2023-10-10T05:16:40Z</dcterms:modified>
</cp:coreProperties>
</file>