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2"/>
  </p:notesMasterIdLst>
  <p:sldIdLst>
    <p:sldId id="292" r:id="rId6"/>
    <p:sldId id="1282" r:id="rId7"/>
    <p:sldId id="1290" r:id="rId8"/>
    <p:sldId id="1291" r:id="rId9"/>
    <p:sldId id="1292" r:id="rId10"/>
    <p:sldId id="1299" r:id="rId11"/>
    <p:sldId id="1293" r:id="rId12"/>
    <p:sldId id="1300" r:id="rId13"/>
    <p:sldId id="1294" r:id="rId14"/>
    <p:sldId id="1296" r:id="rId15"/>
    <p:sldId id="1297" r:id="rId16"/>
    <p:sldId id="1298" r:id="rId17"/>
    <p:sldId id="1301" r:id="rId18"/>
    <p:sldId id="1302" r:id="rId19"/>
    <p:sldId id="1295" r:id="rId20"/>
    <p:sldId id="1250"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2ED"/>
    <a:srgbClr val="00717D"/>
    <a:srgbClr val="223366"/>
    <a:srgbClr val="E8ECF8"/>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322" y="91"/>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slide" Target="slides/slide16.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bhav Tiwari" userId="0b9cdd48d72f8ead" providerId="LiveId" clId="{C9CF178E-FBB2-4073-A83D-BE0FD891DCC6}"/>
    <pc:docChg chg="undo custSel modSld">
      <pc:chgData name="Vaibhav Tiwari" userId="0b9cdd48d72f8ead" providerId="LiveId" clId="{C9CF178E-FBB2-4073-A83D-BE0FD891DCC6}" dt="2024-03-31T11:37:50.267" v="1222" actId="20577"/>
      <pc:docMkLst>
        <pc:docMk/>
      </pc:docMkLst>
      <pc:sldChg chg="modTransition">
        <pc:chgData name="Vaibhav Tiwari" userId="0b9cdd48d72f8ead" providerId="LiveId" clId="{C9CF178E-FBB2-4073-A83D-BE0FD891DCC6}" dt="2024-03-30T19:23:27.242" v="1021"/>
        <pc:sldMkLst>
          <pc:docMk/>
          <pc:sldMk cId="3544365122" sldId="1250"/>
        </pc:sldMkLst>
      </pc:sldChg>
      <pc:sldChg chg="modSp mod modAnim">
        <pc:chgData name="Vaibhav Tiwari" userId="0b9cdd48d72f8ead" providerId="LiveId" clId="{C9CF178E-FBB2-4073-A83D-BE0FD891DCC6}" dt="2024-03-31T11:35:02.074" v="1052" actId="20577"/>
        <pc:sldMkLst>
          <pc:docMk/>
          <pc:sldMk cId="1085522736" sldId="1290"/>
        </pc:sldMkLst>
        <pc:spChg chg="mod">
          <ac:chgData name="Vaibhav Tiwari" userId="0b9cdd48d72f8ead" providerId="LiveId" clId="{C9CF178E-FBB2-4073-A83D-BE0FD891DCC6}" dt="2024-03-30T18:17:42.200" v="111" actId="113"/>
          <ac:spMkLst>
            <pc:docMk/>
            <pc:sldMk cId="1085522736" sldId="1290"/>
            <ac:spMk id="4" creationId="{5992A4C9-DAB8-80D3-B09E-07655DAEBB65}"/>
          </ac:spMkLst>
        </pc:spChg>
        <pc:spChg chg="mod">
          <ac:chgData name="Vaibhav Tiwari" userId="0b9cdd48d72f8ead" providerId="LiveId" clId="{C9CF178E-FBB2-4073-A83D-BE0FD891DCC6}" dt="2024-03-30T18:16:58.434" v="30" actId="20577"/>
          <ac:spMkLst>
            <pc:docMk/>
            <pc:sldMk cId="1085522736" sldId="1290"/>
            <ac:spMk id="5" creationId="{37A0F124-FCC7-043A-F32C-33314AB146BD}"/>
          </ac:spMkLst>
        </pc:spChg>
        <pc:spChg chg="mod">
          <ac:chgData name="Vaibhav Tiwari" userId="0b9cdd48d72f8ead" providerId="LiveId" clId="{C9CF178E-FBB2-4073-A83D-BE0FD891DCC6}" dt="2024-03-31T11:35:02.074" v="1052" actId="20577"/>
          <ac:spMkLst>
            <pc:docMk/>
            <pc:sldMk cId="1085522736" sldId="1290"/>
            <ac:spMk id="17" creationId="{F0874972-970E-AB20-28FF-DE51D45409C5}"/>
          </ac:spMkLst>
        </pc:spChg>
        <pc:spChg chg="mod">
          <ac:chgData name="Vaibhav Tiwari" userId="0b9cdd48d72f8ead" providerId="LiveId" clId="{C9CF178E-FBB2-4073-A83D-BE0FD891DCC6}" dt="2024-03-30T18:21:02.235" v="456" actId="113"/>
          <ac:spMkLst>
            <pc:docMk/>
            <pc:sldMk cId="1085522736" sldId="1290"/>
            <ac:spMk id="20" creationId="{789435FA-EFC7-1B3A-6F80-B45135BCF4A8}"/>
          </ac:spMkLst>
        </pc:spChg>
        <pc:spChg chg="mod">
          <ac:chgData name="Vaibhav Tiwari" userId="0b9cdd48d72f8ead" providerId="LiveId" clId="{C9CF178E-FBB2-4073-A83D-BE0FD891DCC6}" dt="2024-03-30T18:22:06.232" v="572" actId="113"/>
          <ac:spMkLst>
            <pc:docMk/>
            <pc:sldMk cId="1085522736" sldId="1290"/>
            <ac:spMk id="23" creationId="{90E1A962-5B8D-A408-D117-8F43055D9FCC}"/>
          </ac:spMkLst>
        </pc:spChg>
      </pc:sldChg>
      <pc:sldChg chg="modSp modTransition modAnim">
        <pc:chgData name="Vaibhav Tiwari" userId="0b9cdd48d72f8ead" providerId="LiveId" clId="{C9CF178E-FBB2-4073-A83D-BE0FD891DCC6}" dt="2024-03-31T11:34:36.976" v="1032" actId="20577"/>
        <pc:sldMkLst>
          <pc:docMk/>
          <pc:sldMk cId="2746043547" sldId="1291"/>
        </pc:sldMkLst>
        <pc:spChg chg="mod">
          <ac:chgData name="Vaibhav Tiwari" userId="0b9cdd48d72f8ead" providerId="LiveId" clId="{C9CF178E-FBB2-4073-A83D-BE0FD891DCC6}" dt="2024-03-31T11:34:36.976" v="1032" actId="20577"/>
          <ac:spMkLst>
            <pc:docMk/>
            <pc:sldMk cId="2746043547" sldId="1291"/>
            <ac:spMk id="9" creationId="{091B843F-6928-3290-2287-5FA1F531B685}"/>
          </ac:spMkLst>
        </pc:spChg>
      </pc:sldChg>
      <pc:sldChg chg="modSp modTransition modAnim">
        <pc:chgData name="Vaibhav Tiwari" userId="0b9cdd48d72f8ead" providerId="LiveId" clId="{C9CF178E-FBB2-4073-A83D-BE0FD891DCC6}" dt="2024-03-30T19:05:40.115" v="923"/>
        <pc:sldMkLst>
          <pc:docMk/>
          <pc:sldMk cId="2975191714" sldId="1292"/>
        </pc:sldMkLst>
        <pc:picChg chg="mod">
          <ac:chgData name="Vaibhav Tiwari" userId="0b9cdd48d72f8ead" providerId="LiveId" clId="{C9CF178E-FBB2-4073-A83D-BE0FD891DCC6}" dt="2024-03-30T19:04:44.633" v="920" actId="14826"/>
          <ac:picMkLst>
            <pc:docMk/>
            <pc:sldMk cId="2975191714" sldId="1292"/>
            <ac:picMk id="5" creationId="{6858EAD1-D312-BBBA-4C50-43B9E76BB53F}"/>
          </ac:picMkLst>
        </pc:picChg>
      </pc:sldChg>
      <pc:sldChg chg="modSp modTransition modAnim">
        <pc:chgData name="Vaibhav Tiwari" userId="0b9cdd48d72f8ead" providerId="LiveId" clId="{C9CF178E-FBB2-4073-A83D-BE0FD891DCC6}" dt="2024-03-31T11:36:09.268" v="1125" actId="20577"/>
        <pc:sldMkLst>
          <pc:docMk/>
          <pc:sldMk cId="2621200212" sldId="1293"/>
        </pc:sldMkLst>
        <pc:spChg chg="mod">
          <ac:chgData name="Vaibhav Tiwari" userId="0b9cdd48d72f8ead" providerId="LiveId" clId="{C9CF178E-FBB2-4073-A83D-BE0FD891DCC6}" dt="2024-03-31T11:36:09.268" v="1125" actId="20577"/>
          <ac:spMkLst>
            <pc:docMk/>
            <pc:sldMk cId="2621200212" sldId="1293"/>
            <ac:spMk id="3" creationId="{796BFA82-8AB0-23BA-909F-C886C3F7A669}"/>
          </ac:spMkLst>
        </pc:spChg>
      </pc:sldChg>
      <pc:sldChg chg="addSp delSp modSp mod modTransition modAnim">
        <pc:chgData name="Vaibhav Tiwari" userId="0b9cdd48d72f8ead" providerId="LiveId" clId="{C9CF178E-FBB2-4073-A83D-BE0FD891DCC6}" dt="2024-03-31T11:36:36.806" v="1144" actId="20577"/>
        <pc:sldMkLst>
          <pc:docMk/>
          <pc:sldMk cId="4017130557" sldId="1294"/>
        </pc:sldMkLst>
        <pc:spChg chg="mod">
          <ac:chgData name="Vaibhav Tiwari" userId="0b9cdd48d72f8ead" providerId="LiveId" clId="{C9CF178E-FBB2-4073-A83D-BE0FD891DCC6}" dt="2024-03-31T11:36:36.806" v="1144" actId="20577"/>
          <ac:spMkLst>
            <pc:docMk/>
            <pc:sldMk cId="4017130557" sldId="1294"/>
            <ac:spMk id="3" creationId="{A111D00F-E3D6-896E-4001-492D6D1DC85F}"/>
          </ac:spMkLst>
        </pc:spChg>
        <pc:spChg chg="add del mod">
          <ac:chgData name="Vaibhav Tiwari" userId="0b9cdd48d72f8ead" providerId="LiveId" clId="{C9CF178E-FBB2-4073-A83D-BE0FD891DCC6}" dt="2024-03-30T19:11:47.570" v="949" actId="21"/>
          <ac:spMkLst>
            <pc:docMk/>
            <pc:sldMk cId="4017130557" sldId="1294"/>
            <ac:spMk id="6" creationId="{D3BDE7D7-2A9A-203C-0B44-2594DF8F43F5}"/>
          </ac:spMkLst>
        </pc:spChg>
        <pc:picChg chg="add del mod">
          <ac:chgData name="Vaibhav Tiwari" userId="0b9cdd48d72f8ead" providerId="LiveId" clId="{C9CF178E-FBB2-4073-A83D-BE0FD891DCC6}" dt="2024-03-30T19:11:35.342" v="947" actId="478"/>
          <ac:picMkLst>
            <pc:docMk/>
            <pc:sldMk cId="4017130557" sldId="1294"/>
            <ac:picMk id="5" creationId="{4293D555-1A27-FB60-C348-2AB1BAB2D87B}"/>
          </ac:picMkLst>
        </pc:picChg>
      </pc:sldChg>
      <pc:sldChg chg="addSp delSp modSp mod modTransition">
        <pc:chgData name="Vaibhav Tiwari" userId="0b9cdd48d72f8ead" providerId="LiveId" clId="{C9CF178E-FBB2-4073-A83D-BE0FD891DCC6}" dt="2024-03-30T19:23:14.144" v="1019"/>
        <pc:sldMkLst>
          <pc:docMk/>
          <pc:sldMk cId="2046321281" sldId="1295"/>
        </pc:sldMkLst>
        <pc:spChg chg="mod">
          <ac:chgData name="Vaibhav Tiwari" userId="0b9cdd48d72f8ead" providerId="LiveId" clId="{C9CF178E-FBB2-4073-A83D-BE0FD891DCC6}" dt="2024-03-30T18:52:45.621" v="898" actId="113"/>
          <ac:spMkLst>
            <pc:docMk/>
            <pc:sldMk cId="2046321281" sldId="1295"/>
            <ac:spMk id="4" creationId="{EC8B546F-F91E-160B-DC7F-688AFB5A50EA}"/>
          </ac:spMkLst>
        </pc:spChg>
        <pc:picChg chg="add del mod ord">
          <ac:chgData name="Vaibhav Tiwari" userId="0b9cdd48d72f8ead" providerId="LiveId" clId="{C9CF178E-FBB2-4073-A83D-BE0FD891DCC6}" dt="2024-03-30T18:50:56.146" v="881" actId="478"/>
          <ac:picMkLst>
            <pc:docMk/>
            <pc:sldMk cId="2046321281" sldId="1295"/>
            <ac:picMk id="2" creationId="{911873D4-6E45-41A1-3B3A-557C66561EEF}"/>
          </ac:picMkLst>
        </pc:picChg>
      </pc:sldChg>
      <pc:sldChg chg="modSp modTransition modAnim">
        <pc:chgData name="Vaibhav Tiwari" userId="0b9cdd48d72f8ead" providerId="LiveId" clId="{C9CF178E-FBB2-4073-A83D-BE0FD891DCC6}" dt="2024-03-31T11:37:50.267" v="1222" actId="20577"/>
        <pc:sldMkLst>
          <pc:docMk/>
          <pc:sldMk cId="3104766145" sldId="1296"/>
        </pc:sldMkLst>
        <pc:spChg chg="mod">
          <ac:chgData name="Vaibhav Tiwari" userId="0b9cdd48d72f8ead" providerId="LiveId" clId="{C9CF178E-FBB2-4073-A83D-BE0FD891DCC6}" dt="2024-03-31T11:37:50.267" v="1222" actId="20577"/>
          <ac:spMkLst>
            <pc:docMk/>
            <pc:sldMk cId="3104766145" sldId="1296"/>
            <ac:spMk id="9" creationId="{A5042C66-A35B-8B1D-29C1-7C2A3F8DF176}"/>
          </ac:spMkLst>
        </pc:spChg>
      </pc:sldChg>
      <pc:sldChg chg="modTransition modAnim">
        <pc:chgData name="Vaibhav Tiwari" userId="0b9cdd48d72f8ead" providerId="LiveId" clId="{C9CF178E-FBB2-4073-A83D-BE0FD891DCC6}" dt="2024-03-30T19:20:18.811" v="1012"/>
        <pc:sldMkLst>
          <pc:docMk/>
          <pc:sldMk cId="677830133" sldId="1297"/>
        </pc:sldMkLst>
      </pc:sldChg>
      <pc:sldChg chg="modTransition">
        <pc:chgData name="Vaibhav Tiwari" userId="0b9cdd48d72f8ead" providerId="LiveId" clId="{C9CF178E-FBB2-4073-A83D-BE0FD891DCC6}" dt="2024-03-30T19:22:33.445" v="1015"/>
        <pc:sldMkLst>
          <pc:docMk/>
          <pc:sldMk cId="4168856024" sldId="1298"/>
        </pc:sldMkLst>
      </pc:sldChg>
      <pc:sldChg chg="modSp modTransition modAnim">
        <pc:chgData name="Vaibhav Tiwari" userId="0b9cdd48d72f8ead" providerId="LiveId" clId="{C9CF178E-FBB2-4073-A83D-BE0FD891DCC6}" dt="2024-03-30T19:21:22.334" v="1014"/>
        <pc:sldMkLst>
          <pc:docMk/>
          <pc:sldMk cId="2288798152" sldId="1299"/>
        </pc:sldMkLst>
        <pc:picChg chg="mod">
          <ac:chgData name="Vaibhav Tiwari" userId="0b9cdd48d72f8ead" providerId="LiveId" clId="{C9CF178E-FBB2-4073-A83D-BE0FD891DCC6}" dt="2024-03-30T19:07:27.693" v="929" actId="14826"/>
          <ac:picMkLst>
            <pc:docMk/>
            <pc:sldMk cId="2288798152" sldId="1299"/>
            <ac:picMk id="5" creationId="{6858EAD1-D312-BBBA-4C50-43B9E76BB53F}"/>
          </ac:picMkLst>
        </pc:picChg>
      </pc:sldChg>
      <pc:sldChg chg="modTransition modAnim">
        <pc:chgData name="Vaibhav Tiwari" userId="0b9cdd48d72f8ead" providerId="LiveId" clId="{C9CF178E-FBB2-4073-A83D-BE0FD891DCC6}" dt="2024-03-30T19:10:13.640" v="943"/>
        <pc:sldMkLst>
          <pc:docMk/>
          <pc:sldMk cId="3801123652" sldId="1300"/>
        </pc:sldMkLst>
      </pc:sldChg>
      <pc:sldChg chg="modTransition">
        <pc:chgData name="Vaibhav Tiwari" userId="0b9cdd48d72f8ead" providerId="LiveId" clId="{C9CF178E-FBB2-4073-A83D-BE0FD891DCC6}" dt="2024-03-30T19:22:55.447" v="1016"/>
        <pc:sldMkLst>
          <pc:docMk/>
          <pc:sldMk cId="2089149021" sldId="1301"/>
        </pc:sldMkLst>
      </pc:sldChg>
      <pc:sldChg chg="modTransition">
        <pc:chgData name="Vaibhav Tiwari" userId="0b9cdd48d72f8ead" providerId="LiveId" clId="{C9CF178E-FBB2-4073-A83D-BE0FD891DCC6}" dt="2024-03-30T19:23:02.876" v="1017"/>
        <pc:sldMkLst>
          <pc:docMk/>
          <pc:sldMk cId="3756738629" sldId="1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8329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0765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95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3322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openclipart.org/detail/121699/project_schedul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freepngimg.com/png/32329-techn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Vaibhav Tiwari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536101" cy="276999"/>
          </a:xfrm>
          <a:prstGeom prst="rect">
            <a:avLst/>
          </a:prstGeom>
          <a:noFill/>
        </p:spPr>
        <p:txBody>
          <a:bodyPr wrap="square" rtlCol="0" anchor="ctr">
            <a:spAutoFit/>
          </a:bodyPr>
          <a:lstStyle/>
          <a:p>
            <a:r>
              <a:rPr lang="en-US" sz="1200">
                <a:solidFill>
                  <a:srgbClr val="161D23"/>
                </a:solidFill>
              </a:rPr>
              <a:t>STU65daede0d4c6c1708846560</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Lovely Professional University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p:cTn id="30" dur="500" fill="hold"/>
                                        <p:tgtEl>
                                          <p:spTgt spid="27"/>
                                        </p:tgtEl>
                                        <p:attrNameLst>
                                          <p:attrName>ppt_w</p:attrName>
                                        </p:attrNameLst>
                                      </p:cBhvr>
                                      <p:tavLst>
                                        <p:tav tm="0">
                                          <p:val>
                                            <p:fltVal val="0"/>
                                          </p:val>
                                        </p:tav>
                                        <p:tav tm="100000">
                                          <p:val>
                                            <p:strVal val="#ppt_w"/>
                                          </p:val>
                                        </p:tav>
                                      </p:tavLst>
                                    </p:anim>
                                    <p:anim calcmode="lin" valueType="num">
                                      <p:cBhvr>
                                        <p:cTn id="31" dur="500" fill="hold"/>
                                        <p:tgtEl>
                                          <p:spTgt spid="27"/>
                                        </p:tgtEl>
                                        <p:attrNameLst>
                                          <p:attrName>ppt_h</p:attrName>
                                        </p:attrNameLst>
                                      </p:cBhvr>
                                      <p:tavLst>
                                        <p:tav tm="0">
                                          <p:val>
                                            <p:fltVal val="0"/>
                                          </p:val>
                                        </p:tav>
                                        <p:tav tm="100000">
                                          <p:val>
                                            <p:strVal val="#ppt_h"/>
                                          </p:val>
                                        </p:tav>
                                      </p:tavLst>
                                    </p:anim>
                                    <p:animEffect transition="in" filter="fade">
                                      <p:cBhvr>
                                        <p:cTn id="32" dur="500"/>
                                        <p:tgtEl>
                                          <p:spTgt spid="27"/>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 calcmode="lin" valueType="num">
                                      <p:cBhvr>
                                        <p:cTn id="40" dur="500" fill="hold"/>
                                        <p:tgtEl>
                                          <p:spTgt spid="28"/>
                                        </p:tgtEl>
                                        <p:attrNameLst>
                                          <p:attrName>ppt_w</p:attrName>
                                        </p:attrNameLst>
                                      </p:cBhvr>
                                      <p:tavLst>
                                        <p:tav tm="0">
                                          <p:val>
                                            <p:fltVal val="0"/>
                                          </p:val>
                                        </p:tav>
                                        <p:tav tm="100000">
                                          <p:val>
                                            <p:strVal val="#ppt_w"/>
                                          </p:val>
                                        </p:tav>
                                      </p:tavLst>
                                    </p:anim>
                                    <p:anim calcmode="lin" valueType="num">
                                      <p:cBhvr>
                                        <p:cTn id="41" dur="500" fill="hold"/>
                                        <p:tgtEl>
                                          <p:spTgt spid="28"/>
                                        </p:tgtEl>
                                        <p:attrNameLst>
                                          <p:attrName>ppt_h</p:attrName>
                                        </p:attrNameLst>
                                      </p:cBhvr>
                                      <p:tavLst>
                                        <p:tav tm="0">
                                          <p:val>
                                            <p:fltVal val="0"/>
                                          </p:val>
                                        </p:tav>
                                        <p:tav tm="100000">
                                          <p:val>
                                            <p:strVal val="#ppt_h"/>
                                          </p:val>
                                        </p:tav>
                                      </p:tavLst>
                                    </p:anim>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3" grpId="0"/>
      <p:bldP spid="24" grpId="0"/>
      <p:bldP spid="25" grpId="0"/>
      <p:bldP spid="26" grpId="0"/>
      <p:bldP spid="27" grpId="0"/>
      <p:bldP spid="2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9" name="TextBox 8">
            <a:extLst>
              <a:ext uri="{FF2B5EF4-FFF2-40B4-BE49-F238E27FC236}">
                <a16:creationId xmlns:a16="http://schemas.microsoft.com/office/drawing/2014/main" id="{A5042C66-A35B-8B1D-29C1-7C2A3F8DF176}"/>
              </a:ext>
            </a:extLst>
          </p:cNvPr>
          <p:cNvSpPr txBox="1"/>
          <p:nvPr/>
        </p:nvSpPr>
        <p:spPr>
          <a:xfrm>
            <a:off x="469726" y="1097393"/>
            <a:ext cx="8204547" cy="1815882"/>
          </a:xfrm>
          <a:prstGeom prst="rect">
            <a:avLst/>
          </a:prstGeom>
          <a:noFill/>
        </p:spPr>
        <p:txBody>
          <a:bodyPr wrap="square">
            <a:spAutoFit/>
          </a:bodyPr>
          <a:lstStyle/>
          <a:p>
            <a:pPr marL="285750" indent="-285750">
              <a:buFont typeface="Arial" panose="020B0604020202020204" pitchFamily="34" charset="0"/>
              <a:buChar char="•"/>
            </a:pPr>
            <a:r>
              <a:rPr lang="en-US" b="1" dirty="0"/>
              <a:t>Model Development </a:t>
            </a:r>
            <a:r>
              <a:rPr lang="en-US" dirty="0"/>
              <a:t>:The customer segmentation model was constructed using the K-means clustering &amp; DBSCAN algorithm, popular unsupervised learning techniques suitable for partitioning data into distinct clusters. We compared the results and opted for K-means due to its better results on our data than DBSCAN.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Model Evaluation</a:t>
            </a:r>
            <a:r>
              <a:rPr lang="en-US" dirty="0"/>
              <a:t>: To assess the quality of the segmentation model, we employed several evaluation metrics, including the silhouette score and Davies–Bouldin index. These metrics provided valuable insights into the compactness and separation of the clusters.</a:t>
            </a:r>
            <a:endParaRPr lang="en-IN" dirty="0"/>
          </a:p>
        </p:txBody>
      </p:sp>
      <p:graphicFrame>
        <p:nvGraphicFramePr>
          <p:cNvPr id="12" name="Table 11">
            <a:extLst>
              <a:ext uri="{FF2B5EF4-FFF2-40B4-BE49-F238E27FC236}">
                <a16:creationId xmlns:a16="http://schemas.microsoft.com/office/drawing/2014/main" id="{1082F409-BF7D-C022-1AC2-54CA9A2C4B3B}"/>
              </a:ext>
            </a:extLst>
          </p:cNvPr>
          <p:cNvGraphicFramePr>
            <a:graphicFrameLocks noGrp="1"/>
          </p:cNvGraphicFramePr>
          <p:nvPr>
            <p:extLst>
              <p:ext uri="{D42A27DB-BD31-4B8C-83A1-F6EECF244321}">
                <p14:modId xmlns:p14="http://schemas.microsoft.com/office/powerpoint/2010/main" val="2795469806"/>
              </p:ext>
            </p:extLst>
          </p:nvPr>
        </p:nvGraphicFramePr>
        <p:xfrm>
          <a:off x="945714" y="2988431"/>
          <a:ext cx="7252570" cy="1771931"/>
        </p:xfrm>
        <a:graphic>
          <a:graphicData uri="http://schemas.openxmlformats.org/drawingml/2006/table">
            <a:tbl>
              <a:tblPr firstRow="1" bandRow="1">
                <a:tableStyleId>{5C22544A-7EE6-4342-B048-85BDC9FD1C3A}</a:tableStyleId>
              </a:tblPr>
              <a:tblGrid>
                <a:gridCol w="2417523">
                  <a:extLst>
                    <a:ext uri="{9D8B030D-6E8A-4147-A177-3AD203B41FA5}">
                      <a16:colId xmlns:a16="http://schemas.microsoft.com/office/drawing/2014/main" val="2797682536"/>
                    </a:ext>
                  </a:extLst>
                </a:gridCol>
                <a:gridCol w="1496862">
                  <a:extLst>
                    <a:ext uri="{9D8B030D-6E8A-4147-A177-3AD203B41FA5}">
                      <a16:colId xmlns:a16="http://schemas.microsoft.com/office/drawing/2014/main" val="119197526"/>
                    </a:ext>
                  </a:extLst>
                </a:gridCol>
                <a:gridCol w="3338185">
                  <a:extLst>
                    <a:ext uri="{9D8B030D-6E8A-4147-A177-3AD203B41FA5}">
                      <a16:colId xmlns:a16="http://schemas.microsoft.com/office/drawing/2014/main" val="1008165998"/>
                    </a:ext>
                  </a:extLst>
                </a:gridCol>
              </a:tblGrid>
              <a:tr h="288462">
                <a:tc>
                  <a:txBody>
                    <a:bodyPr/>
                    <a:lstStyle/>
                    <a:p>
                      <a:pPr algn="ctr"/>
                      <a:r>
                        <a:rPr lang="en-IN" sz="1100" dirty="0">
                          <a:latin typeface="Bahnschrift Light" panose="020B0502040204020203" pitchFamily="34" charset="0"/>
                        </a:rPr>
                        <a:t>Metric</a:t>
                      </a:r>
                    </a:p>
                  </a:txBody>
                  <a:tcPr/>
                </a:tc>
                <a:tc>
                  <a:txBody>
                    <a:bodyPr/>
                    <a:lstStyle/>
                    <a:p>
                      <a:pPr algn="ctr"/>
                      <a:r>
                        <a:rPr lang="en-IN" sz="1100" dirty="0">
                          <a:latin typeface="Bahnschrift Light" panose="020B0502040204020203" pitchFamily="34" charset="0"/>
                        </a:rPr>
                        <a:t>Value</a:t>
                      </a:r>
                    </a:p>
                  </a:txBody>
                  <a:tcPr/>
                </a:tc>
                <a:tc>
                  <a:txBody>
                    <a:bodyPr/>
                    <a:lstStyle/>
                    <a:p>
                      <a:pPr algn="ctr"/>
                      <a:r>
                        <a:rPr lang="en-IN" sz="1100" b="1" i="0" u="none" strike="noStrike" cap="none" dirty="0">
                          <a:solidFill>
                            <a:schemeClr val="lt1"/>
                          </a:solidFill>
                          <a:latin typeface="Bahnschrift Light" panose="020B0502040204020203" pitchFamily="34" charset="0"/>
                          <a:ea typeface="+mn-ea"/>
                          <a:cs typeface="+mn-cs"/>
                          <a:sym typeface="Arial"/>
                        </a:rPr>
                        <a:t>Inferences</a:t>
                      </a:r>
                    </a:p>
                  </a:txBody>
                  <a:tcPr/>
                </a:tc>
                <a:extLst>
                  <a:ext uri="{0D108BD9-81ED-4DB2-BD59-A6C34878D82A}">
                    <a16:rowId xmlns:a16="http://schemas.microsoft.com/office/drawing/2014/main" val="2364116354"/>
                  </a:ext>
                </a:extLst>
              </a:tr>
              <a:tr h="371003">
                <a:tc>
                  <a:txBody>
                    <a:bodyPr/>
                    <a:lstStyle/>
                    <a:p>
                      <a:pPr algn="ctr"/>
                      <a:r>
                        <a:rPr lang="en-IN" sz="1100" dirty="0">
                          <a:latin typeface="Bahnschrift Light" panose="020B0502040204020203" pitchFamily="34" charset="0"/>
                        </a:rPr>
                        <a:t>Number of Observations</a:t>
                      </a:r>
                    </a:p>
                  </a:txBody>
                  <a:tcPr/>
                </a:tc>
                <a:tc>
                  <a:txBody>
                    <a:bodyPr/>
                    <a:lstStyle/>
                    <a:p>
                      <a:pPr algn="ctr"/>
                      <a:r>
                        <a:rPr lang="en-IN" sz="1100" dirty="0">
                          <a:latin typeface="Bahnschrift Light" panose="020B0502040204020203" pitchFamily="34" charset="0"/>
                        </a:rPr>
                        <a:t>4067</a:t>
                      </a:r>
                    </a:p>
                  </a:txBody>
                  <a:tcPr/>
                </a:tc>
                <a:tc>
                  <a:txBody>
                    <a:bodyPr/>
                    <a:lstStyle/>
                    <a:p>
                      <a:pPr algn="ctr"/>
                      <a:r>
                        <a:rPr lang="en-IN" sz="1100" dirty="0">
                          <a:latin typeface="Bahnschrift Light" panose="020B0502040204020203" pitchFamily="34" charset="0"/>
                        </a:rPr>
                        <a:t>--</a:t>
                      </a:r>
                    </a:p>
                  </a:txBody>
                  <a:tcPr/>
                </a:tc>
                <a:extLst>
                  <a:ext uri="{0D108BD9-81ED-4DB2-BD59-A6C34878D82A}">
                    <a16:rowId xmlns:a16="http://schemas.microsoft.com/office/drawing/2014/main" val="1993235013"/>
                  </a:ext>
                </a:extLst>
              </a:tr>
              <a:tr h="288462">
                <a:tc>
                  <a:txBody>
                    <a:bodyPr/>
                    <a:lstStyle/>
                    <a:p>
                      <a:pPr algn="ctr"/>
                      <a:r>
                        <a:rPr lang="en-IN" sz="1100" dirty="0">
                          <a:latin typeface="Bahnschrift Light" panose="020B0502040204020203" pitchFamily="34" charset="0"/>
                        </a:rPr>
                        <a:t>Silhouette Score</a:t>
                      </a:r>
                    </a:p>
                  </a:txBody>
                  <a:tcPr/>
                </a:tc>
                <a:tc>
                  <a:txBody>
                    <a:bodyPr/>
                    <a:lstStyle/>
                    <a:p>
                      <a:pPr algn="ctr"/>
                      <a:r>
                        <a:rPr lang="en-IN" sz="1100" dirty="0">
                          <a:latin typeface="Bahnschrift Light" panose="020B0502040204020203" pitchFamily="34" charset="0"/>
                        </a:rPr>
                        <a:t>0.24</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a:solidFill>
                            <a:schemeClr val="dk1"/>
                          </a:solidFill>
                          <a:effectLst/>
                          <a:latin typeface="Bahnschrift Light" panose="020B0502040204020203" pitchFamily="34" charset="0"/>
                          <a:ea typeface="+mn-ea"/>
                          <a:cs typeface="+mn-cs"/>
                          <a:sym typeface="Arial"/>
                        </a:rPr>
                        <a:t>fair amount of separation between the clusters</a:t>
                      </a:r>
                      <a:endParaRPr lang="en-IN" sz="1100" dirty="0">
                        <a:latin typeface="Bahnschrift Light" panose="020B0502040204020203" pitchFamily="34" charset="0"/>
                      </a:endParaRPr>
                    </a:p>
                    <a:p>
                      <a:pPr algn="ctr"/>
                      <a:endParaRPr lang="en-IN" sz="1100" dirty="0">
                        <a:latin typeface="Bahnschrift Light" panose="020B0502040204020203" pitchFamily="34" charset="0"/>
                      </a:endParaRPr>
                    </a:p>
                  </a:txBody>
                  <a:tcPr/>
                </a:tc>
                <a:extLst>
                  <a:ext uri="{0D108BD9-81ED-4DB2-BD59-A6C34878D82A}">
                    <a16:rowId xmlns:a16="http://schemas.microsoft.com/office/drawing/2014/main" val="1654378698"/>
                  </a:ext>
                </a:extLst>
              </a:tr>
              <a:tr h="397284">
                <a:tc>
                  <a:txBody>
                    <a:bodyPr/>
                    <a:lstStyle/>
                    <a:p>
                      <a:pPr algn="ctr"/>
                      <a:r>
                        <a:rPr lang="en-IN" sz="1100" dirty="0" err="1">
                          <a:latin typeface="Bahnschrift Light" panose="020B0502040204020203" pitchFamily="34" charset="0"/>
                        </a:rPr>
                        <a:t>Calinski</a:t>
                      </a:r>
                      <a:r>
                        <a:rPr lang="en-IN" sz="1100" dirty="0">
                          <a:latin typeface="Bahnschrift Light" panose="020B0502040204020203" pitchFamily="34" charset="0"/>
                        </a:rPr>
                        <a:t> </a:t>
                      </a:r>
                      <a:r>
                        <a:rPr lang="en-IN" sz="1100" dirty="0" err="1">
                          <a:latin typeface="Bahnschrift Light" panose="020B0502040204020203" pitchFamily="34" charset="0"/>
                        </a:rPr>
                        <a:t>Harabasz</a:t>
                      </a:r>
                      <a:r>
                        <a:rPr lang="en-IN" sz="1100" dirty="0">
                          <a:latin typeface="Bahnschrift Light" panose="020B0502040204020203" pitchFamily="34" charset="0"/>
                        </a:rPr>
                        <a:t> Score</a:t>
                      </a:r>
                    </a:p>
                  </a:txBody>
                  <a:tcPr/>
                </a:tc>
                <a:tc>
                  <a:txBody>
                    <a:bodyPr/>
                    <a:lstStyle/>
                    <a:p>
                      <a:pPr algn="ctr"/>
                      <a:r>
                        <a:rPr lang="en-IN" sz="1100" dirty="0">
                          <a:latin typeface="Bahnschrift Light" panose="020B0502040204020203" pitchFamily="34" charset="0"/>
                        </a:rPr>
                        <a:t>1257.17</a:t>
                      </a:r>
                    </a:p>
                  </a:txBody>
                  <a:tcPr/>
                </a:tc>
                <a:tc>
                  <a:txBody>
                    <a:bodyPr/>
                    <a:lstStyle/>
                    <a:p>
                      <a:pPr algn="ctr"/>
                      <a:r>
                        <a:rPr lang="en-IN" sz="1100" b="0" i="0" u="none" strike="noStrike" cap="none" dirty="0">
                          <a:solidFill>
                            <a:schemeClr val="dk1"/>
                          </a:solidFill>
                          <a:effectLst/>
                          <a:latin typeface="Bahnschrift Light" panose="020B0502040204020203" pitchFamily="34" charset="0"/>
                          <a:ea typeface="+mn-ea"/>
                          <a:cs typeface="+mn-cs"/>
                          <a:sym typeface="Arial"/>
                        </a:rPr>
                        <a:t>clusters are well-defined</a:t>
                      </a:r>
                      <a:endParaRPr lang="en-IN" sz="1100" dirty="0">
                        <a:latin typeface="Bahnschrift Light" panose="020B0502040204020203" pitchFamily="34" charset="0"/>
                      </a:endParaRPr>
                    </a:p>
                  </a:txBody>
                  <a:tcPr/>
                </a:tc>
                <a:extLst>
                  <a:ext uri="{0D108BD9-81ED-4DB2-BD59-A6C34878D82A}">
                    <a16:rowId xmlns:a16="http://schemas.microsoft.com/office/drawing/2014/main" val="977859085"/>
                  </a:ext>
                </a:extLst>
              </a:tr>
              <a:tr h="288462">
                <a:tc>
                  <a:txBody>
                    <a:bodyPr/>
                    <a:lstStyle/>
                    <a:p>
                      <a:pPr algn="ctr"/>
                      <a:r>
                        <a:rPr lang="en-IN" sz="1100" dirty="0">
                          <a:latin typeface="Bahnschrift Light" panose="020B0502040204020203" pitchFamily="34" charset="0"/>
                        </a:rPr>
                        <a:t>Davies Bouldin Score </a:t>
                      </a:r>
                    </a:p>
                  </a:txBody>
                  <a:tcPr/>
                </a:tc>
                <a:tc>
                  <a:txBody>
                    <a:bodyPr/>
                    <a:lstStyle/>
                    <a:p>
                      <a:pPr algn="ctr"/>
                      <a:r>
                        <a:rPr lang="en-IN" sz="1100" dirty="0">
                          <a:latin typeface="Bahnschrift Light" panose="020B0502040204020203" pitchFamily="34" charset="0"/>
                        </a:rPr>
                        <a:t>1.37</a:t>
                      </a:r>
                    </a:p>
                  </a:txBody>
                  <a:tcPr/>
                </a:tc>
                <a:tc>
                  <a:txBody>
                    <a:bodyPr/>
                    <a:lstStyle/>
                    <a:p>
                      <a:pPr algn="ctr"/>
                      <a:r>
                        <a:rPr lang="en-US" sz="1100" b="0" i="0" u="none" strike="noStrike" cap="none" dirty="0">
                          <a:solidFill>
                            <a:schemeClr val="dk1"/>
                          </a:solidFill>
                          <a:effectLst/>
                          <a:latin typeface="Bahnschrift Light" panose="020B0502040204020203" pitchFamily="34" charset="0"/>
                          <a:ea typeface="+mn-ea"/>
                          <a:cs typeface="+mn-cs"/>
                          <a:sym typeface="Arial"/>
                        </a:rPr>
                        <a:t>decent separation between the clusters</a:t>
                      </a:r>
                      <a:endParaRPr lang="en-IN" sz="1100" dirty="0">
                        <a:latin typeface="Bahnschrift Light" panose="020B0502040204020203" pitchFamily="34" charset="0"/>
                      </a:endParaRPr>
                    </a:p>
                  </a:txBody>
                  <a:tcPr/>
                </a:tc>
                <a:extLst>
                  <a:ext uri="{0D108BD9-81ED-4DB2-BD59-A6C34878D82A}">
                    <a16:rowId xmlns:a16="http://schemas.microsoft.com/office/drawing/2014/main" val="3131782003"/>
                  </a:ext>
                </a:extLst>
              </a:tr>
            </a:tbl>
          </a:graphicData>
        </a:graphic>
      </p:graphicFrame>
    </p:spTree>
    <p:extLst>
      <p:ext uri="{BB962C8B-B14F-4D97-AF65-F5344CB8AC3E}">
        <p14:creationId xmlns:p14="http://schemas.microsoft.com/office/powerpoint/2010/main" val="3104766145"/>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arn(outVertic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pic>
        <p:nvPicPr>
          <p:cNvPr id="1026" name="Picture 2">
            <a:extLst>
              <a:ext uri="{FF2B5EF4-FFF2-40B4-BE49-F238E27FC236}">
                <a16:creationId xmlns:a16="http://schemas.microsoft.com/office/drawing/2014/main" id="{02E7A841-2828-A318-3ACA-D9A35A00D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215" y="1914969"/>
            <a:ext cx="5819775" cy="2714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2786320-4B6A-71BB-B352-AF8538FD4508}"/>
              </a:ext>
            </a:extLst>
          </p:cNvPr>
          <p:cNvSpPr txBox="1"/>
          <p:nvPr/>
        </p:nvSpPr>
        <p:spPr>
          <a:xfrm>
            <a:off x="1061580" y="1206993"/>
            <a:ext cx="7121047" cy="523220"/>
          </a:xfrm>
          <a:prstGeom prst="rect">
            <a:avLst/>
          </a:prstGeom>
          <a:noFill/>
        </p:spPr>
        <p:txBody>
          <a:bodyPr wrap="square">
            <a:spAutoFit/>
          </a:bodyPr>
          <a:lstStyle/>
          <a:p>
            <a:r>
              <a:rPr lang="en-US" b="1" dirty="0"/>
              <a:t>Result Interpretation</a:t>
            </a:r>
            <a:r>
              <a:rPr lang="en-US" dirty="0"/>
              <a:t>: The segmentation analysis yielded compelling results, identifying </a:t>
            </a:r>
            <a:r>
              <a:rPr lang="en-US" i="1" dirty="0"/>
              <a:t>3 distinct customer segments </a:t>
            </a:r>
            <a:r>
              <a:rPr lang="en-US" dirty="0"/>
              <a:t>with unique characteristics and behaviors.</a:t>
            </a:r>
            <a:endParaRPr lang="en-IN" dirty="0"/>
          </a:p>
        </p:txBody>
      </p:sp>
    </p:spTree>
    <p:extLst>
      <p:ext uri="{BB962C8B-B14F-4D97-AF65-F5344CB8AC3E}">
        <p14:creationId xmlns:p14="http://schemas.microsoft.com/office/powerpoint/2010/main" val="6778301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mph" presetSubtype="0" fill="hold" nodeType="clickEffect">
                                  <p:stCondLst>
                                    <p:cond delay="0"/>
                                  </p:stCondLst>
                                  <p:childTnLst>
                                    <p:animEffect transition="out" filter="fade">
                                      <p:cBhvr>
                                        <p:cTn id="12" dur="500" tmFilter="0, 0; .2, .5; .8, .5; 1, 0"/>
                                        <p:tgtEl>
                                          <p:spTgt spid="1026"/>
                                        </p:tgtEl>
                                      </p:cBhvr>
                                    </p:animEffect>
                                    <p:animScale>
                                      <p:cBhvr>
                                        <p:cTn id="13" dur="250" autoRev="1" fill="hold"/>
                                        <p:tgtEl>
                                          <p:spTgt spid="102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5494F928-E44E-95B8-44B5-093243828D04}"/>
              </a:ext>
            </a:extLst>
          </p:cNvPr>
          <p:cNvSpPr txBox="1"/>
          <p:nvPr/>
        </p:nvSpPr>
        <p:spPr>
          <a:xfrm>
            <a:off x="143933" y="1287266"/>
            <a:ext cx="6306971" cy="3323987"/>
          </a:xfrm>
          <a:prstGeom prst="rect">
            <a:avLst/>
          </a:prstGeom>
          <a:noFill/>
        </p:spPr>
        <p:txBody>
          <a:bodyPr wrap="square">
            <a:spAutoFit/>
          </a:bodyPr>
          <a:lstStyle/>
          <a:p>
            <a:r>
              <a:rPr lang="en-US" b="1" dirty="0"/>
              <a:t>Cluster 0 :IMPULSIVE EARLY PURCHASERS</a:t>
            </a:r>
          </a:p>
          <a:p>
            <a:endParaRPr lang="en-US" dirty="0"/>
          </a:p>
          <a:p>
            <a:r>
              <a:rPr lang="en-US" dirty="0"/>
              <a:t>This cluster is characterized by:</a:t>
            </a:r>
          </a:p>
          <a:p>
            <a:endParaRPr lang="en-US" dirty="0"/>
          </a:p>
          <a:p>
            <a:pPr marL="285750" indent="-285750">
              <a:buFont typeface="Arial" panose="020B0604020202020204" pitchFamily="34" charset="0"/>
              <a:buChar char="•"/>
            </a:pPr>
            <a:r>
              <a:rPr lang="en-US" b="1" dirty="0"/>
              <a:t>High Spenders</a:t>
            </a:r>
            <a:r>
              <a:rPr lang="en-US" dirty="0"/>
              <a:t>: Customers here exhibit high spending habits, purchasing a wide variety of unique products across numerous transactions.</a:t>
            </a:r>
          </a:p>
          <a:p>
            <a:pPr marL="285750" indent="-285750">
              <a:buFont typeface="Arial" panose="020B0604020202020204" pitchFamily="34" charset="0"/>
              <a:buChar char="•"/>
            </a:pPr>
            <a:r>
              <a:rPr lang="en-US" b="1" dirty="0"/>
              <a:t>Potential Impulsiveness</a:t>
            </a:r>
            <a:r>
              <a:rPr lang="en-US" dirty="0"/>
              <a:t>: Despite high spending, a significant portion of their transactions are cancelled, suggesting impulsive buying behavior.</a:t>
            </a:r>
          </a:p>
          <a:p>
            <a:pPr marL="285750" indent="-285750">
              <a:buFont typeface="Arial" panose="020B0604020202020204" pitchFamily="34" charset="0"/>
              <a:buChar char="•"/>
            </a:pPr>
            <a:r>
              <a:rPr lang="en-US" b="1" dirty="0"/>
              <a:t>Early Bird Activity</a:t>
            </a:r>
            <a:r>
              <a:rPr lang="en-US" dirty="0"/>
              <a:t>: They tend to shop during the early hours, possibly due to time constraints before daily commitments or to take advantage of early-bird deals.</a:t>
            </a:r>
          </a:p>
          <a:p>
            <a:pPr marL="285750" indent="-285750">
              <a:buFont typeface="Arial" panose="020B0604020202020204" pitchFamily="34" charset="0"/>
              <a:buChar char="•"/>
            </a:pPr>
            <a:r>
              <a:rPr lang="en-US" b="1" dirty="0"/>
              <a:t>Variable Spending Patterns</a:t>
            </a:r>
            <a:r>
              <a:rPr lang="en-US" dirty="0"/>
              <a:t>: Their monthly spending fluctuates considerably, indicating less predictable shopping habits.</a:t>
            </a:r>
          </a:p>
          <a:p>
            <a:pPr marL="285750" indent="-285750">
              <a:buFont typeface="Arial" panose="020B0604020202020204" pitchFamily="34" charset="0"/>
              <a:buChar char="•"/>
            </a:pPr>
            <a:r>
              <a:rPr lang="en-US" b="1" dirty="0"/>
              <a:t>Shifting Trends</a:t>
            </a:r>
            <a:r>
              <a:rPr lang="en-US" dirty="0"/>
              <a:t>: Interestingly, their overall spending trend shows a slight decline, potentially signaling a future change in their shopping behavior.</a:t>
            </a:r>
            <a:endParaRPr lang="en-IN" dirty="0"/>
          </a:p>
        </p:txBody>
      </p:sp>
      <p:pic>
        <p:nvPicPr>
          <p:cNvPr id="4" name="Picture 3">
            <a:extLst>
              <a:ext uri="{FF2B5EF4-FFF2-40B4-BE49-F238E27FC236}">
                <a16:creationId xmlns:a16="http://schemas.microsoft.com/office/drawing/2014/main" id="{604F6901-7668-4A51-2607-778DFCE35B5E}"/>
              </a:ext>
            </a:extLst>
          </p:cNvPr>
          <p:cNvPicPr>
            <a:picLocks noChangeAspect="1"/>
          </p:cNvPicPr>
          <p:nvPr/>
        </p:nvPicPr>
        <p:blipFill rotWithShape="1">
          <a:blip r:embed="rId3"/>
          <a:srcRect l="180" r="66239" b="52998"/>
          <a:stretch/>
        </p:blipFill>
        <p:spPr>
          <a:xfrm>
            <a:off x="6748281" y="770350"/>
            <a:ext cx="2120147" cy="4033381"/>
          </a:xfrm>
          <a:prstGeom prst="rect">
            <a:avLst/>
          </a:prstGeom>
        </p:spPr>
      </p:pic>
    </p:spTree>
    <p:extLst>
      <p:ext uri="{BB962C8B-B14F-4D97-AF65-F5344CB8AC3E}">
        <p14:creationId xmlns:p14="http://schemas.microsoft.com/office/powerpoint/2010/main" val="4168856024"/>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5494F928-E44E-95B8-44B5-093243828D04}"/>
              </a:ext>
            </a:extLst>
          </p:cNvPr>
          <p:cNvSpPr txBox="1"/>
          <p:nvPr/>
        </p:nvSpPr>
        <p:spPr>
          <a:xfrm>
            <a:off x="143933" y="1191339"/>
            <a:ext cx="6306971" cy="3539430"/>
          </a:xfrm>
          <a:prstGeom prst="rect">
            <a:avLst/>
          </a:prstGeom>
          <a:noFill/>
        </p:spPr>
        <p:txBody>
          <a:bodyPr wrap="square">
            <a:spAutoFit/>
          </a:bodyPr>
          <a:lstStyle/>
          <a:p>
            <a:r>
              <a:rPr lang="en-US" b="1" dirty="0"/>
              <a:t>Cluster 1 : TARGETED WEEKEND SHOPPERS</a:t>
            </a:r>
          </a:p>
          <a:p>
            <a:r>
              <a:rPr lang="en-US" dirty="0"/>
              <a:t>This cluster is characterized by:</a:t>
            </a:r>
          </a:p>
          <a:p>
            <a:endParaRPr lang="en-US" b="1" dirty="0"/>
          </a:p>
          <a:p>
            <a:pPr marL="285750" indent="-285750">
              <a:buFont typeface="Arial" panose="020B0604020202020204" pitchFamily="34" charset="0"/>
              <a:buChar char="•"/>
            </a:pPr>
            <a:r>
              <a:rPr lang="en-US" b="1" dirty="0"/>
              <a:t>Lower Purchase Frequency &amp; Spend: </a:t>
            </a:r>
            <a:r>
              <a:rPr lang="en-US" dirty="0"/>
              <a:t>Compared to other segments, these customers shop less frequently and spend less overall.</a:t>
            </a:r>
          </a:p>
          <a:p>
            <a:pPr marL="285750" indent="-285750">
              <a:buFont typeface="Arial" panose="020B0604020202020204" pitchFamily="34" charset="0"/>
              <a:buChar char="•"/>
            </a:pPr>
            <a:r>
              <a:rPr lang="en-US" b="1" dirty="0"/>
              <a:t>Fewer Transactions &amp; Products: </a:t>
            </a:r>
            <a:r>
              <a:rPr lang="en-US" dirty="0"/>
              <a:t>They typically have a smaller number of transactions and purchase fewer products per shopping trip.</a:t>
            </a:r>
          </a:p>
          <a:p>
            <a:pPr marL="285750" indent="-285750">
              <a:buFont typeface="Arial" panose="020B0604020202020204" pitchFamily="34" charset="0"/>
              <a:buChar char="•"/>
            </a:pPr>
            <a:r>
              <a:rPr lang="en-US" b="1" dirty="0"/>
              <a:t>Weekend Shopping Preference: </a:t>
            </a:r>
            <a:r>
              <a:rPr lang="en-US" dirty="0"/>
              <a:t>They exhibit a preference for shopping during weekends, suggesting a more casual browsing or window-shopping approach.</a:t>
            </a:r>
          </a:p>
          <a:p>
            <a:pPr marL="285750" indent="-285750">
              <a:buFont typeface="Arial" panose="020B0604020202020204" pitchFamily="34" charset="0"/>
              <a:buChar char="•"/>
            </a:pPr>
            <a:r>
              <a:rPr lang="en-US" b="1" dirty="0"/>
              <a:t>Stable Spending Patterns: </a:t>
            </a:r>
            <a:r>
              <a:rPr lang="en-US" dirty="0"/>
              <a:t>Their monthly spending remains quite consistent with minimal fluctuations.</a:t>
            </a:r>
          </a:p>
          <a:p>
            <a:pPr marL="285750" indent="-285750">
              <a:buFont typeface="Arial" panose="020B0604020202020204" pitchFamily="34" charset="0"/>
              <a:buChar char="•"/>
            </a:pPr>
            <a:r>
              <a:rPr lang="en-US" b="1" dirty="0"/>
              <a:t>Decisive Purchases: </a:t>
            </a:r>
            <a:r>
              <a:rPr lang="en-US" dirty="0"/>
              <a:t>They rarely cancel transactions, indicating a more decisive shopping style.</a:t>
            </a:r>
          </a:p>
          <a:p>
            <a:pPr marL="285750" indent="-285750">
              <a:buFont typeface="Arial" panose="020B0604020202020204" pitchFamily="34" charset="0"/>
              <a:buChar char="•"/>
            </a:pPr>
            <a:r>
              <a:rPr lang="en-US" b="1" dirty="0"/>
              <a:t>Lower Transaction Value: </a:t>
            </a:r>
            <a:r>
              <a:rPr lang="en-US" dirty="0"/>
              <a:t>When they do shop, their average spending per transaction tends to be lower compared to other clusters.</a:t>
            </a:r>
            <a:endParaRPr lang="en-IN" dirty="0"/>
          </a:p>
        </p:txBody>
      </p:sp>
      <p:pic>
        <p:nvPicPr>
          <p:cNvPr id="2050" name="Picture 2">
            <a:extLst>
              <a:ext uri="{FF2B5EF4-FFF2-40B4-BE49-F238E27FC236}">
                <a16:creationId xmlns:a16="http://schemas.microsoft.com/office/drawing/2014/main" id="{A2642FBE-9268-5E99-F427-9005C49C3F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516" t="-1" r="32621" b="46506"/>
          <a:stretch/>
        </p:blipFill>
        <p:spPr bwMode="auto">
          <a:xfrm>
            <a:off x="6713951" y="776615"/>
            <a:ext cx="2173266" cy="3959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49021"/>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3" name="TextBox 2">
            <a:extLst>
              <a:ext uri="{FF2B5EF4-FFF2-40B4-BE49-F238E27FC236}">
                <a16:creationId xmlns:a16="http://schemas.microsoft.com/office/drawing/2014/main" id="{5494F928-E44E-95B8-44B5-093243828D04}"/>
              </a:ext>
            </a:extLst>
          </p:cNvPr>
          <p:cNvSpPr txBox="1"/>
          <p:nvPr/>
        </p:nvSpPr>
        <p:spPr>
          <a:xfrm>
            <a:off x="143933" y="1118164"/>
            <a:ext cx="6306971" cy="3754874"/>
          </a:xfrm>
          <a:prstGeom prst="rect">
            <a:avLst/>
          </a:prstGeom>
          <a:noFill/>
        </p:spPr>
        <p:txBody>
          <a:bodyPr wrap="square">
            <a:spAutoFit/>
          </a:bodyPr>
          <a:lstStyle/>
          <a:p>
            <a:r>
              <a:rPr lang="en-US" b="1" dirty="0"/>
              <a:t>Cluster 2 : IRREGULAR HIGH-VALUE BUYERS</a:t>
            </a:r>
          </a:p>
          <a:p>
            <a:endParaRPr lang="en-US" b="1" dirty="0"/>
          </a:p>
          <a:p>
            <a:r>
              <a:rPr lang="en-US" dirty="0"/>
              <a:t>This cluster is defined by the following characteristics:</a:t>
            </a:r>
          </a:p>
          <a:p>
            <a:endParaRPr lang="en-US" dirty="0"/>
          </a:p>
          <a:p>
            <a:pPr marL="285750" indent="-285750">
              <a:buFont typeface="Arial" panose="020B0604020202020204" pitchFamily="34" charset="0"/>
              <a:buChar char="•"/>
            </a:pPr>
            <a:r>
              <a:rPr lang="en-US" b="1" dirty="0"/>
              <a:t>Infrequent Shopping with High Spends</a:t>
            </a:r>
            <a:r>
              <a:rPr lang="en-US" dirty="0"/>
              <a:t>: They make purchases infrequently but spend significantly when they do, often buying a variety of products.</a:t>
            </a:r>
          </a:p>
          <a:p>
            <a:pPr marL="285750" indent="-285750">
              <a:buFont typeface="Arial" panose="020B0604020202020204" pitchFamily="34" charset="0"/>
              <a:buChar char="•"/>
            </a:pPr>
            <a:r>
              <a:rPr lang="en-US" b="1" dirty="0"/>
              <a:t>Increasing Expenditure</a:t>
            </a:r>
            <a:r>
              <a:rPr lang="en-US" dirty="0"/>
              <a:t>: Their spending has been on the rise, suggesting a growing interest or investment in their purchases.</a:t>
            </a:r>
          </a:p>
          <a:p>
            <a:pPr marL="285750" indent="-285750">
              <a:buFont typeface="Arial" panose="020B0604020202020204" pitchFamily="34" charset="0"/>
              <a:buChar char="•"/>
            </a:pPr>
            <a:r>
              <a:rPr lang="en-US" b="1" dirty="0"/>
              <a:t>Later Shopping Hours</a:t>
            </a:r>
            <a:r>
              <a:rPr lang="en-US" dirty="0"/>
              <a:t>: They tend to shop later in the day, possibly after work hours.</a:t>
            </a:r>
          </a:p>
          <a:p>
            <a:pPr marL="285750" indent="-285750">
              <a:buFont typeface="Arial" panose="020B0604020202020204" pitchFamily="34" charset="0"/>
              <a:buChar char="•"/>
            </a:pPr>
            <a:r>
              <a:rPr lang="en-US" b="1" dirty="0"/>
              <a:t>UK-Based Customers</a:t>
            </a:r>
            <a:r>
              <a:rPr lang="en-US" dirty="0"/>
              <a:t>: This customer segment is primarily located in the UK.</a:t>
            </a:r>
          </a:p>
          <a:p>
            <a:pPr marL="285750" indent="-285750">
              <a:buFont typeface="Arial" panose="020B0604020202020204" pitchFamily="34" charset="0"/>
              <a:buChar char="•"/>
            </a:pPr>
            <a:r>
              <a:rPr lang="en-US" b="1" dirty="0"/>
              <a:t>Moderate Cancellations</a:t>
            </a:r>
            <a:r>
              <a:rPr lang="en-US" dirty="0"/>
              <a:t>: They exhibit a moderate tendency to cancel transactions, which could be due to reevaluating higher-priced purchases.</a:t>
            </a:r>
          </a:p>
          <a:p>
            <a:pPr marL="285750" indent="-285750">
              <a:buFont typeface="Arial" panose="020B0604020202020204" pitchFamily="34" charset="0"/>
              <a:buChar char="•"/>
            </a:pPr>
            <a:r>
              <a:rPr lang="en-US" b="1" dirty="0"/>
              <a:t>Substantial Purchases</a:t>
            </a:r>
            <a:r>
              <a:rPr lang="en-US" dirty="0"/>
              <a:t>: Their purchases are generally of larger value, indicating a preference for quality or premium products.</a:t>
            </a:r>
            <a:endParaRPr lang="en-IN" dirty="0"/>
          </a:p>
        </p:txBody>
      </p:sp>
      <p:pic>
        <p:nvPicPr>
          <p:cNvPr id="2" name="Picture 1">
            <a:extLst>
              <a:ext uri="{FF2B5EF4-FFF2-40B4-BE49-F238E27FC236}">
                <a16:creationId xmlns:a16="http://schemas.microsoft.com/office/drawing/2014/main" id="{680E440A-C27D-3F48-9FDC-577795535F26}"/>
              </a:ext>
            </a:extLst>
          </p:cNvPr>
          <p:cNvPicPr>
            <a:picLocks noChangeAspect="1"/>
          </p:cNvPicPr>
          <p:nvPr/>
        </p:nvPicPr>
        <p:blipFill rotWithShape="1">
          <a:blip r:embed="rId3"/>
          <a:srcRect l="65965" t="52968"/>
          <a:stretch/>
        </p:blipFill>
        <p:spPr>
          <a:xfrm>
            <a:off x="6701425" y="801667"/>
            <a:ext cx="2079320" cy="4027116"/>
          </a:xfrm>
          <a:prstGeom prst="rect">
            <a:avLst/>
          </a:prstGeom>
        </p:spPr>
      </p:pic>
    </p:spTree>
    <p:extLst>
      <p:ext uri="{BB962C8B-B14F-4D97-AF65-F5344CB8AC3E}">
        <p14:creationId xmlns:p14="http://schemas.microsoft.com/office/powerpoint/2010/main" val="375673862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8759602" cy="350865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The </a:t>
            </a:r>
            <a:r>
              <a:rPr lang="en-US" b="1" dirty="0">
                <a:latin typeface="+mn-lt"/>
              </a:rPr>
              <a:t>implementation of a customer segmentation model </a:t>
            </a:r>
            <a:r>
              <a:rPr lang="en-US" dirty="0">
                <a:latin typeface="+mn-lt"/>
              </a:rPr>
              <a:t>using the K-means clustering algorithm can be instrumental in optimizing marketing strategies and boosting.</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r>
              <a:rPr lang="en-US" dirty="0">
                <a:latin typeface="+mn-lt"/>
              </a:rPr>
              <a:t>Through meticulous data preprocessing, feature engineering, and segmentation analysis, </a:t>
            </a:r>
            <a:r>
              <a:rPr lang="en-US" b="1" dirty="0">
                <a:latin typeface="+mn-lt"/>
              </a:rPr>
              <a:t>three distinct customer segments with unique profiles and preferences were identified</a:t>
            </a:r>
            <a:r>
              <a:rPr lang="en-US" dirty="0">
                <a:latin typeface="+mn-lt"/>
              </a:rPr>
              <a:t>.</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r>
              <a:rPr lang="en-US" dirty="0">
                <a:latin typeface="+mn-lt"/>
              </a:rPr>
              <a:t>The development of a </a:t>
            </a:r>
            <a:r>
              <a:rPr lang="en-US" b="1" dirty="0">
                <a:latin typeface="+mn-lt"/>
              </a:rPr>
              <a:t>recommendation system </a:t>
            </a:r>
            <a:r>
              <a:rPr lang="en-US" dirty="0">
                <a:latin typeface="+mn-lt"/>
              </a:rPr>
              <a:t>further enhances the impact of the segmentation model by delivering personalized product suggestions to customers, thereby increasing customer engagement and driving incremental sales revenue.</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r>
              <a:rPr lang="en-US" dirty="0">
                <a:latin typeface="+mn-lt"/>
              </a:rPr>
              <a:t>Overall, the successful execution of this project underscores the significance of leveraging data science methodologies to unlock valuable insights from customer data, empowering organizations to make informed decisions and achieve sustainable business growth in a competitive market environment.</a:t>
            </a:r>
          </a:p>
        </p:txBody>
      </p:sp>
    </p:spTree>
    <p:extLst>
      <p:ext uri="{BB962C8B-B14F-4D97-AF65-F5344CB8AC3E}">
        <p14:creationId xmlns:p14="http://schemas.microsoft.com/office/powerpoint/2010/main" val="2046321281"/>
      </p:ext>
    </p:extLst>
  </p:cSld>
  <p:clrMapOvr>
    <a:masterClrMapping/>
  </p:clrMapOvr>
  <p:transition spd="med">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Building Customer Segmentation Model Using Python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8" name="Group 27">
            <a:extLst>
              <a:ext uri="{FF2B5EF4-FFF2-40B4-BE49-F238E27FC236}">
                <a16:creationId xmlns:a16="http://schemas.microsoft.com/office/drawing/2014/main" id="{465A22E0-5D6D-1B1A-F09A-169A2C2E55D1}"/>
              </a:ext>
            </a:extLst>
          </p:cNvPr>
          <p:cNvGrpSpPr/>
          <p:nvPr/>
        </p:nvGrpSpPr>
        <p:grpSpPr>
          <a:xfrm>
            <a:off x="735884" y="1338243"/>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Objective</a:t>
              </a:r>
              <a:r>
                <a:rPr lang="en-US" sz="1400" dirty="0">
                  <a:solidFill>
                    <a:schemeClr val="tx1"/>
                  </a:solidFill>
                  <a:latin typeface="+mj-lt"/>
                  <a:cs typeface="Times New Roman" panose="02020603050405020304" pitchFamily="18" charset="0"/>
                </a:rPr>
                <a:t>: Develop a customer segmentation model using K-Means Clustering.</a:t>
              </a: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35884" y="2231623"/>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Methodology</a:t>
              </a:r>
              <a:r>
                <a:rPr lang="en-US" sz="1400" dirty="0">
                  <a:solidFill>
                    <a:schemeClr val="tx1"/>
                  </a:solidFill>
                  <a:latin typeface="+mj-lt"/>
                  <a:cs typeface="Times New Roman" panose="02020603050405020304" pitchFamily="18" charset="0"/>
                </a:rPr>
                <a:t>: Cleaned and transformed data into customer-centric dataset, preprocessed it, and utilized K-Means &amp; DBSCAN algorithms &amp; developed a recommendation system.</a:t>
              </a: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35884" y="3125003"/>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Results</a:t>
              </a:r>
              <a:r>
                <a:rPr lang="en-US" sz="1400" dirty="0">
                  <a:solidFill>
                    <a:schemeClr val="tx1"/>
                  </a:solidFill>
                  <a:latin typeface="+mj-lt"/>
                  <a:cs typeface="Times New Roman" panose="02020603050405020304" pitchFamily="18" charset="0"/>
                </a:rPr>
                <a:t>: Successfully segmented the customer base into three distinct groups with unique profiles and preferences.</a:t>
              </a: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35884" y="4018384"/>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sz="1400" b="1" dirty="0">
                  <a:solidFill>
                    <a:schemeClr val="tx1"/>
                  </a:solidFill>
                  <a:latin typeface="+mj-lt"/>
                  <a:cs typeface="Times New Roman" panose="02020603050405020304" pitchFamily="18" charset="0"/>
                </a:rPr>
                <a:t>Impact</a:t>
              </a:r>
              <a:r>
                <a:rPr lang="en-US" sz="1400" dirty="0">
                  <a:solidFill>
                    <a:schemeClr val="tx1"/>
                  </a:solidFill>
                  <a:latin typeface="+mj-lt"/>
                  <a:cs typeface="Times New Roman" panose="02020603050405020304" pitchFamily="18" charset="0"/>
                </a:rPr>
                <a:t>: By leveraging segmented customer data, the recommendation system provides personalized product suggestions.</a:t>
              </a: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spTree>
    <p:extLst>
      <p:ext uri="{BB962C8B-B14F-4D97-AF65-F5344CB8AC3E}">
        <p14:creationId xmlns:p14="http://schemas.microsoft.com/office/powerpoint/2010/main" val="108552273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0-#ppt_w/2"/>
                                          </p:val>
                                        </p:tav>
                                        <p:tav tm="100000">
                                          <p:val>
                                            <p:strVal val="#ppt_x"/>
                                          </p:val>
                                        </p:tav>
                                      </p:tavLst>
                                    </p:anim>
                                    <p:anim calcmode="lin" valueType="num">
                                      <p:cBhvr additive="base">
                                        <p:cTn id="14"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1+#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321113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solidFill>
                  <a:srgbClr val="000000"/>
                </a:solidFill>
                <a:effectLst/>
                <a:latin typeface="Helvetica Neue"/>
              </a:rPr>
              <a:t>Our project aims to optimize marketing strategies and boost sales by implementing a </a:t>
            </a:r>
            <a:r>
              <a:rPr lang="en-US" b="1" i="0" dirty="0">
                <a:solidFill>
                  <a:srgbClr val="000000"/>
                </a:solidFill>
                <a:effectLst/>
                <a:latin typeface="Helvetica Neue"/>
              </a:rPr>
              <a:t>customer segmentation model</a:t>
            </a:r>
            <a:r>
              <a:rPr lang="en-US" b="0" i="0" dirty="0">
                <a:solidFill>
                  <a:srgbClr val="000000"/>
                </a:solidFill>
                <a:effectLst/>
                <a:latin typeface="Helvetica Neue"/>
              </a:rPr>
              <a:t> using the </a:t>
            </a:r>
            <a:r>
              <a:rPr lang="en-US" b="1" i="0" dirty="0">
                <a:solidFill>
                  <a:srgbClr val="000000"/>
                </a:solidFill>
                <a:effectLst/>
                <a:latin typeface="Helvetica Neue"/>
              </a:rPr>
              <a:t>K-means clustering and DBSCAN algorithm</a:t>
            </a:r>
            <a:r>
              <a:rPr lang="en-US" b="0" i="0" dirty="0">
                <a:solidFill>
                  <a:srgbClr val="000000"/>
                </a:solidFill>
                <a:effectLst/>
                <a:latin typeface="Helvetica Neue"/>
              </a:rPr>
              <a:t>. Leveraging a transactional dataset from a UK-based retailer, our goal is to transform the data into a customer-centric format, creating features that facilitate the segmentation of customers into distinct groups. Through this segmentation, we aim to uncover unique profiles and preferences within the customer base. </a:t>
            </a:r>
          </a:p>
          <a:p>
            <a:pPr marL="173736" indent="-173736">
              <a:spcAft>
                <a:spcPts val="800"/>
              </a:spcAft>
              <a:buFont typeface="Arial" panose="020B0604020202020204" pitchFamily="34" charset="0"/>
              <a:buChar char="•"/>
            </a:pPr>
            <a:r>
              <a:rPr lang="en-US" b="0" i="0" dirty="0">
                <a:solidFill>
                  <a:srgbClr val="000000"/>
                </a:solidFill>
                <a:effectLst/>
                <a:latin typeface="Helvetica Neue"/>
              </a:rPr>
              <a:t>Subsequently, we plan to develop a </a:t>
            </a:r>
            <a:r>
              <a:rPr lang="en-US" b="1" i="0" dirty="0">
                <a:solidFill>
                  <a:srgbClr val="000000"/>
                </a:solidFill>
                <a:effectLst/>
                <a:latin typeface="Helvetica Neue"/>
              </a:rPr>
              <a:t>recommendation system</a:t>
            </a:r>
            <a:r>
              <a:rPr lang="en-US" b="0" i="0" dirty="0">
                <a:solidFill>
                  <a:srgbClr val="000000"/>
                </a:solidFill>
                <a:effectLst/>
                <a:latin typeface="Helvetica Neue"/>
              </a:rPr>
              <a:t> that suggests top-selling products to customers within each segment who haven't made those specific purchases, ultimately enhancing marketing efficiency and fostering increased sales.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32" presetClass="emph" presetSubtype="0" fill="hold" nodeType="withEffect">
                                  <p:stCondLst>
                                    <p:cond delay="0"/>
                                  </p:stCondLst>
                                  <p:childTnLst>
                                    <p:animRot by="120000">
                                      <p:cBhvr>
                                        <p:cTn id="9" dur="100" fill="hold">
                                          <p:stCondLst>
                                            <p:cond delay="0"/>
                                          </p:stCondLst>
                                        </p:cTn>
                                        <p:tgtEl>
                                          <p:spTgt spid="3"/>
                                        </p:tgtEl>
                                        <p:attrNameLst>
                                          <p:attrName>r</p:attrName>
                                        </p:attrNameLst>
                                      </p:cBhvr>
                                    </p:animRot>
                                    <p:animRot by="-240000">
                                      <p:cBhvr>
                                        <p:cTn id="10" dur="200" fill="hold">
                                          <p:stCondLst>
                                            <p:cond delay="200"/>
                                          </p:stCondLst>
                                        </p:cTn>
                                        <p:tgtEl>
                                          <p:spTgt spid="3"/>
                                        </p:tgtEl>
                                        <p:attrNameLst>
                                          <p:attrName>r</p:attrName>
                                        </p:attrNameLst>
                                      </p:cBhvr>
                                    </p:animRot>
                                    <p:animRot by="240000">
                                      <p:cBhvr>
                                        <p:cTn id="11" dur="200" fill="hold">
                                          <p:stCondLst>
                                            <p:cond delay="400"/>
                                          </p:stCondLst>
                                        </p:cTn>
                                        <p:tgtEl>
                                          <p:spTgt spid="3"/>
                                        </p:tgtEl>
                                        <p:attrNameLst>
                                          <p:attrName>r</p:attrName>
                                        </p:attrNameLst>
                                      </p:cBhvr>
                                    </p:animRot>
                                    <p:animRot by="-240000">
                                      <p:cBhvr>
                                        <p:cTn id="12" dur="200" fill="hold">
                                          <p:stCondLst>
                                            <p:cond delay="600"/>
                                          </p:stCondLst>
                                        </p:cTn>
                                        <p:tgtEl>
                                          <p:spTgt spid="3"/>
                                        </p:tgtEl>
                                        <p:attrNameLst>
                                          <p:attrName>r</p:attrName>
                                        </p:attrNameLst>
                                      </p:cBhvr>
                                    </p:animRot>
                                    <p:animRot by="120000">
                                      <p:cBhvr>
                                        <p:cTn id="13"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351891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Introduction</a:t>
            </a:r>
            <a:r>
              <a:rPr lang="en-US" dirty="0">
                <a:latin typeface="+mn-lt"/>
              </a:rPr>
              <a:t>: Customer segmentation, the process of dividing a customer base into distinct groups with similar characteristics, allows businesses to tailor their offerings and communications to better resonate with different segments.</a:t>
            </a:r>
          </a:p>
          <a:p>
            <a:pPr>
              <a:spcAft>
                <a:spcPts val="800"/>
              </a:spcAft>
            </a:pPr>
            <a:endParaRPr lang="en-US" dirty="0">
              <a:latin typeface="+mn-lt"/>
            </a:endParaRPr>
          </a:p>
          <a:p>
            <a:pPr marL="173736" indent="-173736">
              <a:spcAft>
                <a:spcPts val="800"/>
              </a:spcAft>
              <a:buFont typeface="Arial" panose="020B0604020202020204" pitchFamily="34" charset="0"/>
              <a:buChar char="•"/>
            </a:pPr>
            <a:r>
              <a:rPr lang="en-US" b="1" dirty="0">
                <a:latin typeface="+mn-lt"/>
              </a:rPr>
              <a:t>Objective</a:t>
            </a:r>
            <a:r>
              <a:rPr lang="en-US" dirty="0">
                <a:latin typeface="+mn-lt"/>
              </a:rPr>
              <a:t>: This project aims to employ advanced data science and ML methodologies to segment our customer base effectively. By identifying homogeneous groups of customers with shared traits and preferences, we seek to optimize marketing efforts, improve customer engagement, and ultimately drive business success</a:t>
            </a:r>
          </a:p>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p:txBody>
      </p:sp>
      <p:pic>
        <p:nvPicPr>
          <p:cNvPr id="5" name="Picture 4">
            <a:extLst>
              <a:ext uri="{FF2B5EF4-FFF2-40B4-BE49-F238E27FC236}">
                <a16:creationId xmlns:a16="http://schemas.microsoft.com/office/drawing/2014/main" id="{6858EAD1-D312-BBBA-4C50-43B9E76BB53F}"/>
              </a:ext>
            </a:extLst>
          </p:cNvPr>
          <p:cNvPicPr>
            <a:picLocks noChangeAspect="1"/>
          </p:cNvPicPr>
          <p:nvPr/>
        </p:nvPicPr>
        <p:blipFill>
          <a:blip r:embed="rId3">
            <a:extLst>
              <a:ext uri="{837473B0-CC2E-450A-ABE3-18F120FF3D39}">
                <a1611:picAttrSrcUrl xmlns:a1611="http://schemas.microsoft.com/office/drawing/2016/11/main" r:id="rId4"/>
              </a:ext>
            </a:extLst>
          </a:blip>
          <a:srcRect l="4794" r="4794"/>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380173" cy="3508653"/>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1" dirty="0">
                <a:latin typeface="+mn-lt"/>
              </a:rPr>
              <a:t>APPROACH</a:t>
            </a:r>
          </a:p>
          <a:p>
            <a:pPr marL="342900" indent="-342900">
              <a:spcAft>
                <a:spcPts val="800"/>
              </a:spcAft>
              <a:buFont typeface="+mj-lt"/>
              <a:buAutoNum type="arabicPeriod"/>
            </a:pPr>
            <a:r>
              <a:rPr lang="en-US" b="1" dirty="0">
                <a:latin typeface="+mn-lt"/>
              </a:rPr>
              <a:t>Data Cleaning</a:t>
            </a:r>
            <a:r>
              <a:rPr lang="en-US" dirty="0">
                <a:latin typeface="+mn-lt"/>
              </a:rPr>
              <a:t>: Addressed missing values, duplicates, and outliers to ensure dataset integrity.</a:t>
            </a:r>
          </a:p>
          <a:p>
            <a:pPr marL="342900" indent="-342900">
              <a:spcAft>
                <a:spcPts val="800"/>
              </a:spcAft>
              <a:buFont typeface="+mj-lt"/>
              <a:buAutoNum type="arabicPeriod"/>
            </a:pPr>
            <a:r>
              <a:rPr lang="en-US" b="1" dirty="0">
                <a:latin typeface="+mn-lt"/>
              </a:rPr>
              <a:t>Feature Engineering</a:t>
            </a:r>
            <a:r>
              <a:rPr lang="en-US" dirty="0">
                <a:latin typeface="+mn-lt"/>
              </a:rPr>
              <a:t>: Created a customer-centric dataset by deriving new features capturing behavior and demographics.</a:t>
            </a:r>
          </a:p>
          <a:p>
            <a:pPr marL="342900" indent="-342900">
              <a:spcAft>
                <a:spcPts val="800"/>
              </a:spcAft>
              <a:buFont typeface="+mj-lt"/>
              <a:buAutoNum type="arabicPeriod"/>
            </a:pPr>
            <a:r>
              <a:rPr lang="en-US" b="1" dirty="0">
                <a:latin typeface="+mn-lt"/>
              </a:rPr>
              <a:t>Data Preprocessing</a:t>
            </a:r>
            <a:r>
              <a:rPr lang="en-US" dirty="0">
                <a:latin typeface="+mn-lt"/>
              </a:rPr>
              <a:t>: Conducted feature scaling and dimensionality reduction for consistent data representation.</a:t>
            </a:r>
          </a:p>
          <a:p>
            <a:pPr marL="342900" indent="-342900">
              <a:spcAft>
                <a:spcPts val="800"/>
              </a:spcAft>
              <a:buFont typeface="+mj-lt"/>
              <a:buAutoNum type="arabicPeriod"/>
            </a:pPr>
            <a:r>
              <a:rPr lang="en-US" b="1" dirty="0">
                <a:latin typeface="+mn-lt"/>
              </a:rPr>
              <a:t>Customer Segmentation</a:t>
            </a:r>
            <a:r>
              <a:rPr lang="en-US" dirty="0">
                <a:latin typeface="+mn-lt"/>
              </a:rPr>
              <a:t>: Applied K-means clustering to group customers based on similarities.</a:t>
            </a:r>
          </a:p>
          <a:p>
            <a:pPr marL="342900" indent="-342900">
              <a:spcAft>
                <a:spcPts val="800"/>
              </a:spcAft>
              <a:buFont typeface="+mj-lt"/>
              <a:buAutoNum type="arabicPeriod"/>
            </a:pPr>
            <a:r>
              <a:rPr lang="en-US" b="1" dirty="0">
                <a:latin typeface="+mn-lt"/>
              </a:rPr>
              <a:t>Cluster Evaluation</a:t>
            </a:r>
            <a:r>
              <a:rPr lang="en-US" dirty="0">
                <a:latin typeface="+mn-lt"/>
              </a:rPr>
              <a:t>: Analyzed clusters using metrics like silhouette scores for meaningful segmentation.</a:t>
            </a:r>
          </a:p>
          <a:p>
            <a:pPr marL="342900" indent="-342900">
              <a:spcAft>
                <a:spcPts val="800"/>
              </a:spcAft>
              <a:buFont typeface="+mj-lt"/>
              <a:buAutoNum type="arabicPeriod"/>
            </a:pPr>
            <a:r>
              <a:rPr lang="en-US" b="1" dirty="0">
                <a:latin typeface="+mn-lt"/>
              </a:rPr>
              <a:t>Recommendation System</a:t>
            </a:r>
            <a:r>
              <a:rPr lang="en-US" dirty="0">
                <a:latin typeface="+mn-lt"/>
              </a:rPr>
              <a:t>: Developed a system leveraging segmented data for personalized recommendations.</a:t>
            </a:r>
          </a:p>
        </p:txBody>
      </p:sp>
      <p:pic>
        <p:nvPicPr>
          <p:cNvPr id="5" name="Picture 4" descr="Playbook">
            <a:extLst>
              <a:ext uri="{FF2B5EF4-FFF2-40B4-BE49-F238E27FC236}">
                <a16:creationId xmlns:a16="http://schemas.microsoft.com/office/drawing/2014/main" id="{6858EAD1-D312-BBBA-4C50-43B9E76BB53F}"/>
              </a:ext>
            </a:extLst>
          </p:cNvPr>
          <p:cNvPicPr>
            <a:picLocks noChangeAspect="1"/>
          </p:cNvPicPr>
          <p:nvPr/>
        </p:nvPicPr>
        <p:blipFill>
          <a:blip r:embed="rId3">
            <a:extLst>
              <a:ext uri="{96DAC541-7B7A-43D3-8B79-37D633B846F1}">
                <asvg:svgBlip xmlns:asvg="http://schemas.microsoft.com/office/drawing/2016/SVG/main" r:embed="rId4"/>
              </a:ext>
            </a:extLst>
          </a:blip>
          <a:srcRect t="10228" b="10228"/>
          <a:stretch/>
        </p:blipFill>
        <p:spPr>
          <a:xfrm>
            <a:off x="5462918" y="1522745"/>
            <a:ext cx="3453703" cy="2747189"/>
          </a:xfrm>
          <a:prstGeom prst="rect">
            <a:avLst/>
          </a:prstGeom>
        </p:spPr>
      </p:pic>
    </p:spTree>
    <p:extLst>
      <p:ext uri="{BB962C8B-B14F-4D97-AF65-F5344CB8AC3E}">
        <p14:creationId xmlns:p14="http://schemas.microsoft.com/office/powerpoint/2010/main" val="228879815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37670" y="1428924"/>
            <a:ext cx="8810325" cy="276998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Our proposed solution involves a multi-step approach to address the challenges outlined in the problem statement:</a:t>
            </a:r>
          </a:p>
          <a:p>
            <a:pPr>
              <a:spcAft>
                <a:spcPts val="800"/>
              </a:spcAft>
            </a:pPr>
            <a:endParaRPr lang="en-US" dirty="0">
              <a:latin typeface="+mn-lt"/>
            </a:endParaRPr>
          </a:p>
          <a:p>
            <a:pPr marL="285750" indent="-285750">
              <a:spcAft>
                <a:spcPts val="800"/>
              </a:spcAft>
              <a:buFont typeface="Wingdings" panose="05000000000000000000" pitchFamily="2" charset="2"/>
              <a:buChar char="Ø"/>
            </a:pPr>
            <a:r>
              <a:rPr lang="en-US" b="1" dirty="0">
                <a:latin typeface="+mn-lt"/>
              </a:rPr>
              <a:t>Data Transformation and Feature Engineering</a:t>
            </a:r>
            <a:r>
              <a:rPr lang="en-US" dirty="0">
                <a:latin typeface="+mn-lt"/>
              </a:rPr>
              <a:t>: We will begin by transforming the transactional dataset from the UK-based retailer into a format conducive to customer segmentation. Through extensive feature engineering, we will create customer-centric features that encapsulate various aspects of customer behavior, preferences, and demographics.</a:t>
            </a:r>
          </a:p>
          <a:p>
            <a:pPr marL="285750" indent="-285750">
              <a:spcAft>
                <a:spcPts val="800"/>
              </a:spcAft>
              <a:buFont typeface="Wingdings" panose="05000000000000000000" pitchFamily="2" charset="2"/>
              <a:buChar char="Ø"/>
            </a:pPr>
            <a:r>
              <a:rPr lang="en-US" b="1" dirty="0">
                <a:latin typeface="+mn-lt"/>
              </a:rPr>
              <a:t>Customer Segmentation using K-means Clustering &amp; DBSCAN</a:t>
            </a:r>
            <a:r>
              <a:rPr lang="en-US" dirty="0">
                <a:latin typeface="+mn-lt"/>
              </a:rPr>
              <a:t>: Employing the K-means clustering &amp; DBSCAN algorithm and comparing the results to find out the better one, we will segment the customer base into distinct groups based on similarities in their features. By iteratively refining the clustering process and evaluating cluster quality, we aim to achieve robust and meaningful segmentation.</a:t>
            </a:r>
          </a:p>
        </p:txBody>
      </p:sp>
    </p:spTree>
    <p:extLst>
      <p:ext uri="{BB962C8B-B14F-4D97-AF65-F5344CB8AC3E}">
        <p14:creationId xmlns:p14="http://schemas.microsoft.com/office/powerpoint/2010/main" val="26212002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5144" y="1723286"/>
            <a:ext cx="8810325" cy="2133918"/>
          </a:xfrm>
          <a:prstGeom prst="rect">
            <a:avLst/>
          </a:prstGeom>
          <a:noFill/>
        </p:spPr>
        <p:txBody>
          <a:bodyPr wrap="square" rtlCol="0">
            <a:spAutoFit/>
          </a:bodyPr>
          <a:lstStyle/>
          <a:p>
            <a:pPr marL="285750" indent="-285750">
              <a:spcAft>
                <a:spcPts val="800"/>
              </a:spcAft>
              <a:buFont typeface="Wingdings" panose="05000000000000000000" pitchFamily="2" charset="2"/>
              <a:buChar char="Ø"/>
            </a:pPr>
            <a:r>
              <a:rPr lang="en-US" b="1" dirty="0">
                <a:latin typeface="+mn-lt"/>
              </a:rPr>
              <a:t>Insights Generation and Profile Identification</a:t>
            </a:r>
            <a:r>
              <a:rPr lang="en-US" dirty="0">
                <a:latin typeface="+mn-lt"/>
              </a:rPr>
              <a:t>: Post-segmentation analysis will entail uncovering unique profiles and preferences within each customer segment. Through in-depth exploration of cluster characteristics and visualization techniques, we will derive actionable insights to inform marketing strategies.</a:t>
            </a:r>
          </a:p>
          <a:p>
            <a:pPr marL="285750" indent="-285750">
              <a:spcAft>
                <a:spcPts val="800"/>
              </a:spcAft>
              <a:buFont typeface="Wingdings" panose="05000000000000000000" pitchFamily="2" charset="2"/>
              <a:buChar char="Ø"/>
            </a:pPr>
            <a:r>
              <a:rPr lang="en-US" b="1" dirty="0">
                <a:latin typeface="+mn-lt"/>
              </a:rPr>
              <a:t>Recommendation System Development</a:t>
            </a:r>
            <a:r>
              <a:rPr lang="en-US" dirty="0">
                <a:latin typeface="+mn-lt"/>
              </a:rPr>
              <a:t>: Building upon the segmented customer data, we will develop a recommendation system tailored to each customer segment. By leveraging collaborative filtering techniques and historical transaction data, the system will suggest three top-selling products to customers who have not yet made those specific purchases. This personalized approach aims to enhance marketing efficiency and drive increased sales.</a:t>
            </a:r>
          </a:p>
        </p:txBody>
      </p:sp>
    </p:spTree>
    <p:extLst>
      <p:ext uri="{BB962C8B-B14F-4D97-AF65-F5344CB8AC3E}">
        <p14:creationId xmlns:p14="http://schemas.microsoft.com/office/powerpoint/2010/main" val="38011236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445003" cy="3170099"/>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Python (</a:t>
            </a:r>
            <a:r>
              <a:rPr lang="en-US" dirty="0" err="1">
                <a:latin typeface="+mn-lt"/>
              </a:rPr>
              <a:t>Jupyter</a:t>
            </a:r>
            <a:r>
              <a:rPr lang="en-US" dirty="0">
                <a:latin typeface="+mn-lt"/>
              </a:rPr>
              <a:t> Notebook)</a:t>
            </a:r>
          </a:p>
          <a:p>
            <a:pPr marL="173736" indent="-173736">
              <a:spcAft>
                <a:spcPts val="800"/>
              </a:spcAft>
              <a:buFont typeface="Arial" panose="020B0604020202020204" pitchFamily="34" charset="0"/>
              <a:buChar char="•"/>
            </a:pPr>
            <a:r>
              <a:rPr lang="en-US" dirty="0">
                <a:latin typeface="+mn-lt"/>
              </a:rPr>
              <a:t>K-Means Algorithm</a:t>
            </a:r>
          </a:p>
          <a:p>
            <a:pPr marL="173736" indent="-173736">
              <a:spcAft>
                <a:spcPts val="800"/>
              </a:spcAft>
              <a:buFont typeface="Arial" panose="020B0604020202020204" pitchFamily="34" charset="0"/>
              <a:buChar char="•"/>
            </a:pPr>
            <a:r>
              <a:rPr lang="en-US" dirty="0">
                <a:latin typeface="+mn-lt"/>
              </a:rPr>
              <a:t>DBSCAN Algorithm</a:t>
            </a:r>
          </a:p>
          <a:p>
            <a:pPr marL="173736" indent="-173736">
              <a:spcAft>
                <a:spcPts val="800"/>
              </a:spcAft>
              <a:buFont typeface="Arial" panose="020B0604020202020204" pitchFamily="34" charset="0"/>
              <a:buChar char="•"/>
            </a:pPr>
            <a:r>
              <a:rPr lang="en-US" dirty="0">
                <a:latin typeface="+mn-lt"/>
              </a:rPr>
              <a:t>Libraries</a:t>
            </a:r>
          </a:p>
          <a:p>
            <a:pPr marL="285750" indent="-285750">
              <a:spcAft>
                <a:spcPts val="800"/>
              </a:spcAft>
              <a:buFont typeface="Wingdings" panose="05000000000000000000" pitchFamily="2" charset="2"/>
              <a:buChar char="Ø"/>
            </a:pPr>
            <a:r>
              <a:rPr lang="en-US" dirty="0" err="1">
                <a:latin typeface="+mn-lt"/>
              </a:rPr>
              <a:t>Numpy</a:t>
            </a:r>
            <a:endParaRPr lang="en-US" dirty="0">
              <a:latin typeface="+mn-lt"/>
            </a:endParaRPr>
          </a:p>
          <a:p>
            <a:pPr marL="285750" indent="-285750">
              <a:spcAft>
                <a:spcPts val="800"/>
              </a:spcAft>
              <a:buFont typeface="Wingdings" panose="05000000000000000000" pitchFamily="2" charset="2"/>
              <a:buChar char="Ø"/>
            </a:pPr>
            <a:r>
              <a:rPr lang="en-US" dirty="0">
                <a:latin typeface="+mn-lt"/>
              </a:rPr>
              <a:t>Pandas</a:t>
            </a:r>
          </a:p>
          <a:p>
            <a:pPr marL="285750" indent="-285750">
              <a:spcAft>
                <a:spcPts val="800"/>
              </a:spcAft>
              <a:buFont typeface="Wingdings" panose="05000000000000000000" pitchFamily="2" charset="2"/>
              <a:buChar char="Ø"/>
            </a:pPr>
            <a:r>
              <a:rPr lang="en-US" dirty="0">
                <a:latin typeface="+mn-lt"/>
              </a:rPr>
              <a:t>Matplotlib</a:t>
            </a:r>
          </a:p>
          <a:p>
            <a:pPr marL="285750" indent="-285750">
              <a:spcAft>
                <a:spcPts val="800"/>
              </a:spcAft>
              <a:buFont typeface="Wingdings" panose="05000000000000000000" pitchFamily="2" charset="2"/>
              <a:buChar char="Ø"/>
            </a:pPr>
            <a:r>
              <a:rPr lang="en-US" dirty="0">
                <a:latin typeface="+mn-lt"/>
              </a:rPr>
              <a:t>Seaborn</a:t>
            </a:r>
          </a:p>
          <a:p>
            <a:pPr marL="285750" indent="-285750">
              <a:spcAft>
                <a:spcPts val="800"/>
              </a:spcAft>
              <a:buFont typeface="Wingdings" panose="05000000000000000000" pitchFamily="2" charset="2"/>
              <a:buChar char="Ø"/>
            </a:pPr>
            <a:r>
              <a:rPr lang="en-US" dirty="0" err="1">
                <a:latin typeface="+mn-lt"/>
              </a:rPr>
              <a:t>Scipy</a:t>
            </a:r>
            <a:endParaRPr lang="en-US" dirty="0">
              <a:latin typeface="+mn-lt"/>
            </a:endParaRPr>
          </a:p>
          <a:p>
            <a:pPr marL="285750" indent="-285750">
              <a:spcAft>
                <a:spcPts val="800"/>
              </a:spcAft>
              <a:buFont typeface="Wingdings" panose="05000000000000000000" pitchFamily="2" charset="2"/>
              <a:buChar char="Ø"/>
            </a:pPr>
            <a:r>
              <a:rPr lang="en-US" dirty="0" err="1">
                <a:latin typeface="+mn-lt"/>
              </a:rPr>
              <a:t>Scikitlearn</a:t>
            </a:r>
            <a:r>
              <a:rPr lang="en-US" dirty="0">
                <a:latin typeface="+mn-lt"/>
              </a:rPr>
              <a:t>	</a:t>
            </a:r>
          </a:p>
        </p:txBody>
      </p:sp>
      <p:pic>
        <p:nvPicPr>
          <p:cNvPr id="5" name="Picture 4">
            <a:extLst>
              <a:ext uri="{FF2B5EF4-FFF2-40B4-BE49-F238E27FC236}">
                <a16:creationId xmlns:a16="http://schemas.microsoft.com/office/drawing/2014/main" id="{4293D555-1A27-FB60-C348-2AB1BAB2D87B}"/>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66160" y="1212304"/>
            <a:ext cx="5105400" cy="2847975"/>
          </a:xfrm>
          <a:prstGeom prst="rect">
            <a:avLst/>
          </a:prstGeom>
        </p:spPr>
      </p:pic>
    </p:spTree>
    <p:extLst>
      <p:ext uri="{BB962C8B-B14F-4D97-AF65-F5344CB8AC3E}">
        <p14:creationId xmlns:p14="http://schemas.microsoft.com/office/powerpoint/2010/main" val="40171305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5"/>
                                        </p:tgtEl>
                                      </p:cBhvr>
                                      <p:by x="150000" y="150000"/>
                                    </p:animScale>
                                  </p:childTnLst>
                                </p:cTn>
                              </p:par>
                              <p:par>
                                <p:cTn id="7" presetID="2" presetClass="entr" presetSubtype="8"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 calcmode="lin" valueType="num">
                                      <p:cBhvr additive="base">
                                        <p:cTn id="9"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0"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additive="base">
                                        <p:cTn id="15"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 calcmode="lin" valueType="num">
                                      <p:cBhvr additive="base">
                                        <p:cTn id="4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additive="base">
                                        <p:cTn id="5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anim calcmode="lin" valueType="num">
                                      <p:cBhvr additive="base">
                                        <p:cTn id="63"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64"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3556</TotalTime>
  <Words>1336</Words>
  <Application>Microsoft Office PowerPoint</Application>
  <PresentationFormat>On-screen Show (16:9)</PresentationFormat>
  <Paragraphs>117</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Bahnschrift Light</vt:lpstr>
      <vt:lpstr>Helvetica Neue</vt:lpstr>
      <vt:lpstr>Times New Roman</vt:lpstr>
      <vt:lpstr>Wingdings</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Vaibhav Tiwari</cp:lastModifiedBy>
  <cp:revision>55</cp:revision>
  <dcterms:modified xsi:type="dcterms:W3CDTF">2024-03-31T12:11:22Z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