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97" r:id="rId2"/>
    <p:sldId id="258" r:id="rId3"/>
    <p:sldId id="260" r:id="rId4"/>
    <p:sldId id="262" r:id="rId5"/>
    <p:sldId id="261" r:id="rId6"/>
    <p:sldId id="269" r:id="rId7"/>
    <p:sldId id="274" r:id="rId8"/>
    <p:sldId id="277" r:id="rId9"/>
    <p:sldId id="279" r:id="rId10"/>
    <p:sldId id="298" r:id="rId11"/>
    <p:sldId id="299" r:id="rId12"/>
    <p:sldId id="296"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70"/>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0448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227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engineering.nyu.edu/research-innovation/centers/visualization-imaging-and-data-analysis-center-vida"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linkedin.com/in/sharat-chandra" TargetMode="External"/><Relationship Id="rId4" Type="http://schemas.openxmlformats.org/officeDocument/2006/relationships/image" Target="../media/image4.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Machine Downtime Analysis</a:t>
            </a:r>
          </a:p>
        </p:txBody>
      </p:sp>
      <p:sp>
        <p:nvSpPr>
          <p:cNvPr id="3" name="Text Placeholder 2"/>
          <p:cNvSpPr>
            <a:spLocks noGrp="1"/>
          </p:cNvSpPr>
          <p:nvPr>
            <p:ph type="body" idx="1"/>
          </p:nvPr>
        </p:nvSpPr>
        <p:spPr/>
        <p:txBody>
          <a:bodyPr/>
          <a:lstStyle/>
          <a:p>
            <a:pPr marL="114300" indent="0">
              <a:buNone/>
            </a:pPr>
            <a:endParaRPr lang="en-IN" dirty="0"/>
          </a:p>
        </p:txBody>
      </p:sp>
      <p:sp>
        <p:nvSpPr>
          <p:cNvPr id="4"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5" name="Google Shape;99;p2"/>
          <p:cNvPicPr preferRelativeResize="0"/>
          <p:nvPr/>
        </p:nvPicPr>
        <p:blipFill rotWithShape="1">
          <a:blip r:embed="rId2">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27E8FB8-8424-8FF5-6E5C-56DEAF72A23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38200" y="1825625"/>
            <a:ext cx="10515600" cy="4328468"/>
          </a:xfrm>
          <a:prstGeom prst="rect">
            <a:avLst/>
          </a:prstGeom>
        </p:spPr>
      </p:pic>
    </p:spTree>
    <p:extLst>
      <p:ext uri="{BB962C8B-B14F-4D97-AF65-F5344CB8AC3E}">
        <p14:creationId xmlns:p14="http://schemas.microsoft.com/office/powerpoint/2010/main"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5146587" y="1245492"/>
            <a:ext cx="1464013"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dirty="0">
                <a:latin typeface="Calibri"/>
                <a:ea typeface="Calibri"/>
                <a:cs typeface="Calibri"/>
                <a:sym typeface="Calibri"/>
              </a:rPr>
              <a:t>Bivariate Analysis</a:t>
            </a:r>
            <a:endParaRPr dirty="0">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8C172A7-6EF4-A373-26EF-A05C0FD8ADCB}"/>
              </a:ext>
            </a:extLst>
          </p:cNvPr>
          <p:cNvPicPr>
            <a:picLocks noChangeAspect="1"/>
          </p:cNvPicPr>
          <p:nvPr/>
        </p:nvPicPr>
        <p:blipFill>
          <a:blip r:embed="rId4"/>
          <a:stretch>
            <a:fillRect/>
          </a:stretch>
        </p:blipFill>
        <p:spPr>
          <a:xfrm>
            <a:off x="2418989" y="1996848"/>
            <a:ext cx="6919211" cy="4228854"/>
          </a:xfrm>
          <a:prstGeom prst="rect">
            <a:avLst/>
          </a:prstGeom>
        </p:spPr>
      </p:pic>
    </p:spTree>
    <p:extLst>
      <p:ext uri="{BB962C8B-B14F-4D97-AF65-F5344CB8AC3E}">
        <p14:creationId xmlns:p14="http://schemas.microsoft.com/office/powerpoint/2010/main" val="66104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87350" y="154135"/>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155B1E-EE01-19C7-FAF9-719E45E2CB6D}"/>
              </a:ext>
            </a:extLst>
          </p:cNvPr>
          <p:cNvSpPr txBox="1"/>
          <p:nvPr/>
        </p:nvSpPr>
        <p:spPr>
          <a:xfrm>
            <a:off x="5095582" y="989278"/>
            <a:ext cx="2000835" cy="307777"/>
          </a:xfrm>
          <a:prstGeom prst="rect">
            <a:avLst/>
          </a:prstGeom>
          <a:noFill/>
        </p:spPr>
        <p:txBody>
          <a:bodyPr wrap="square" rtlCol="0">
            <a:spAutoFit/>
          </a:bodyPr>
          <a:lstStyle/>
          <a:p>
            <a:r>
              <a:rPr lang="en-IN" dirty="0"/>
              <a:t>Multivariate Analysis</a:t>
            </a:r>
          </a:p>
        </p:txBody>
      </p:sp>
      <p:pic>
        <p:nvPicPr>
          <p:cNvPr id="4" name="Picture 3">
            <a:extLst>
              <a:ext uri="{FF2B5EF4-FFF2-40B4-BE49-F238E27FC236}">
                <a16:creationId xmlns:a16="http://schemas.microsoft.com/office/drawing/2014/main" id="{55DF13E6-9055-81BB-6A3F-19D9ACF992FC}"/>
              </a:ext>
            </a:extLst>
          </p:cNvPr>
          <p:cNvPicPr>
            <a:picLocks noChangeAspect="1"/>
          </p:cNvPicPr>
          <p:nvPr/>
        </p:nvPicPr>
        <p:blipFill>
          <a:blip r:embed="rId4"/>
          <a:stretch>
            <a:fillRect/>
          </a:stretch>
        </p:blipFill>
        <p:spPr>
          <a:xfrm>
            <a:off x="3320340" y="1420943"/>
            <a:ext cx="4968019" cy="4863795"/>
          </a:xfrm>
          <a:prstGeom prst="rect">
            <a:avLst/>
          </a:prstGeom>
        </p:spPr>
      </p:pic>
    </p:spTree>
    <p:extLst>
      <p:ext uri="{BB962C8B-B14F-4D97-AF65-F5344CB8AC3E}">
        <p14:creationId xmlns:p14="http://schemas.microsoft.com/office/powerpoint/2010/main" val="412550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37059"/>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Sharat Manikonda</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Director at </a:t>
            </a:r>
            <a:r>
              <a:rPr lang="en-US" sz="1900" b="0" i="0" u="none" strike="noStrike" cap="none" dirty="0" err="1">
                <a:solidFill>
                  <a:srgbClr val="000000"/>
                </a:solidFill>
                <a:latin typeface="Times New Roman"/>
                <a:ea typeface="Times New Roman"/>
                <a:cs typeface="Times New Roman"/>
                <a:sym typeface="Times New Roman"/>
              </a:rPr>
              <a:t>Innodatatics</a:t>
            </a:r>
            <a:r>
              <a:rPr lang="en-US" sz="1900" b="0" i="0" u="none" strike="noStrike" cap="none" dirty="0">
                <a:solidFill>
                  <a:srgbClr val="000000"/>
                </a:solidFill>
                <a:latin typeface="Times New Roman"/>
                <a:ea typeface="Times New Roman"/>
                <a:cs typeface="Times New Roman"/>
                <a:sym typeface="Times New Roman"/>
              </a:rPr>
              <a:t>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a:t>
            </a:r>
            <a:r>
              <a:rPr lang="en-US" sz="1400" b="1" i="0" u="sng" strike="noStrike" cap="none" dirty="0" err="1">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sharat-chandra</a:t>
            </a:r>
            <a:endParaRPr sz="1400" b="1" i="0" u="none" strike="noStrike" cap="none" dirty="0">
              <a:solidFill>
                <a:srgbClr val="2E75B5"/>
              </a:solidFill>
              <a:latin typeface="Times New Roman"/>
              <a:ea typeface="Times New Roman"/>
              <a:cs typeface="Times New Roman"/>
              <a:sym typeface="Times New Roman"/>
            </a:endParaRPr>
          </a:p>
        </p:txBody>
      </p:sp>
      <p:pic>
        <p:nvPicPr>
          <p:cNvPr id="7" name="Picture 2" descr="360DigiTMG Reviews - 52 Reviews of 360digitmg.com | Sitejabb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17;p4">
            <a:extLst>
              <a:ext uri="{FF2B5EF4-FFF2-40B4-BE49-F238E27FC236}">
                <a16:creationId xmlns:a16="http://schemas.microsoft.com/office/drawing/2014/main" id="{CA550049-F90E-C179-5473-DEA7007CE6CA}"/>
              </a:ext>
            </a:extLst>
          </p:cNvPr>
          <p:cNvPicPr preferRelativeResize="0"/>
          <p:nvPr/>
        </p:nvPicPr>
        <p:blipFill>
          <a:blip r:embed="rId7"/>
          <a:srcRect t="694" b="694"/>
          <a:stretch/>
        </p:blipFill>
        <p:spPr>
          <a:xfrm>
            <a:off x="6374024"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3" name="Google Shape;118;p4">
            <a:extLst>
              <a:ext uri="{FF2B5EF4-FFF2-40B4-BE49-F238E27FC236}">
                <a16:creationId xmlns:a16="http://schemas.microsoft.com/office/drawing/2014/main" id="{127CB731-3AE4-F9D7-0E0B-59B2E94AA248}"/>
              </a:ext>
            </a:extLst>
          </p:cNvPr>
          <p:cNvSpPr/>
          <p:nvPr/>
        </p:nvSpPr>
        <p:spPr>
          <a:xfrm>
            <a:off x="7909338"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IN" sz="2000" b="0" i="0" u="none" strike="noStrike" cap="none" dirty="0">
                <a:solidFill>
                  <a:srgbClr val="000000"/>
                </a:solidFill>
                <a:latin typeface="Times New Roman"/>
                <a:ea typeface="Times New Roman"/>
                <a:cs typeface="Times New Roman"/>
                <a:sym typeface="Times New Roman"/>
              </a:rPr>
              <a:t>Bharani Kr. </a:t>
            </a:r>
            <a:r>
              <a:rPr lang="en-IN" sz="2000" b="0" i="0" u="none" strike="noStrike" cap="none" dirty="0" err="1">
                <a:solidFill>
                  <a:srgbClr val="000000"/>
                </a:solidFill>
                <a:latin typeface="Times New Roman"/>
                <a:ea typeface="Times New Roman"/>
                <a:cs typeface="Times New Roman"/>
                <a:sym typeface="Times New Roman"/>
              </a:rPr>
              <a:t>Depuru</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Director at </a:t>
            </a:r>
            <a:r>
              <a:rPr lang="en-US" sz="1900" b="0" i="0" u="none" strike="noStrike" cap="none" dirty="0" err="1">
                <a:solidFill>
                  <a:srgbClr val="000000"/>
                </a:solidFill>
                <a:latin typeface="Times New Roman"/>
                <a:ea typeface="Times New Roman"/>
                <a:cs typeface="Times New Roman"/>
                <a:sym typeface="Times New Roman"/>
              </a:rPr>
              <a:t>Innodatatics</a:t>
            </a:r>
            <a:r>
              <a:rPr lang="en-US" sz="1900" b="0" i="0" u="none" strike="noStrike" cap="none" dirty="0">
                <a:solidFill>
                  <a:srgbClr val="000000"/>
                </a:solidFill>
                <a:latin typeface="Times New Roman"/>
                <a:ea typeface="Times New Roman"/>
                <a:cs typeface="Times New Roman"/>
                <a:sym typeface="Times New Roman"/>
              </a:rPr>
              <a:t>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b="1" u="sng" dirty="0">
                <a:solidFill>
                  <a:srgbClr val="2E75B5"/>
                </a:solidFill>
                <a:latin typeface="Times New Roman"/>
                <a:ea typeface="Times New Roman"/>
                <a:cs typeface="Times New Roman"/>
                <a:sym typeface="Times New Roman"/>
              </a:rPr>
              <a:t>linkedin.com/in/</a:t>
            </a:r>
            <a:r>
              <a:rPr lang="en-US" b="1" u="sng" dirty="0" err="1">
                <a:solidFill>
                  <a:srgbClr val="2E75B5"/>
                </a:solidFill>
                <a:latin typeface="Times New Roman"/>
                <a:ea typeface="Times New Roman"/>
                <a:cs typeface="Times New Roman"/>
                <a:sym typeface="Times New Roman"/>
              </a:rPr>
              <a:t>bharanikumardepuru</a:t>
            </a:r>
            <a:endParaRPr lang="en-US" sz="1400" b="1" i="0" u="none" strike="noStrike" cap="none" dirty="0">
              <a:solidFill>
                <a:srgbClr val="2E75B5"/>
              </a:solidFill>
              <a:latin typeface="Times New Roman"/>
              <a:ea typeface="Times New Roman"/>
              <a:cs typeface="Times New Roman"/>
              <a:sym typeface="Times New Roman"/>
            </a:endParaRPr>
          </a:p>
        </p:txBody>
      </p:sp>
      <p:pic>
        <p:nvPicPr>
          <p:cNvPr id="4" name="Google Shape;117;p4">
            <a:extLst>
              <a:ext uri="{FF2B5EF4-FFF2-40B4-BE49-F238E27FC236}">
                <a16:creationId xmlns:a16="http://schemas.microsoft.com/office/drawing/2014/main" id="{D0719E20-24CB-3984-F9B8-9753608B0E9D}"/>
              </a:ext>
            </a:extLst>
          </p:cNvPr>
          <p:cNvPicPr preferRelativeResize="0"/>
          <p:nvPr/>
        </p:nvPicPr>
        <p:blipFill>
          <a:blip r:embed="rId8"/>
          <a:srcRect t="2629" b="2629"/>
          <a:stretch/>
        </p:blipFill>
        <p:spPr>
          <a:xfrm>
            <a:off x="500400" y="3418574"/>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5" name="Google Shape;118;p4">
            <a:extLst>
              <a:ext uri="{FF2B5EF4-FFF2-40B4-BE49-F238E27FC236}">
                <a16:creationId xmlns:a16="http://schemas.microsoft.com/office/drawing/2014/main" id="{343F9D48-8D22-2859-E05D-B1C2B7312080}"/>
              </a:ext>
            </a:extLst>
          </p:cNvPr>
          <p:cNvSpPr/>
          <p:nvPr/>
        </p:nvSpPr>
        <p:spPr>
          <a:xfrm>
            <a:off x="2035714" y="3552156"/>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dirty="0">
                <a:latin typeface="Times New Roman"/>
                <a:ea typeface="Times New Roman"/>
                <a:cs typeface="Times New Roman"/>
                <a:sym typeface="Times New Roman"/>
              </a:rPr>
              <a:t>Mihir Jain</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900" b="0" i="0" u="none" strike="noStrike" cap="none" dirty="0">
                <a:solidFill>
                  <a:srgbClr val="000000"/>
                </a:solidFill>
                <a:latin typeface="Times New Roman"/>
                <a:ea typeface="Times New Roman"/>
                <a:cs typeface="Times New Roman"/>
                <a:sym typeface="Times New Roman"/>
              </a:rPr>
              <a:t>Data Scientist</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b="1" u="sng" dirty="0">
                <a:solidFill>
                  <a:srgbClr val="2E75B5"/>
                </a:solidFill>
                <a:latin typeface="Times New Roman"/>
                <a:ea typeface="Times New Roman"/>
                <a:cs typeface="Times New Roman"/>
                <a:sym typeface="Times New Roman"/>
              </a:rPr>
              <a:t>linkedin.com/in/mihirjain0405</a:t>
            </a:r>
            <a:endParaRPr sz="1400" b="1" i="0" u="none" strike="noStrike" cap="none" dirty="0">
              <a:solidFill>
                <a:srgbClr val="2E75B5"/>
              </a:solidFill>
              <a:latin typeface="Times New Roman"/>
              <a:ea typeface="Times New Roman"/>
              <a:cs typeface="Times New Roman"/>
              <a:sym typeface="Times New Roman"/>
            </a:endParaRPr>
          </a:p>
        </p:txBody>
      </p:sp>
      <p:pic>
        <p:nvPicPr>
          <p:cNvPr id="6" name="Google Shape;117;p4">
            <a:extLst>
              <a:ext uri="{FF2B5EF4-FFF2-40B4-BE49-F238E27FC236}">
                <a16:creationId xmlns:a16="http://schemas.microsoft.com/office/drawing/2014/main" id="{0785888F-C1D1-2B92-ECD0-9334A3FF82A9}"/>
              </a:ext>
            </a:extLst>
          </p:cNvPr>
          <p:cNvPicPr preferRelativeResize="0"/>
          <p:nvPr/>
        </p:nvPicPr>
        <p:blipFill>
          <a:blip r:embed="rId9"/>
          <a:srcRect t="2278" b="2278"/>
          <a:stretch/>
        </p:blipFill>
        <p:spPr>
          <a:xfrm>
            <a:off x="6315696" y="3433644"/>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8" name="Google Shape;118;p4">
            <a:extLst>
              <a:ext uri="{FF2B5EF4-FFF2-40B4-BE49-F238E27FC236}">
                <a16:creationId xmlns:a16="http://schemas.microsoft.com/office/drawing/2014/main" id="{E1D9D072-4105-4E49-854E-C122152FE57A}"/>
              </a:ext>
            </a:extLst>
          </p:cNvPr>
          <p:cNvSpPr/>
          <p:nvPr/>
        </p:nvSpPr>
        <p:spPr>
          <a:xfrm>
            <a:off x="7851010" y="3567226"/>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IN" sz="2000" b="0" i="0" u="none" strike="noStrike" cap="none" dirty="0">
                <a:solidFill>
                  <a:srgbClr val="000000"/>
                </a:solidFill>
                <a:latin typeface="Times New Roman"/>
                <a:ea typeface="Times New Roman"/>
                <a:cs typeface="Times New Roman"/>
                <a:sym typeface="Times New Roman"/>
              </a:rPr>
              <a:t>Vaibhav Tiwari</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900" b="0" i="0" u="none" strike="noStrike" cap="none" dirty="0">
                <a:solidFill>
                  <a:srgbClr val="000000"/>
                </a:solidFill>
                <a:latin typeface="Times New Roman"/>
                <a:ea typeface="Times New Roman"/>
                <a:cs typeface="Times New Roman"/>
                <a:sym typeface="Times New Roman"/>
              </a:rPr>
              <a:t>Data Analyst</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a:t>
            </a:r>
            <a:r>
              <a:rPr lang="en-US" sz="1400" b="1" i="0" u="sng" strike="noStrike" cap="none" dirty="0">
                <a:solidFill>
                  <a:srgbClr val="2E75B5"/>
                </a:solidFill>
                <a:latin typeface="Times New Roman"/>
                <a:ea typeface="Times New Roman"/>
                <a:cs typeface="Times New Roman"/>
                <a:sym typeface="Times New Roman"/>
              </a:rPr>
              <a:t>/vaibhav-tiwari-a3b16b217</a:t>
            </a:r>
            <a:endParaRPr sz="1400" b="1" i="0" u="none" strike="noStrike" cap="none" dirty="0">
              <a:solidFill>
                <a:srgbClr val="2E75B5"/>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142" name="Google Shape;142;gf3a8d4be09_2_180"/>
          <p:cNvSpPr txBox="1"/>
          <p:nvPr/>
        </p:nvSpPr>
        <p:spPr>
          <a:xfrm>
            <a:off x="383125" y="1149375"/>
            <a:ext cx="11034000" cy="2400627"/>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Problem</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Overview and Scope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IN" sz="3200" dirty="0">
                <a:solidFill>
                  <a:schemeClr val="dk1"/>
                </a:solidFill>
                <a:latin typeface="Times New Roman"/>
                <a:ea typeface="Times New Roman"/>
                <a:cs typeface="Times New Roman"/>
                <a:sym typeface="Times New Roman"/>
              </a:rPr>
              <a:t>Data Dictionary</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Visualization</a:t>
            </a:r>
            <a:endParaRPr sz="3200"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p:txBody>
          <a:bodyPr/>
          <a:lstStyle/>
          <a:p>
            <a:r>
              <a:rPr lang="en-US" dirty="0"/>
              <a:t>In our industrial operation, machine downtime is impeding productivity, incurring unnecessary costs, and impacting our bottom line. The objective of this project is to analyze historical downtime data and identify causative factors. Our goal is to reduce unplanned downtime, and improve profitability.</a:t>
            </a:r>
          </a:p>
          <a:p>
            <a:endParaRPr lang="en-US" dirty="0"/>
          </a:p>
          <a:p>
            <a:r>
              <a:rPr lang="en-IN" b="1" dirty="0"/>
              <a:t>Business Objective</a:t>
            </a:r>
            <a:r>
              <a:rPr lang="en-IN" dirty="0"/>
              <a:t> : Minimize Machine Downtime</a:t>
            </a:r>
          </a:p>
          <a:p>
            <a:r>
              <a:rPr lang="en-IN" b="1" dirty="0"/>
              <a:t>Business Constraint</a:t>
            </a:r>
            <a:r>
              <a:rPr lang="en-IN" dirty="0"/>
              <a:t> : Minimize Cost</a:t>
            </a:r>
            <a:endParaRPr lang="en-US" dirty="0"/>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244F09-5EE0-BC16-7CBE-3FFCA6E909B4}"/>
              </a:ext>
            </a:extLst>
          </p:cNvPr>
          <p:cNvSpPr txBox="1"/>
          <p:nvPr/>
        </p:nvSpPr>
        <p:spPr>
          <a:xfrm>
            <a:off x="1566153" y="1124179"/>
            <a:ext cx="7897072" cy="954107"/>
          </a:xfrm>
          <a:prstGeom prst="rect">
            <a:avLst/>
          </a:prstGeom>
          <a:noFill/>
        </p:spPr>
        <p:txBody>
          <a:bodyPr wrap="square" rtlCol="0">
            <a:spAutoFit/>
          </a:bodyPr>
          <a:lstStyle/>
          <a:p>
            <a:r>
              <a:rPr lang="en-US" dirty="0"/>
              <a:t>This project will focus on analyzing historical machine downtime data to reduce unplanned downtime and improve equipment efficiency. The scope includes data analysis, and recommendations for optimizing maintenance and operational processes. The project does not encompass physical equipment modifications or replacement.</a:t>
            </a:r>
            <a:endParaRPr lang="en-IN" dirty="0"/>
          </a:p>
        </p:txBody>
      </p:sp>
      <p:graphicFrame>
        <p:nvGraphicFramePr>
          <p:cNvPr id="3" name="Table 2">
            <a:extLst>
              <a:ext uri="{FF2B5EF4-FFF2-40B4-BE49-F238E27FC236}">
                <a16:creationId xmlns:a16="http://schemas.microsoft.com/office/drawing/2014/main" id="{E0C44FC0-3207-4573-088E-B79407C51DA9}"/>
              </a:ext>
            </a:extLst>
          </p:cNvPr>
          <p:cNvGraphicFramePr>
            <a:graphicFrameLocks noGrp="1"/>
          </p:cNvGraphicFramePr>
          <p:nvPr>
            <p:extLst>
              <p:ext uri="{D42A27DB-BD31-4B8C-83A1-F6EECF244321}">
                <p14:modId xmlns:p14="http://schemas.microsoft.com/office/powerpoint/2010/main" val="2150792805"/>
              </p:ext>
            </p:extLst>
          </p:nvPr>
        </p:nvGraphicFramePr>
        <p:xfrm>
          <a:off x="1566153" y="2607013"/>
          <a:ext cx="7897072" cy="2272871"/>
        </p:xfrm>
        <a:graphic>
          <a:graphicData uri="http://schemas.openxmlformats.org/drawingml/2006/table">
            <a:tbl>
              <a:tblPr>
                <a:tableStyleId>{2C2D7396-3E8A-4C48-A43C-EBEA59809495}</a:tableStyleId>
              </a:tblPr>
              <a:tblGrid>
                <a:gridCol w="2658566">
                  <a:extLst>
                    <a:ext uri="{9D8B030D-6E8A-4147-A177-3AD203B41FA5}">
                      <a16:colId xmlns:a16="http://schemas.microsoft.com/office/drawing/2014/main" val="3355842180"/>
                    </a:ext>
                  </a:extLst>
                </a:gridCol>
                <a:gridCol w="5238506">
                  <a:extLst>
                    <a:ext uri="{9D8B030D-6E8A-4147-A177-3AD203B41FA5}">
                      <a16:colId xmlns:a16="http://schemas.microsoft.com/office/drawing/2014/main" val="3450422764"/>
                    </a:ext>
                  </a:extLst>
                </a:gridCol>
              </a:tblGrid>
              <a:tr h="270028">
                <a:tc>
                  <a:txBody>
                    <a:bodyPr/>
                    <a:lstStyle/>
                    <a:p>
                      <a:r>
                        <a:rPr lang="en-US" sz="1000">
                          <a:effectLst/>
                        </a:rPr>
                        <a:t>Milestone</a:t>
                      </a:r>
                      <a:endParaRPr lang="en-IN" sz="1000">
                        <a:effectLst/>
                        <a:latin typeface="Arial" panose="020B0604020202020204" pitchFamily="34" charset="0"/>
                        <a:ea typeface="Arial" panose="020B0604020202020204" pitchFamily="34" charset="0"/>
                      </a:endParaRPr>
                    </a:p>
                  </a:txBody>
                  <a:tcPr marL="73025" marR="73025" marT="27305" marB="27305" anchor="ctr"/>
                </a:tc>
                <a:tc>
                  <a:txBody>
                    <a:bodyPr/>
                    <a:lstStyle/>
                    <a:p>
                      <a:r>
                        <a:rPr lang="en-US" sz="1000">
                          <a:effectLst/>
                        </a:rPr>
                        <a:t>Deliverable</a:t>
                      </a:r>
                      <a:endParaRPr lang="en-IN" sz="1000">
                        <a:effectLst/>
                        <a:latin typeface="Arial" panose="020B0604020202020204" pitchFamily="34" charset="0"/>
                        <a:ea typeface="Arial" panose="020B0604020202020204" pitchFamily="34" charset="0"/>
                      </a:endParaRPr>
                    </a:p>
                  </a:txBody>
                  <a:tcPr marL="73025" marR="73025" marT="27305" marB="27305" anchor="ctr"/>
                </a:tc>
                <a:extLst>
                  <a:ext uri="{0D108BD9-81ED-4DB2-BD59-A6C34878D82A}">
                    <a16:rowId xmlns:a16="http://schemas.microsoft.com/office/drawing/2014/main" val="4121565403"/>
                  </a:ext>
                </a:extLst>
              </a:tr>
              <a:tr h="866408">
                <a:tc>
                  <a:txBody>
                    <a:bodyPr/>
                    <a:lstStyle/>
                    <a:p>
                      <a:pPr marL="342900" lvl="0" indent="-342900">
                        <a:buFont typeface="Symbol" panose="05050102010706020507" pitchFamily="18" charset="2"/>
                        <a:buChar char=""/>
                      </a:pPr>
                      <a:r>
                        <a:rPr lang="en-US" sz="1000">
                          <a:effectLst/>
                        </a:rPr>
                        <a:t>Identifying Constraints and design the project architecture, explore various public forums to collect relevant data, Data Preparation.</a:t>
                      </a:r>
                      <a:endParaRPr lang="en-IN" sz="1000">
                        <a:effectLst/>
                        <a:latin typeface="Arial" panose="020B0604020202020204" pitchFamily="34" charset="0"/>
                        <a:ea typeface="Arial" panose="020B0604020202020204" pitchFamily="34" charset="0"/>
                      </a:endParaRPr>
                    </a:p>
                  </a:txBody>
                  <a:tcPr marL="73025" marR="73025" marT="27305" marB="27305"/>
                </a:tc>
                <a:tc>
                  <a:txBody>
                    <a:bodyPr/>
                    <a:lstStyle/>
                    <a:p>
                      <a:pPr marL="342900" lvl="0" indent="-342900">
                        <a:buFont typeface="Arial" panose="020B0604020202020204" pitchFamily="34" charset="0"/>
                        <a:buChar char="●"/>
                      </a:pPr>
                      <a:r>
                        <a:rPr lang="en-US" sz="1000">
                          <a:effectLst/>
                        </a:rPr>
                        <a:t>Deliverable 1.1—Identifying Constraints and design the project architecture.  </a:t>
                      </a:r>
                      <a:endParaRPr lang="en-IN" sz="1000">
                        <a:effectLst/>
                      </a:endParaRPr>
                    </a:p>
                    <a:p>
                      <a:pPr marL="342900" lvl="0" indent="-342900">
                        <a:buFont typeface="Arial" panose="020B0604020202020204" pitchFamily="34" charset="0"/>
                        <a:buChar char="●"/>
                      </a:pPr>
                      <a:r>
                        <a:rPr lang="en-US" sz="1000">
                          <a:effectLst/>
                        </a:rPr>
                        <a:t>Deliverable 1.2—Explore various public forums to collect relevant data. </a:t>
                      </a:r>
                      <a:endParaRPr lang="en-IN" sz="1000">
                        <a:effectLst/>
                      </a:endParaRPr>
                    </a:p>
                    <a:p>
                      <a:pPr marL="342900" lvl="0" indent="-342900">
                        <a:buFont typeface="Arial" panose="020B0604020202020204" pitchFamily="34" charset="0"/>
                        <a:buChar char="●"/>
                      </a:pPr>
                      <a:r>
                        <a:rPr lang="en-US" sz="1000">
                          <a:effectLst/>
                        </a:rPr>
                        <a:t>Deliverable 1.3— Data Preparation</a:t>
                      </a:r>
                      <a:endParaRPr lang="en-IN" sz="1000">
                        <a:effectLst/>
                        <a:latin typeface="Noto Sans Symbols"/>
                        <a:ea typeface="Noto Sans Symbols"/>
                        <a:cs typeface="Noto Sans Symbols"/>
                      </a:endParaRPr>
                    </a:p>
                  </a:txBody>
                  <a:tcPr marL="73025" marR="73025" marT="27305" marB="27305"/>
                </a:tc>
                <a:extLst>
                  <a:ext uri="{0D108BD9-81ED-4DB2-BD59-A6C34878D82A}">
                    <a16:rowId xmlns:a16="http://schemas.microsoft.com/office/drawing/2014/main" val="1196374540"/>
                  </a:ext>
                </a:extLst>
              </a:tr>
              <a:tr h="468821">
                <a:tc>
                  <a:txBody>
                    <a:bodyPr/>
                    <a:lstStyle/>
                    <a:p>
                      <a:pPr marL="342900" lvl="0" indent="-342900">
                        <a:buFont typeface="Symbol" panose="05050102010706020507" pitchFamily="18" charset="2"/>
                        <a:buChar char=""/>
                      </a:pPr>
                      <a:r>
                        <a:rPr lang="en-US" sz="1000">
                          <a:effectLst/>
                        </a:rPr>
                        <a:t>EDA and Descriptive Analytics</a:t>
                      </a:r>
                      <a:endParaRPr lang="en-IN" sz="1000">
                        <a:effectLst/>
                        <a:latin typeface="Arial" panose="020B0604020202020204" pitchFamily="34" charset="0"/>
                        <a:ea typeface="Arial" panose="020B0604020202020204" pitchFamily="34" charset="0"/>
                      </a:endParaRPr>
                    </a:p>
                  </a:txBody>
                  <a:tcPr marL="73025" marR="73025" marT="27305" marB="27305"/>
                </a:tc>
                <a:tc>
                  <a:txBody>
                    <a:bodyPr/>
                    <a:lstStyle/>
                    <a:p>
                      <a:pPr marL="342900" lvl="0" indent="-342900">
                        <a:buFont typeface="Arial" panose="020B0604020202020204" pitchFamily="34" charset="0"/>
                        <a:buChar char="●"/>
                      </a:pPr>
                      <a:r>
                        <a:rPr lang="en-US" sz="1000">
                          <a:effectLst/>
                        </a:rPr>
                        <a:t>Deliverable 2.1— EDA and Descriptive Analytics</a:t>
                      </a:r>
                      <a:endParaRPr lang="en-IN" sz="1000">
                        <a:effectLst/>
                      </a:endParaRPr>
                    </a:p>
                    <a:p>
                      <a:pPr marL="342900" lvl="0" indent="-342900">
                        <a:buFont typeface="Arial" panose="020B0604020202020204" pitchFamily="34" charset="0"/>
                        <a:buChar char="●"/>
                      </a:pPr>
                      <a:r>
                        <a:rPr lang="en-US" sz="1000">
                          <a:effectLst/>
                        </a:rPr>
                        <a:t>Deliverable 2.2— Insights documentation</a:t>
                      </a:r>
                      <a:endParaRPr lang="en-IN" sz="1000">
                        <a:effectLst/>
                        <a:latin typeface="Noto Sans Symbols"/>
                        <a:ea typeface="Noto Sans Symbols"/>
                        <a:cs typeface="Noto Sans Symbols"/>
                      </a:endParaRPr>
                    </a:p>
                  </a:txBody>
                  <a:tcPr marL="73025" marR="73025" marT="27305" marB="27305"/>
                </a:tc>
                <a:extLst>
                  <a:ext uri="{0D108BD9-81ED-4DB2-BD59-A6C34878D82A}">
                    <a16:rowId xmlns:a16="http://schemas.microsoft.com/office/drawing/2014/main" val="385944912"/>
                  </a:ext>
                </a:extLst>
              </a:tr>
              <a:tr h="667614">
                <a:tc>
                  <a:txBody>
                    <a:bodyPr/>
                    <a:lstStyle/>
                    <a:p>
                      <a:pPr marL="342900" lvl="0" indent="-342900">
                        <a:buFont typeface="Symbol" panose="05050102010706020507" pitchFamily="18" charset="2"/>
                        <a:buChar char=""/>
                      </a:pPr>
                      <a:r>
                        <a:rPr lang="en-US" sz="1000">
                          <a:effectLst/>
                        </a:rPr>
                        <a:t>Show case and review, Final Presentation and documentation, Handover and KT.</a:t>
                      </a:r>
                      <a:endParaRPr lang="en-IN" sz="1000">
                        <a:effectLst/>
                        <a:latin typeface="Arial" panose="020B0604020202020204" pitchFamily="34" charset="0"/>
                        <a:ea typeface="Arial" panose="020B0604020202020204" pitchFamily="34" charset="0"/>
                      </a:endParaRPr>
                    </a:p>
                  </a:txBody>
                  <a:tcPr marL="73025" marR="73025" marT="27305" marB="27305"/>
                </a:tc>
                <a:tc>
                  <a:txBody>
                    <a:bodyPr/>
                    <a:lstStyle/>
                    <a:p>
                      <a:pPr marL="342900" lvl="0" indent="-342900">
                        <a:buFont typeface="Symbol" panose="05050102010706020507" pitchFamily="18" charset="2"/>
                        <a:buChar char=""/>
                      </a:pPr>
                      <a:r>
                        <a:rPr lang="en-US" sz="1000" dirty="0">
                          <a:effectLst/>
                        </a:rPr>
                        <a:t>Deliverable3.1 – show case and review.</a:t>
                      </a:r>
                      <a:endParaRPr lang="en-IN" sz="1000" dirty="0">
                        <a:effectLst/>
                      </a:endParaRPr>
                    </a:p>
                    <a:p>
                      <a:pPr marL="342900" lvl="0" indent="-342900">
                        <a:buFont typeface="Symbol" panose="05050102010706020507" pitchFamily="18" charset="2"/>
                        <a:buChar char=""/>
                      </a:pPr>
                      <a:r>
                        <a:rPr lang="en-US" sz="1000" dirty="0">
                          <a:effectLst/>
                        </a:rPr>
                        <a:t>Deliverable3.2 – Final Presentation and documentation</a:t>
                      </a:r>
                      <a:endParaRPr lang="en-IN" sz="1000" dirty="0">
                        <a:effectLst/>
                      </a:endParaRPr>
                    </a:p>
                    <a:p>
                      <a:pPr marL="342900" lvl="0" indent="-342900">
                        <a:buFont typeface="Symbol" panose="05050102010706020507" pitchFamily="18" charset="2"/>
                        <a:buChar char=""/>
                      </a:pPr>
                      <a:r>
                        <a:rPr lang="en-US" sz="1000" dirty="0">
                          <a:effectLst/>
                        </a:rPr>
                        <a:t>Deliverable3.3 – Handover and KT</a:t>
                      </a:r>
                      <a:endParaRPr lang="en-IN" sz="1000" dirty="0">
                        <a:effectLst/>
                        <a:latin typeface="Arial" panose="020B0604020202020204" pitchFamily="34" charset="0"/>
                        <a:ea typeface="Arial" panose="020B0604020202020204" pitchFamily="34" charset="0"/>
                      </a:endParaRPr>
                    </a:p>
                  </a:txBody>
                  <a:tcPr marL="73025" marR="73025" marT="27305" marB="27305"/>
                </a:tc>
                <a:extLst>
                  <a:ext uri="{0D108BD9-81ED-4DB2-BD59-A6C34878D82A}">
                    <a16:rowId xmlns:a16="http://schemas.microsoft.com/office/drawing/2014/main" val="150350443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5" name="TextBox 4">
            <a:extLst>
              <a:ext uri="{FF2B5EF4-FFF2-40B4-BE49-F238E27FC236}">
                <a16:creationId xmlns:a16="http://schemas.microsoft.com/office/drawing/2014/main" id="{E6E52EA8-859E-ECEE-0202-22C4DD78A6F8}"/>
              </a:ext>
            </a:extLst>
          </p:cNvPr>
          <p:cNvSpPr txBox="1"/>
          <p:nvPr/>
        </p:nvSpPr>
        <p:spPr>
          <a:xfrm>
            <a:off x="437745" y="1050588"/>
            <a:ext cx="11381361" cy="3539430"/>
          </a:xfrm>
          <a:prstGeom prst="rect">
            <a:avLst/>
          </a:prstGeom>
          <a:noFill/>
        </p:spPr>
        <p:txBody>
          <a:bodyPr wrap="square" rtlCol="0">
            <a:spAutoFit/>
          </a:bodyPr>
          <a:lstStyle/>
          <a:p>
            <a:r>
              <a:rPr lang="en-US" dirty="0"/>
              <a:t>1. Date: The date when the data was recorded.</a:t>
            </a:r>
          </a:p>
          <a:p>
            <a:r>
              <a:rPr lang="en-US" dirty="0"/>
              <a:t>2. </a:t>
            </a:r>
            <a:r>
              <a:rPr lang="en-US" dirty="0" err="1"/>
              <a:t>Machine_ID</a:t>
            </a:r>
            <a:r>
              <a:rPr lang="en-US" dirty="0"/>
              <a:t>: A unique identifier for the machine or equipment.</a:t>
            </a:r>
          </a:p>
          <a:p>
            <a:r>
              <a:rPr lang="en-US" dirty="0"/>
              <a:t>3. </a:t>
            </a:r>
            <a:r>
              <a:rPr lang="en-US" dirty="0" err="1"/>
              <a:t>Assembly_Line_No</a:t>
            </a:r>
            <a:r>
              <a:rPr lang="en-US" dirty="0"/>
              <a:t>: The number of the assembly line where the machine is located.</a:t>
            </a:r>
          </a:p>
          <a:p>
            <a:r>
              <a:rPr lang="en-US" dirty="0"/>
              <a:t>4. </a:t>
            </a:r>
            <a:r>
              <a:rPr lang="en-US" dirty="0" err="1"/>
              <a:t>Hydraulic_Pressure</a:t>
            </a:r>
            <a:r>
              <a:rPr lang="en-US" dirty="0"/>
              <a:t>(bar): The hydraulic pressure in bars, a measure of hydraulic system performance.</a:t>
            </a:r>
          </a:p>
          <a:p>
            <a:r>
              <a:rPr lang="en-US" dirty="0"/>
              <a:t>5. </a:t>
            </a:r>
            <a:r>
              <a:rPr lang="en-US" dirty="0" err="1"/>
              <a:t>Coolant_Pressure</a:t>
            </a:r>
            <a:r>
              <a:rPr lang="en-US" dirty="0"/>
              <a:t>(bar): The coolant pressure in bars, a measure of the coolant system performance.</a:t>
            </a:r>
          </a:p>
          <a:p>
            <a:r>
              <a:rPr lang="en-US" dirty="0"/>
              <a:t>6. </a:t>
            </a:r>
            <a:r>
              <a:rPr lang="en-US" dirty="0" err="1"/>
              <a:t>Air_System_Pressure</a:t>
            </a:r>
            <a:r>
              <a:rPr lang="en-US" dirty="0"/>
              <a:t>(bar): The air system pressure in bars, a measure of the air system performance.</a:t>
            </a:r>
          </a:p>
          <a:p>
            <a:r>
              <a:rPr lang="en-US" dirty="0"/>
              <a:t>7. </a:t>
            </a:r>
            <a:r>
              <a:rPr lang="en-US" dirty="0" err="1"/>
              <a:t>Coolant_Temperature</a:t>
            </a:r>
            <a:r>
              <a:rPr lang="en-US" dirty="0"/>
              <a:t>: The temperature of the coolant.</a:t>
            </a:r>
          </a:p>
          <a:p>
            <a:r>
              <a:rPr lang="en-US" dirty="0"/>
              <a:t>8. </a:t>
            </a:r>
            <a:r>
              <a:rPr lang="en-US" dirty="0" err="1"/>
              <a:t>Hydraulic_Oil_Temperature</a:t>
            </a:r>
            <a:r>
              <a:rPr lang="en-US" dirty="0"/>
              <a:t>(°C): The temperature of the hydraulic oil in degrees Celsius.</a:t>
            </a:r>
          </a:p>
          <a:p>
            <a:r>
              <a:rPr lang="en-US" dirty="0"/>
              <a:t>9. </a:t>
            </a:r>
            <a:r>
              <a:rPr lang="en-US" dirty="0" err="1"/>
              <a:t>Spindle_Bearing_Temperature</a:t>
            </a:r>
            <a:r>
              <a:rPr lang="en-US" dirty="0"/>
              <a:t>(°C): The temperature of the spindle bearings in degrees Celsius.</a:t>
            </a:r>
          </a:p>
          <a:p>
            <a:r>
              <a:rPr lang="en-US" dirty="0"/>
              <a:t>10. </a:t>
            </a:r>
            <a:r>
              <a:rPr lang="en-US" dirty="0" err="1"/>
              <a:t>Spindle_Vibration</a:t>
            </a:r>
            <a:r>
              <a:rPr lang="en-US" dirty="0"/>
              <a:t>(µm): The vibration level of the spindle in micrometers.</a:t>
            </a:r>
          </a:p>
          <a:p>
            <a:r>
              <a:rPr lang="en-US" dirty="0"/>
              <a:t>11. </a:t>
            </a:r>
            <a:r>
              <a:rPr lang="en-US" dirty="0" err="1"/>
              <a:t>Tool_Vibration</a:t>
            </a:r>
            <a:r>
              <a:rPr lang="en-US" dirty="0"/>
              <a:t>(µm): The vibration level of the tool in micrometers.</a:t>
            </a:r>
          </a:p>
          <a:p>
            <a:r>
              <a:rPr lang="en-US" dirty="0"/>
              <a:t>12. </a:t>
            </a:r>
            <a:r>
              <a:rPr lang="en-US" dirty="0" err="1"/>
              <a:t>Spindle_Speed</a:t>
            </a:r>
            <a:r>
              <a:rPr lang="en-US" dirty="0"/>
              <a:t>(RPM): The speed of the spindle in revolutions per minute (RPM).</a:t>
            </a:r>
          </a:p>
          <a:p>
            <a:r>
              <a:rPr lang="en-US" dirty="0"/>
              <a:t>13. Voltage(volts): The voltage level.</a:t>
            </a:r>
          </a:p>
          <a:p>
            <a:r>
              <a:rPr lang="en-US" dirty="0"/>
              <a:t>14. Torque(Nm): The torque applied, measured in Newton-meters (Nm).</a:t>
            </a:r>
          </a:p>
          <a:p>
            <a:r>
              <a:rPr lang="en-US" dirty="0"/>
              <a:t>15. Cutting(</a:t>
            </a:r>
            <a:r>
              <a:rPr lang="en-US" dirty="0" err="1"/>
              <a:t>kN</a:t>
            </a:r>
            <a:r>
              <a:rPr lang="en-US" dirty="0"/>
              <a:t>): The cutting force applied, measured in kilonewtons (</a:t>
            </a:r>
            <a:r>
              <a:rPr lang="en-US" dirty="0" err="1"/>
              <a:t>kN</a:t>
            </a:r>
            <a:r>
              <a:rPr lang="en-US" dirty="0"/>
              <a:t>).</a:t>
            </a:r>
          </a:p>
          <a:p>
            <a:r>
              <a:rPr lang="en-US" dirty="0"/>
              <a:t>16. Downtime: An indicator representing machine downtime.</a:t>
            </a:r>
            <a:endParaRPr lang="en-IN" dirty="0"/>
          </a:p>
        </p:txBody>
      </p:sp>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66" name="Google Shape;266;p25"/>
          <p:cNvSpPr txBox="1"/>
          <p:nvPr/>
        </p:nvSpPr>
        <p:spPr>
          <a:xfrm>
            <a:off x="350196" y="1135801"/>
            <a:ext cx="11546732" cy="313929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latin typeface="Calibri"/>
                <a:ea typeface="Calibri"/>
                <a:cs typeface="Calibri"/>
                <a:sym typeface="Calibri"/>
              </a:rPr>
              <a:t>&gt; First Moment Decision </a:t>
            </a:r>
            <a:r>
              <a:rPr lang="en-IN" sz="2400" dirty="0">
                <a:latin typeface="Calibri"/>
                <a:ea typeface="Calibri"/>
                <a:cs typeface="Calibri"/>
                <a:sym typeface="Calibri"/>
              </a:rPr>
              <a:t>: Measures of central tendency (i.e. Mean, Median, Mode).</a:t>
            </a:r>
          </a:p>
          <a:p>
            <a:pPr marL="0" lvl="0" indent="0" algn="l" rtl="0">
              <a:spcBef>
                <a:spcPts val="0"/>
              </a:spcBef>
              <a:spcAft>
                <a:spcPts val="0"/>
              </a:spcAft>
              <a:buNone/>
            </a:pPr>
            <a:endParaRPr lang="en-IN" sz="2400" dirty="0">
              <a:latin typeface="Calibri"/>
              <a:ea typeface="Calibri"/>
              <a:cs typeface="Calibri"/>
              <a:sym typeface="Calibri"/>
            </a:endParaRPr>
          </a:p>
          <a:p>
            <a:pPr marL="0" lvl="0" indent="0" algn="l" rtl="0">
              <a:spcBef>
                <a:spcPts val="0"/>
              </a:spcBef>
              <a:spcAft>
                <a:spcPts val="0"/>
              </a:spcAft>
              <a:buNone/>
            </a:pPr>
            <a:r>
              <a:rPr lang="en-IN" sz="2400" b="1" dirty="0">
                <a:latin typeface="Calibri"/>
                <a:ea typeface="Calibri"/>
                <a:cs typeface="Calibri"/>
                <a:sym typeface="Calibri"/>
              </a:rPr>
              <a:t>&gt; Second Moment Decision </a:t>
            </a:r>
            <a:r>
              <a:rPr lang="en-IN" sz="2400" dirty="0">
                <a:latin typeface="Calibri"/>
                <a:ea typeface="Calibri"/>
                <a:cs typeface="Calibri"/>
                <a:sym typeface="Calibri"/>
              </a:rPr>
              <a:t>: Measures of dispersion (i.e. Variance, Standard Deviation, Range).</a:t>
            </a:r>
          </a:p>
          <a:p>
            <a:pPr marL="0" lvl="0" indent="0" algn="l" rtl="0">
              <a:spcBef>
                <a:spcPts val="0"/>
              </a:spcBef>
              <a:spcAft>
                <a:spcPts val="0"/>
              </a:spcAft>
              <a:buNone/>
            </a:pPr>
            <a:endParaRPr lang="en-IN" sz="2400" dirty="0">
              <a:latin typeface="Calibri"/>
              <a:ea typeface="Calibri"/>
              <a:cs typeface="Calibri"/>
              <a:sym typeface="Calibri"/>
            </a:endParaRPr>
          </a:p>
          <a:p>
            <a:pPr marL="0" lvl="0" indent="0" algn="l" rtl="0">
              <a:spcBef>
                <a:spcPts val="0"/>
              </a:spcBef>
              <a:spcAft>
                <a:spcPts val="0"/>
              </a:spcAft>
              <a:buNone/>
            </a:pPr>
            <a:r>
              <a:rPr lang="en-IN" sz="2400" b="1" dirty="0">
                <a:latin typeface="Calibri"/>
                <a:ea typeface="Calibri"/>
                <a:cs typeface="Calibri"/>
                <a:sym typeface="Calibri"/>
              </a:rPr>
              <a:t>&gt; Third Moment Decision </a:t>
            </a:r>
            <a:r>
              <a:rPr lang="en-IN" sz="2400" dirty="0">
                <a:latin typeface="Calibri"/>
                <a:ea typeface="Calibri"/>
                <a:cs typeface="Calibri"/>
                <a:sym typeface="Calibri"/>
              </a:rPr>
              <a:t>: Skewness</a:t>
            </a:r>
          </a:p>
          <a:p>
            <a:pPr marL="0" lvl="0" indent="0" algn="l" rtl="0">
              <a:spcBef>
                <a:spcPts val="0"/>
              </a:spcBef>
              <a:spcAft>
                <a:spcPts val="0"/>
              </a:spcAft>
              <a:buNone/>
            </a:pPr>
            <a:endParaRPr lang="en-IN" sz="2400" dirty="0">
              <a:latin typeface="Calibri"/>
              <a:ea typeface="Calibri"/>
              <a:cs typeface="Calibri"/>
              <a:sym typeface="Calibri"/>
            </a:endParaRPr>
          </a:p>
          <a:p>
            <a:pPr lvl="0" algn="l" rtl="0">
              <a:spcBef>
                <a:spcPts val="0"/>
              </a:spcBef>
              <a:spcAft>
                <a:spcPts val="0"/>
              </a:spcAft>
            </a:pPr>
            <a:r>
              <a:rPr lang="en-IN" sz="2400" b="1" dirty="0">
                <a:latin typeface="Calibri"/>
                <a:ea typeface="Calibri"/>
                <a:cs typeface="Calibri"/>
                <a:sym typeface="Calibri"/>
              </a:rPr>
              <a:t>&gt; Fourth Moment Decision </a:t>
            </a:r>
            <a:r>
              <a:rPr lang="en-IN" sz="2400" dirty="0">
                <a:latin typeface="Calibri"/>
                <a:ea typeface="Calibri"/>
                <a:cs typeface="Calibri"/>
                <a:sym typeface="Calibri"/>
              </a:rPr>
              <a:t>: Kurtosis</a:t>
            </a:r>
          </a:p>
        </p:txBody>
      </p:sp>
      <p:sp>
        <p:nvSpPr>
          <p:cNvPr id="267" name="Google Shape;267;p25"/>
          <p:cNvSpPr txBox="1"/>
          <p:nvPr/>
        </p:nvSpPr>
        <p:spPr>
          <a:xfrm>
            <a:off x="2233975" y="1582016"/>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307" name="Google Shape;307;p30"/>
          <p:cNvSpPr txBox="1"/>
          <p:nvPr/>
        </p:nvSpPr>
        <p:spPr>
          <a:xfrm>
            <a:off x="2101175" y="1763458"/>
            <a:ext cx="7500025" cy="3139291"/>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AutoNum type="arabicPeriod"/>
            </a:pPr>
            <a:r>
              <a:rPr lang="en-IN" sz="2400" b="1" dirty="0">
                <a:latin typeface="Calibri"/>
                <a:ea typeface="Calibri"/>
                <a:cs typeface="Calibri"/>
                <a:sym typeface="Calibri"/>
              </a:rPr>
              <a:t>Duplicates handling </a:t>
            </a:r>
            <a:r>
              <a:rPr lang="en-IN" sz="2400" dirty="0">
                <a:latin typeface="Calibri"/>
                <a:ea typeface="Calibri"/>
                <a:cs typeface="Calibri"/>
                <a:sym typeface="Calibri"/>
              </a:rPr>
              <a:t>: No duplicate values were found in the dataset.</a:t>
            </a:r>
          </a:p>
          <a:p>
            <a:pPr marL="342900" lvl="0" indent="-342900" algn="l" rtl="0">
              <a:spcBef>
                <a:spcPts val="0"/>
              </a:spcBef>
              <a:spcAft>
                <a:spcPts val="0"/>
              </a:spcAft>
              <a:buAutoNum type="arabicPeriod"/>
            </a:pPr>
            <a:r>
              <a:rPr lang="en-IN" sz="2400" b="1" dirty="0">
                <a:latin typeface="Calibri"/>
                <a:ea typeface="Calibri"/>
                <a:cs typeface="Calibri"/>
                <a:sym typeface="Calibri"/>
              </a:rPr>
              <a:t>Outlier Treatment </a:t>
            </a:r>
            <a:r>
              <a:rPr lang="en-IN" sz="2400" dirty="0">
                <a:latin typeface="Calibri"/>
                <a:ea typeface="Calibri"/>
                <a:cs typeface="Calibri"/>
                <a:sym typeface="Calibri"/>
              </a:rPr>
              <a:t>: Removed / Trimmed values &gt; 3Sigma</a:t>
            </a:r>
          </a:p>
          <a:p>
            <a:pPr marL="342900" lvl="0" indent="-342900" algn="l" rtl="0">
              <a:spcBef>
                <a:spcPts val="0"/>
              </a:spcBef>
              <a:spcAft>
                <a:spcPts val="0"/>
              </a:spcAft>
              <a:buAutoNum type="arabicPeriod"/>
            </a:pPr>
            <a:r>
              <a:rPr lang="en-IN" sz="2400" b="1" dirty="0">
                <a:latin typeface="Calibri"/>
                <a:ea typeface="Calibri"/>
                <a:cs typeface="Calibri"/>
                <a:sym typeface="Calibri"/>
              </a:rPr>
              <a:t>Handling Missing Values </a:t>
            </a:r>
            <a:r>
              <a:rPr lang="en-IN" sz="2400" dirty="0">
                <a:latin typeface="Calibri"/>
                <a:ea typeface="Calibri"/>
                <a:cs typeface="Calibri"/>
                <a:sym typeface="Calibri"/>
              </a:rPr>
              <a:t>: Filled missing values with respective column means</a:t>
            </a:r>
          </a:p>
          <a:p>
            <a:pPr marL="342900" lvl="0" indent="-342900" algn="l" rtl="0">
              <a:spcBef>
                <a:spcPts val="0"/>
              </a:spcBef>
              <a:spcAft>
                <a:spcPts val="0"/>
              </a:spcAft>
              <a:buAutoNum type="arabicPeriod"/>
            </a:pPr>
            <a:r>
              <a:rPr lang="en-IN" sz="2400" b="1" dirty="0">
                <a:latin typeface="Calibri"/>
                <a:ea typeface="Calibri"/>
                <a:cs typeface="Calibri"/>
                <a:sym typeface="Calibri"/>
              </a:rPr>
              <a:t>Dummy Variable Creations </a:t>
            </a:r>
            <a:r>
              <a:rPr lang="en-IN" sz="2400" dirty="0">
                <a:latin typeface="Calibri"/>
                <a:ea typeface="Calibri"/>
                <a:cs typeface="Calibri"/>
                <a:sym typeface="Calibri"/>
              </a:rPr>
              <a:t>: One hot encoded the machine IDs</a:t>
            </a:r>
            <a:r>
              <a:rPr lang="en-IN" sz="2000" dirty="0">
                <a:latin typeface="Calibri"/>
                <a:ea typeface="Calibri"/>
                <a:cs typeface="Calibri"/>
                <a:sym typeface="Calibri"/>
              </a:rPr>
              <a:t>.</a:t>
            </a: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326" name="Google Shape;326;p32"/>
          <p:cNvSpPr txBox="1"/>
          <p:nvPr/>
        </p:nvSpPr>
        <p:spPr>
          <a:xfrm>
            <a:off x="5061207" y="1181072"/>
            <a:ext cx="203998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dirty="0">
                <a:latin typeface="Calibri"/>
                <a:ea typeface="Calibri"/>
                <a:cs typeface="Calibri"/>
                <a:sym typeface="Calibri"/>
              </a:rPr>
              <a:t>Univariate Analysis</a:t>
            </a:r>
            <a:endParaRPr dirty="0">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AA21A9-1BED-663B-9F12-F06740A501E1}"/>
              </a:ext>
            </a:extLst>
          </p:cNvPr>
          <p:cNvPicPr>
            <a:picLocks noChangeAspect="1"/>
          </p:cNvPicPr>
          <p:nvPr/>
        </p:nvPicPr>
        <p:blipFill>
          <a:blip r:embed="rId4"/>
          <a:stretch>
            <a:fillRect/>
          </a:stretch>
        </p:blipFill>
        <p:spPr>
          <a:xfrm>
            <a:off x="2370940" y="1581272"/>
            <a:ext cx="6705367" cy="47758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TotalTime>
  <Words>703</Words>
  <Application>Microsoft Office PowerPoint</Application>
  <PresentationFormat>Widescreen</PresentationFormat>
  <Paragraphs>91</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Georgia</vt:lpstr>
      <vt:lpstr>Times New Roman</vt:lpstr>
      <vt:lpstr>Symbol</vt:lpstr>
      <vt:lpstr>Calibri</vt:lpstr>
      <vt:lpstr>Noto Sans Symbols</vt:lpstr>
      <vt:lpstr>Arial</vt:lpstr>
      <vt:lpstr>Office Theme</vt:lpstr>
      <vt:lpstr>Machine Downtime Analysis</vt:lpstr>
      <vt:lpstr>Project Leadership</vt:lpstr>
      <vt:lpstr>Contents</vt:lpstr>
      <vt:lpstr>Business Problem</vt:lpstr>
      <vt:lpstr>Project Overview and Scope</vt:lpstr>
      <vt:lpstr>Data Dictionary </vt:lpstr>
      <vt:lpstr>Exploratory Data Analysis [EDA]</vt:lpstr>
      <vt:lpstr>Data Preprocessing</vt:lpstr>
      <vt:lpstr>Data Visualization </vt:lpstr>
      <vt:lpstr>Data Visualization </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Vaibhav Tiwari</cp:lastModifiedBy>
  <cp:revision>3</cp:revision>
  <dcterms:created xsi:type="dcterms:W3CDTF">2022-02-16T01:47:29Z</dcterms:created>
  <dcterms:modified xsi:type="dcterms:W3CDTF">2023-10-25T08:37:48Z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