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0" r:id="rId2"/>
    <p:sldId id="36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C120-4B51-C6D5-2DB3-2FA3C0A03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DF4365-A79B-FE0F-2C4D-1087E3CBB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4E984C-F280-6ECA-1A34-3934247B10CF}"/>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5" name="Footer Placeholder 4">
            <a:extLst>
              <a:ext uri="{FF2B5EF4-FFF2-40B4-BE49-F238E27FC236}">
                <a16:creationId xmlns:a16="http://schemas.microsoft.com/office/drawing/2014/main" id="{050C486D-0811-F462-BA2B-44C8C223A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3FF2F-0E5A-EF9B-BC12-CC053FA1E160}"/>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393533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6509-9811-2437-78BD-F4DDE95E99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11EAB0-C580-ECD2-24A4-6B094CA48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95F61-E946-663C-D65E-2D809ACA33D6}"/>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5" name="Footer Placeholder 4">
            <a:extLst>
              <a:ext uri="{FF2B5EF4-FFF2-40B4-BE49-F238E27FC236}">
                <a16:creationId xmlns:a16="http://schemas.microsoft.com/office/drawing/2014/main" id="{12466B27-A506-1FE2-1DB9-316E1AEDA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6773B-90DE-D2F2-3445-0B3FCDBD9877}"/>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149697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0E3F7-200E-6067-B644-2E071FA33B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12A1E-8681-32CF-ABD1-505FB7E0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7E168-D907-7CEF-C7B7-AFF5BD2BAA40}"/>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5" name="Footer Placeholder 4">
            <a:extLst>
              <a:ext uri="{FF2B5EF4-FFF2-40B4-BE49-F238E27FC236}">
                <a16:creationId xmlns:a16="http://schemas.microsoft.com/office/drawing/2014/main" id="{ABD2B2A2-B799-48A0-8285-FBA461A2C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63D1A-338C-2A25-6A4E-466EBAE1520B}"/>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285209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B3D-4D23-B7B8-ECAD-8B4E746AD4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59A786-81F2-818E-BBB2-56FC58F06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DB1EA-4EFD-7B7C-4E03-F84B6DF2D4BC}"/>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5" name="Footer Placeholder 4">
            <a:extLst>
              <a:ext uri="{FF2B5EF4-FFF2-40B4-BE49-F238E27FC236}">
                <a16:creationId xmlns:a16="http://schemas.microsoft.com/office/drawing/2014/main" id="{318DECC7-0F66-AD86-455C-DE210A186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43972-A7BB-2DBA-CAA2-8DEA3B6C784C}"/>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47184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1043-66B0-7076-3B59-E3B92F6A6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B8F54F-E7FC-262D-A78A-3CBC144C5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D2411-A36B-B613-CCEC-545553A11DDF}"/>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5" name="Footer Placeholder 4">
            <a:extLst>
              <a:ext uri="{FF2B5EF4-FFF2-40B4-BE49-F238E27FC236}">
                <a16:creationId xmlns:a16="http://schemas.microsoft.com/office/drawing/2014/main" id="{F422F353-9746-DDC1-D832-501C9E3B5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9FE767-B61A-F137-CDE7-B4E5FC83748E}"/>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268631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116E-3C89-98EF-E7AC-619D6F438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DB4946-6F2E-9C82-9058-AFDB6D39FB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0CAFE7-5497-C01F-DC8C-3A21F58791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786828-BAA3-E880-2E2B-0AAF246D2CB1}"/>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6" name="Footer Placeholder 5">
            <a:extLst>
              <a:ext uri="{FF2B5EF4-FFF2-40B4-BE49-F238E27FC236}">
                <a16:creationId xmlns:a16="http://schemas.microsoft.com/office/drawing/2014/main" id="{98170A0A-13CA-E76A-CAD5-7268F72E7A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369DD-E2FA-27C4-CC28-2F4B4457F907}"/>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97838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5B90-6E2A-23BD-2C23-9FB9443E6C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A172B3-E206-3C6A-FDD9-41AC9E23A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A1E2E7-F6A8-6E48-E5A2-D934FFBE6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0266A3-1BFA-9AFD-7DCB-9F8F8D34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16B02-1271-7158-5B31-C2E1060B06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4CFFDC-E1A1-B618-05CA-340E0130BE3A}"/>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8" name="Footer Placeholder 7">
            <a:extLst>
              <a:ext uri="{FF2B5EF4-FFF2-40B4-BE49-F238E27FC236}">
                <a16:creationId xmlns:a16="http://schemas.microsoft.com/office/drawing/2014/main" id="{33ECA5E6-831D-2592-43E2-5C4C2B1469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AC1210-0D8F-BD7C-DB5A-030119089964}"/>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69342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F1563-7A3B-6001-EC42-308433999C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04D7F3-48DB-1C54-1F3D-D63EACAF15E7}"/>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4" name="Footer Placeholder 3">
            <a:extLst>
              <a:ext uri="{FF2B5EF4-FFF2-40B4-BE49-F238E27FC236}">
                <a16:creationId xmlns:a16="http://schemas.microsoft.com/office/drawing/2014/main" id="{F4A1F160-40CA-A7DA-9FAF-A6114BEB37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8F0684-926C-2FEB-0A9D-8C50A8D16D1F}"/>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1393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79BE0-5AEC-8183-B47E-36D3A271812C}"/>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3" name="Footer Placeholder 2">
            <a:extLst>
              <a:ext uri="{FF2B5EF4-FFF2-40B4-BE49-F238E27FC236}">
                <a16:creationId xmlns:a16="http://schemas.microsoft.com/office/drawing/2014/main" id="{0D8F385C-FCE9-A75B-6F45-910E4626A1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EC7185-2546-0994-0E3B-85272C1AD2A6}"/>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358058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096E-57A8-BBC9-4EFE-2AE2A1CBB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C19478-63DF-3D3D-740F-34C6AC68C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8EC2B6-04A3-9D9C-3E76-6C3C616C8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572D9-28AE-255C-3A8E-2FF04A2025D0}"/>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6" name="Footer Placeholder 5">
            <a:extLst>
              <a:ext uri="{FF2B5EF4-FFF2-40B4-BE49-F238E27FC236}">
                <a16:creationId xmlns:a16="http://schemas.microsoft.com/office/drawing/2014/main" id="{814B5E6E-7C76-457C-4874-C282A8F973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A0C7E5-9710-4805-CF42-36C8473BC0CD}"/>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28223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0F01-BACF-3761-CFD9-7FCCF2B09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F399A7-7DBF-5C92-315B-6C0E23BE1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6079FB-E913-E89F-DAB3-8EDEDE698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1269A-44B8-BDCC-B156-A8AB7D85CFBC}"/>
              </a:ext>
            </a:extLst>
          </p:cNvPr>
          <p:cNvSpPr>
            <a:spLocks noGrp="1"/>
          </p:cNvSpPr>
          <p:nvPr>
            <p:ph type="dt" sz="half" idx="10"/>
          </p:nvPr>
        </p:nvSpPr>
        <p:spPr/>
        <p:txBody>
          <a:bodyPr/>
          <a:lstStyle/>
          <a:p>
            <a:fld id="{EE178BCE-0E98-47FA-9726-04B91AB7C76B}" type="datetimeFigureOut">
              <a:rPr lang="en-IN" smtClean="0"/>
              <a:t>06-01-2023</a:t>
            </a:fld>
            <a:endParaRPr lang="en-IN"/>
          </a:p>
        </p:txBody>
      </p:sp>
      <p:sp>
        <p:nvSpPr>
          <p:cNvPr id="6" name="Footer Placeholder 5">
            <a:extLst>
              <a:ext uri="{FF2B5EF4-FFF2-40B4-BE49-F238E27FC236}">
                <a16:creationId xmlns:a16="http://schemas.microsoft.com/office/drawing/2014/main" id="{A3C8C177-A3CD-9DDB-05B9-4C044171F4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B402-D144-7E7B-CFC3-54074BFADE34}"/>
              </a:ext>
            </a:extLst>
          </p:cNvPr>
          <p:cNvSpPr>
            <a:spLocks noGrp="1"/>
          </p:cNvSpPr>
          <p:nvPr>
            <p:ph type="sldNum" sz="quarter" idx="12"/>
          </p:nvPr>
        </p:nvSpPr>
        <p:spPr/>
        <p:txBody>
          <a:bodyPr/>
          <a:lstStyle/>
          <a:p>
            <a:fld id="{3EB68436-AD66-4084-908D-430AA6A505C0}" type="slidenum">
              <a:rPr lang="en-IN" smtClean="0"/>
              <a:t>‹#›</a:t>
            </a:fld>
            <a:endParaRPr lang="en-IN"/>
          </a:p>
        </p:txBody>
      </p:sp>
    </p:spTree>
    <p:extLst>
      <p:ext uri="{BB962C8B-B14F-4D97-AF65-F5344CB8AC3E}">
        <p14:creationId xmlns:p14="http://schemas.microsoft.com/office/powerpoint/2010/main" val="17678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8B63E-B403-9DFD-39E3-EE20B646F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90930F-85C1-DEC2-2287-2A179BA46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336F2-7D51-97F4-E4C7-C562E2B0E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78BCE-0E98-47FA-9726-04B91AB7C76B}" type="datetimeFigureOut">
              <a:rPr lang="en-IN" smtClean="0"/>
              <a:t>06-01-2023</a:t>
            </a:fld>
            <a:endParaRPr lang="en-IN"/>
          </a:p>
        </p:txBody>
      </p:sp>
      <p:sp>
        <p:nvSpPr>
          <p:cNvPr id="5" name="Footer Placeholder 4">
            <a:extLst>
              <a:ext uri="{FF2B5EF4-FFF2-40B4-BE49-F238E27FC236}">
                <a16:creationId xmlns:a16="http://schemas.microsoft.com/office/drawing/2014/main" id="{35BE0FD7-07C1-648A-F42A-ED5962E0A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219C57-1B26-283E-F310-6C909D7D6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68436-AD66-4084-908D-430AA6A505C0}" type="slidenum">
              <a:rPr lang="en-IN" smtClean="0"/>
              <a:t>‹#›</a:t>
            </a:fld>
            <a:endParaRPr lang="en-IN"/>
          </a:p>
        </p:txBody>
      </p:sp>
    </p:spTree>
    <p:extLst>
      <p:ext uri="{BB962C8B-B14F-4D97-AF65-F5344CB8AC3E}">
        <p14:creationId xmlns:p14="http://schemas.microsoft.com/office/powerpoint/2010/main" val="280053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655109" y="0"/>
            <a:ext cx="8881782" cy="6864724"/>
            <a:chOff x="-3810" y="0"/>
            <a:chExt cx="10066020" cy="7780020"/>
          </a:xfrm>
        </p:grpSpPr>
        <p:sp>
          <p:nvSpPr>
            <p:cNvPr id="6" name="object 6"/>
            <p:cNvSpPr/>
            <p:nvPr/>
          </p:nvSpPr>
          <p:spPr>
            <a:xfrm>
              <a:off x="0" y="0"/>
              <a:ext cx="10058400" cy="1153795"/>
            </a:xfrm>
            <a:custGeom>
              <a:avLst/>
              <a:gdLst/>
              <a:ahLst/>
              <a:cxnLst/>
              <a:rect l="l" t="t" r="r" b="b"/>
              <a:pathLst>
                <a:path w="10058400" h="1153795">
                  <a:moveTo>
                    <a:pt x="10058400" y="0"/>
                  </a:moveTo>
                  <a:lnTo>
                    <a:pt x="0" y="0"/>
                  </a:lnTo>
                  <a:lnTo>
                    <a:pt x="0" y="1153372"/>
                  </a:lnTo>
                  <a:lnTo>
                    <a:pt x="10058400" y="541433"/>
                  </a:lnTo>
                  <a:lnTo>
                    <a:pt x="10058400" y="0"/>
                  </a:lnTo>
                  <a:close/>
                </a:path>
              </a:pathLst>
            </a:custGeom>
            <a:solidFill>
              <a:srgbClr val="031935"/>
            </a:solidFill>
          </p:spPr>
          <p:txBody>
            <a:bodyPr wrap="square" lIns="0" tIns="0" rIns="0" bIns="0" rtlCol="0"/>
            <a:lstStyle/>
            <a:p>
              <a:endParaRPr sz="1588"/>
            </a:p>
          </p:txBody>
        </p:sp>
        <p:sp>
          <p:nvSpPr>
            <p:cNvPr id="7" name="object 7"/>
            <p:cNvSpPr/>
            <p:nvPr/>
          </p:nvSpPr>
          <p:spPr>
            <a:xfrm>
              <a:off x="0" y="0"/>
              <a:ext cx="10058400" cy="7772400"/>
            </a:xfrm>
            <a:custGeom>
              <a:avLst/>
              <a:gdLst/>
              <a:ahLst/>
              <a:cxnLst/>
              <a:rect l="l" t="t" r="r" b="b"/>
              <a:pathLst>
                <a:path w="10058400" h="7772400">
                  <a:moveTo>
                    <a:pt x="0" y="0"/>
                  </a:moveTo>
                  <a:lnTo>
                    <a:pt x="10058400" y="0"/>
                  </a:lnTo>
                  <a:lnTo>
                    <a:pt x="10058400" y="7772400"/>
                  </a:lnTo>
                  <a:lnTo>
                    <a:pt x="0" y="7772400"/>
                  </a:lnTo>
                  <a:lnTo>
                    <a:pt x="0" y="0"/>
                  </a:lnTo>
                  <a:close/>
                </a:path>
              </a:pathLst>
            </a:custGeom>
            <a:ln w="7199">
              <a:solidFill>
                <a:srgbClr val="000000"/>
              </a:solidFill>
            </a:ln>
          </p:spPr>
          <p:txBody>
            <a:bodyPr wrap="square" lIns="0" tIns="0" rIns="0" bIns="0" rtlCol="0"/>
            <a:lstStyle/>
            <a:p>
              <a:endParaRPr sz="1588"/>
            </a:p>
          </p:txBody>
        </p:sp>
      </p:grpSp>
      <p:pic>
        <p:nvPicPr>
          <p:cNvPr id="2" name="object 2"/>
          <p:cNvPicPr/>
          <p:nvPr/>
        </p:nvPicPr>
        <p:blipFill>
          <a:blip r:embed="rId2" cstate="print"/>
          <a:stretch>
            <a:fillRect/>
          </a:stretch>
        </p:blipFill>
        <p:spPr>
          <a:xfrm>
            <a:off x="4439236" y="1018054"/>
            <a:ext cx="5800527" cy="1422304"/>
          </a:xfrm>
          <a:prstGeom prst="rect">
            <a:avLst/>
          </a:prstGeom>
        </p:spPr>
      </p:pic>
      <p:sp>
        <p:nvSpPr>
          <p:cNvPr id="10" name="object 10"/>
          <p:cNvSpPr txBox="1"/>
          <p:nvPr/>
        </p:nvSpPr>
        <p:spPr>
          <a:xfrm>
            <a:off x="2874421" y="1018054"/>
            <a:ext cx="1400193" cy="703813"/>
          </a:xfrm>
          <a:prstGeom prst="rect">
            <a:avLst/>
          </a:prstGeom>
        </p:spPr>
        <p:txBody>
          <a:bodyPr vert="horz" wrap="square" lIns="0" tIns="11206" rIns="0" bIns="0" rtlCol="0">
            <a:spAutoFit/>
          </a:bodyPr>
          <a:lstStyle/>
          <a:p>
            <a:pPr algn="ctr">
              <a:lnSpc>
                <a:spcPts val="1840"/>
              </a:lnSpc>
              <a:spcBef>
                <a:spcPts val="88"/>
              </a:spcBef>
            </a:pPr>
            <a:r>
              <a:rPr sz="1588" b="1" dirty="0">
                <a:solidFill>
                  <a:srgbClr val="031935"/>
                </a:solidFill>
                <a:latin typeface="Garamond" panose="02020404030301010803" pitchFamily="18" charset="0"/>
                <a:cs typeface="Arial"/>
              </a:rPr>
              <a:t>Sumit</a:t>
            </a:r>
            <a:r>
              <a:rPr sz="1588" b="1" spc="-66" dirty="0">
                <a:solidFill>
                  <a:srgbClr val="031935"/>
                </a:solidFill>
                <a:latin typeface="Garamond" panose="02020404030301010803" pitchFamily="18" charset="0"/>
                <a:cs typeface="Arial"/>
              </a:rPr>
              <a:t> </a:t>
            </a:r>
            <a:r>
              <a:rPr sz="1588" b="1" dirty="0">
                <a:solidFill>
                  <a:srgbClr val="031935"/>
                </a:solidFill>
                <a:latin typeface="Garamond" panose="02020404030301010803" pitchFamily="18" charset="0"/>
                <a:cs typeface="Arial"/>
              </a:rPr>
              <a:t>Kanthed</a:t>
            </a:r>
            <a:endParaRPr sz="1588" dirty="0">
              <a:latin typeface="Garamond" panose="02020404030301010803" pitchFamily="18" charset="0"/>
              <a:cs typeface="Arial"/>
            </a:endParaRPr>
          </a:p>
          <a:p>
            <a:pPr algn="ctr">
              <a:lnSpc>
                <a:spcPts val="1840"/>
              </a:lnSpc>
            </a:pPr>
            <a:r>
              <a:rPr lang="en-GB" sz="1588" spc="-4" dirty="0">
                <a:solidFill>
                  <a:srgbClr val="031935"/>
                </a:solidFill>
                <a:latin typeface="Garamond" panose="02020404030301010803" pitchFamily="18" charset="0"/>
                <a:cs typeface="Arial MT"/>
              </a:rPr>
              <a:t>Head Capital Markets</a:t>
            </a:r>
            <a:endParaRPr sz="1588" dirty="0">
              <a:latin typeface="Garamond" panose="02020404030301010803" pitchFamily="18" charset="0"/>
              <a:cs typeface="Arial MT"/>
            </a:endParaRPr>
          </a:p>
        </p:txBody>
      </p:sp>
      <p:sp>
        <p:nvSpPr>
          <p:cNvPr id="11" name="object 11"/>
          <p:cNvSpPr txBox="1">
            <a:spLocks noGrp="1"/>
          </p:cNvSpPr>
          <p:nvPr>
            <p:ph type="title"/>
          </p:nvPr>
        </p:nvSpPr>
        <p:spPr>
          <a:xfrm>
            <a:off x="2573528" y="27887"/>
            <a:ext cx="1516716" cy="608851"/>
          </a:xfrm>
          <a:prstGeom prst="rect">
            <a:avLst/>
          </a:prstGeom>
        </p:spPr>
        <p:txBody>
          <a:bodyPr vert="horz" wrap="square" lIns="0" tIns="11206" rIns="0" bIns="0" rtlCol="0" anchor="ctr">
            <a:spAutoFit/>
          </a:bodyPr>
          <a:lstStyle/>
          <a:p>
            <a:pPr marL="11206">
              <a:lnSpc>
                <a:spcPct val="100000"/>
              </a:lnSpc>
              <a:spcBef>
                <a:spcPts val="88"/>
              </a:spcBef>
            </a:pPr>
            <a:r>
              <a:rPr sz="3883" dirty="0">
                <a:latin typeface="ADAM.CG PRO" pitchFamily="50" charset="0"/>
              </a:rPr>
              <a:t>TEAM</a:t>
            </a:r>
          </a:p>
        </p:txBody>
      </p:sp>
      <p:sp>
        <p:nvSpPr>
          <p:cNvPr id="14" name="object 14"/>
          <p:cNvSpPr txBox="1"/>
          <p:nvPr/>
        </p:nvSpPr>
        <p:spPr>
          <a:xfrm>
            <a:off x="4465413" y="963484"/>
            <a:ext cx="5418259" cy="1478716"/>
          </a:xfrm>
          <a:prstGeom prst="rect">
            <a:avLst/>
          </a:prstGeom>
        </p:spPr>
        <p:txBody>
          <a:bodyPr vert="horz" wrap="square" lIns="0" tIns="29696" rIns="0" bIns="0" rtlCol="0">
            <a:spAutoFit/>
          </a:bodyPr>
          <a:lstStyle/>
          <a:p>
            <a:pPr marL="236737" marR="50989" indent="-225531">
              <a:lnSpc>
                <a:spcPts val="1579"/>
              </a:lnSpc>
              <a:spcBef>
                <a:spcPts val="234"/>
              </a:spcBef>
              <a:buSzPct val="93750"/>
              <a:buChar char="►"/>
              <a:tabLst>
                <a:tab pos="189389" algn="l"/>
              </a:tabLst>
            </a:pPr>
            <a:r>
              <a:rPr sz="1059" dirty="0">
                <a:solidFill>
                  <a:srgbClr val="031935"/>
                </a:solidFill>
                <a:latin typeface="Garamond" panose="02020404030301010803" pitchFamily="18" charset="0"/>
                <a:cs typeface="Arial MT"/>
              </a:rPr>
              <a:t>Sumit</a:t>
            </a:r>
            <a:r>
              <a:rPr sz="1059" spc="-4" dirty="0">
                <a:solidFill>
                  <a:srgbClr val="031935"/>
                </a:solidFill>
                <a:latin typeface="Garamond" panose="02020404030301010803" pitchFamily="18" charset="0"/>
                <a:cs typeface="Arial MT"/>
              </a:rPr>
              <a:t> comes</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with</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capital </a:t>
            </a:r>
            <a:r>
              <a:rPr sz="1059" spc="-383"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markets </a:t>
            </a:r>
            <a:r>
              <a:rPr sz="1059" spc="-4" dirty="0">
                <a:solidFill>
                  <a:srgbClr val="031935"/>
                </a:solidFill>
                <a:latin typeface="Garamond" panose="02020404030301010803" pitchFamily="18" charset="0"/>
                <a:cs typeface="Arial MT"/>
              </a:rPr>
              <a:t>expertise</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with</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coverage </a:t>
            </a:r>
            <a:r>
              <a:rPr sz="1059" spc="-37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extending </a:t>
            </a:r>
            <a:r>
              <a:rPr sz="1059" dirty="0">
                <a:solidFill>
                  <a:srgbClr val="031935"/>
                </a:solidFill>
                <a:latin typeface="Garamond" panose="02020404030301010803" pitchFamily="18" charset="0"/>
                <a:cs typeface="Arial MT"/>
              </a:rPr>
              <a:t>to </a:t>
            </a:r>
            <a:r>
              <a:rPr sz="1059" spc="-4" dirty="0">
                <a:solidFill>
                  <a:srgbClr val="031935"/>
                </a:solidFill>
                <a:latin typeface="Garamond" panose="02020404030301010803" pitchFamily="18" charset="0"/>
                <a:cs typeface="Arial MT"/>
              </a:rPr>
              <a:t>Europe</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and</a:t>
            </a:r>
            <a:r>
              <a:rPr sz="1059" dirty="0">
                <a:solidFill>
                  <a:srgbClr val="031935"/>
                </a:solidFill>
                <a:latin typeface="Garamond" panose="02020404030301010803" pitchFamily="18" charset="0"/>
                <a:cs typeface="Arial MT"/>
              </a:rPr>
              <a:t> the </a:t>
            </a:r>
            <a:r>
              <a:rPr sz="1059" spc="-4" dirty="0">
                <a:solidFill>
                  <a:srgbClr val="031935"/>
                </a:solidFill>
                <a:latin typeface="Garamond" panose="02020404030301010803" pitchFamily="18" charset="0"/>
                <a:cs typeface="Arial MT"/>
              </a:rPr>
              <a:t>Middle</a:t>
            </a:r>
            <a:r>
              <a:rPr sz="1059" spc="4"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East.</a:t>
            </a:r>
            <a:r>
              <a:rPr lang="en-US" sz="1059" dirty="0">
                <a:solidFill>
                  <a:srgbClr val="031935"/>
                </a:solidFill>
                <a:latin typeface="Garamond" panose="02020404030301010803" pitchFamily="18" charset="0"/>
                <a:cs typeface="Arial MT"/>
              </a:rPr>
              <a:t> </a:t>
            </a:r>
            <a:r>
              <a:rPr sz="1059" spc="-9" dirty="0">
                <a:solidFill>
                  <a:srgbClr val="031935"/>
                </a:solidFill>
                <a:latin typeface="Garamond" panose="02020404030301010803" pitchFamily="18" charset="0"/>
                <a:cs typeface="Arial MT"/>
              </a:rPr>
              <a:t>He</a:t>
            </a:r>
            <a:r>
              <a:rPr sz="1059" spc="-4" dirty="0">
                <a:solidFill>
                  <a:srgbClr val="031935"/>
                </a:solidFill>
                <a:latin typeface="Garamond" panose="02020404030301010803" pitchFamily="18" charset="0"/>
                <a:cs typeface="Arial MT"/>
              </a:rPr>
              <a:t> comes</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with</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14+</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years’</a:t>
            </a:r>
            <a:r>
              <a:rPr lang="en-US" sz="1059" dirty="0">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experience</a:t>
            </a:r>
            <a:r>
              <a:rPr sz="1059" spc="-13"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in</a:t>
            </a:r>
            <a:r>
              <a:rPr sz="1059" spc="-13" dirty="0">
                <a:solidFill>
                  <a:srgbClr val="031935"/>
                </a:solidFill>
                <a:latin typeface="Garamond" panose="02020404030301010803" pitchFamily="18" charset="0"/>
                <a:cs typeface="Arial MT"/>
              </a:rPr>
              <a:t> </a:t>
            </a:r>
            <a:r>
              <a:rPr sz="1059">
                <a:solidFill>
                  <a:srgbClr val="031935"/>
                </a:solidFill>
                <a:latin typeface="Garamond" panose="02020404030301010803" pitchFamily="18" charset="0"/>
                <a:cs typeface="Arial MT"/>
              </a:rPr>
              <a:t>structured</a:t>
            </a:r>
            <a:r>
              <a:rPr sz="1059" spc="-13">
                <a:solidFill>
                  <a:srgbClr val="031935"/>
                </a:solidFill>
                <a:latin typeface="Garamond" panose="02020404030301010803" pitchFamily="18" charset="0"/>
                <a:cs typeface="Arial MT"/>
              </a:rPr>
              <a:t> </a:t>
            </a:r>
            <a:r>
              <a:rPr sz="1059">
                <a:solidFill>
                  <a:srgbClr val="031935"/>
                </a:solidFill>
                <a:latin typeface="Garamond" panose="02020404030301010803" pitchFamily="18" charset="0"/>
                <a:cs typeface="Arial MT"/>
              </a:rPr>
              <a:t>credit</a:t>
            </a:r>
            <a:r>
              <a:rPr sz="1059" dirty="0">
                <a:solidFill>
                  <a:srgbClr val="031935"/>
                </a:solidFill>
                <a:latin typeface="Garamond" panose="02020404030301010803" pitchFamily="18" charset="0"/>
                <a:cs typeface="Arial MT"/>
              </a:rPr>
              <a:t>, </a:t>
            </a:r>
            <a:r>
              <a:rPr sz="1059" spc="-383"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derivatives,</a:t>
            </a:r>
            <a:r>
              <a:rPr sz="1059" spc="4"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corporate</a:t>
            </a:r>
            <a:r>
              <a:rPr sz="1059" spc="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ﬁnance </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and</a:t>
            </a:r>
            <a:r>
              <a:rPr sz="1059" spc="4"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asset</a:t>
            </a:r>
            <a:r>
              <a:rPr sz="1059" spc="-4" dirty="0">
                <a:solidFill>
                  <a:srgbClr val="031935"/>
                </a:solidFill>
                <a:latin typeface="Garamond" panose="02020404030301010803" pitchFamily="18" charset="0"/>
                <a:cs typeface="Arial MT"/>
              </a:rPr>
              <a:t> management</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with a </a:t>
            </a:r>
            <a:r>
              <a:rPr sz="1059" spc="-379"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focus </a:t>
            </a:r>
            <a:r>
              <a:rPr sz="1059" spc="-4" dirty="0">
                <a:solidFill>
                  <a:srgbClr val="031935"/>
                </a:solidFill>
                <a:latin typeface="Garamond" panose="02020404030301010803" pitchFamily="18" charset="0"/>
                <a:cs typeface="Arial MT"/>
              </a:rPr>
              <a:t>on</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emerging </a:t>
            </a:r>
            <a:r>
              <a:rPr sz="1059" dirty="0">
                <a:solidFill>
                  <a:srgbClr val="031935"/>
                </a:solidFill>
                <a:latin typeface="Garamond" panose="02020404030301010803" pitchFamily="18" charset="0"/>
                <a:cs typeface="Arial MT"/>
              </a:rPr>
              <a:t>markets </a:t>
            </a:r>
            <a:r>
              <a:rPr sz="1059" spc="-4" dirty="0">
                <a:solidFill>
                  <a:srgbClr val="031935"/>
                </a:solidFill>
                <a:latin typeface="Garamond" panose="02020404030301010803" pitchFamily="18" charset="0"/>
                <a:cs typeface="Arial MT"/>
              </a:rPr>
              <a:t>accompanied by</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a:t>
            </a:r>
            <a:r>
              <a:rPr sz="1059" spc="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broad </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institutional </a:t>
            </a:r>
            <a:r>
              <a:rPr sz="1059" dirty="0">
                <a:solidFill>
                  <a:srgbClr val="031935"/>
                </a:solidFill>
                <a:latin typeface="Garamond" panose="02020404030301010803" pitchFamily="18" charset="0"/>
                <a:cs typeface="Arial MT"/>
              </a:rPr>
              <a:t>network.</a:t>
            </a:r>
            <a:r>
              <a:rPr lang="en-US" sz="1059" dirty="0">
                <a:latin typeface="Garamond" panose="02020404030301010803" pitchFamily="18" charset="0"/>
                <a:cs typeface="Arial MT"/>
              </a:rPr>
              <a:t> </a:t>
            </a:r>
            <a:r>
              <a:rPr sz="1059" spc="-9" dirty="0">
                <a:solidFill>
                  <a:srgbClr val="031935"/>
                </a:solidFill>
                <a:latin typeface="Garamond" panose="02020404030301010803" pitchFamily="18" charset="0"/>
                <a:cs typeface="Arial MT"/>
              </a:rPr>
              <a:t>He</a:t>
            </a:r>
            <a:r>
              <a:rPr sz="1059" spc="-4" dirty="0">
                <a:solidFill>
                  <a:srgbClr val="031935"/>
                </a:solidFill>
                <a:latin typeface="Garamond" panose="02020404030301010803" pitchFamily="18" charset="0"/>
                <a:cs typeface="Arial MT"/>
              </a:rPr>
              <a:t> worked</a:t>
            </a:r>
            <a:r>
              <a:rPr sz="1059" dirty="0">
                <a:solidFill>
                  <a:srgbClr val="031935"/>
                </a:solidFill>
                <a:latin typeface="Garamond" panose="02020404030301010803" pitchFamily="18" charset="0"/>
                <a:cs typeface="Arial MT"/>
              </a:rPr>
              <a:t> at</a:t>
            </a:r>
            <a:r>
              <a:rPr sz="1059" spc="-4"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JP</a:t>
            </a:r>
            <a:r>
              <a:rPr sz="1059" spc="-26"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Morgan and</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a:t>
            </a:r>
            <a:r>
              <a:rPr lang="en-US" sz="1059" dirty="0">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Buy</a:t>
            </a:r>
            <a:r>
              <a:rPr sz="1059" spc="13"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side</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boutique</a:t>
            </a:r>
            <a:r>
              <a:rPr sz="1059" dirty="0">
                <a:solidFill>
                  <a:srgbClr val="031935"/>
                </a:solidFill>
                <a:latin typeface="Garamond" panose="02020404030301010803" pitchFamily="18" charset="0"/>
                <a:cs typeface="Arial MT"/>
              </a:rPr>
              <a:t> PE,</a:t>
            </a:r>
            <a:r>
              <a:rPr sz="1059" spc="4"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private </a:t>
            </a:r>
            <a:r>
              <a:rPr sz="1059" spc="-383"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equity</a:t>
            </a:r>
            <a:r>
              <a:rPr sz="1059" spc="4"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ﬁrm</a:t>
            </a:r>
            <a:r>
              <a:rPr sz="1059" spc="-4" dirty="0">
                <a:solidFill>
                  <a:srgbClr val="031935"/>
                </a:solidFill>
                <a:latin typeface="Garamond" panose="02020404030301010803" pitchFamily="18" charset="0"/>
                <a:cs typeface="Arial MT"/>
              </a:rPr>
              <a:t> in</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London</a:t>
            </a:r>
            <a:endParaRPr lang="en-US" sz="1059" dirty="0">
              <a:latin typeface="Garamond" panose="02020404030301010803" pitchFamily="18" charset="0"/>
              <a:cs typeface="Arial MT"/>
            </a:endParaRPr>
          </a:p>
          <a:p>
            <a:pPr marL="236737" marR="50989" indent="-225531">
              <a:lnSpc>
                <a:spcPts val="1579"/>
              </a:lnSpc>
              <a:spcBef>
                <a:spcPts val="234"/>
              </a:spcBef>
              <a:buSzPct val="93750"/>
              <a:buChar char="►"/>
              <a:tabLst>
                <a:tab pos="189389" algn="l"/>
              </a:tabLst>
            </a:pPr>
            <a:r>
              <a:rPr sz="1059" spc="-9" dirty="0">
                <a:solidFill>
                  <a:srgbClr val="031935"/>
                </a:solidFill>
                <a:latin typeface="Garamond" panose="02020404030301010803" pitchFamily="18" charset="0"/>
                <a:cs typeface="Arial MT"/>
              </a:rPr>
              <a:t>He</a:t>
            </a:r>
            <a:r>
              <a:rPr sz="1059" spc="-4" dirty="0">
                <a:solidFill>
                  <a:srgbClr val="031935"/>
                </a:solidFill>
                <a:latin typeface="Garamond" panose="02020404030301010803" pitchFamily="18" charset="0"/>
                <a:cs typeface="Arial MT"/>
              </a:rPr>
              <a:t> is</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also</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an</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investor</a:t>
            </a:r>
            <a:r>
              <a:rPr sz="1059"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in</a:t>
            </a:r>
            <a:r>
              <a:rPr lang="en-US" sz="1059" spc="-4" dirty="0">
                <a:latin typeface="Garamond" panose="02020404030301010803" pitchFamily="18" charset="0"/>
                <a:cs typeface="Arial MT"/>
              </a:rPr>
              <a:t> </a:t>
            </a:r>
            <a:r>
              <a:rPr sz="1059" dirty="0" err="1">
                <a:solidFill>
                  <a:srgbClr val="031935"/>
                </a:solidFill>
                <a:latin typeface="Garamond" panose="02020404030301010803" pitchFamily="18" charset="0"/>
                <a:cs typeface="Arial MT"/>
              </a:rPr>
              <a:t>Daksﬁrst</a:t>
            </a:r>
            <a:r>
              <a:rPr sz="1059" spc="353" dirty="0">
                <a:solidFill>
                  <a:srgbClr val="031935"/>
                </a:solidFill>
                <a:latin typeface="Garamond" panose="02020404030301010803" pitchFamily="18" charset="0"/>
                <a:cs typeface="Arial MT"/>
              </a:rPr>
              <a:t> </a:t>
            </a:r>
            <a:r>
              <a:rPr sz="1059" spc="-4" dirty="0">
                <a:solidFill>
                  <a:srgbClr val="031935"/>
                </a:solidFill>
                <a:latin typeface="Garamond" panose="02020404030301010803" pitchFamily="18" charset="0"/>
                <a:cs typeface="Arial MT"/>
              </a:rPr>
              <a:t>and</a:t>
            </a:r>
            <a:r>
              <a:rPr sz="1059" spc="-18"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Co-CEO</a:t>
            </a:r>
            <a:r>
              <a:rPr sz="1059" spc="-22" dirty="0">
                <a:solidFill>
                  <a:srgbClr val="031935"/>
                </a:solidFill>
                <a:latin typeface="Garamond" panose="02020404030301010803" pitchFamily="18" charset="0"/>
                <a:cs typeface="Arial MT"/>
              </a:rPr>
              <a:t> </a:t>
            </a:r>
            <a:r>
              <a:rPr sz="1059" dirty="0">
                <a:solidFill>
                  <a:srgbClr val="031935"/>
                </a:solidFill>
                <a:latin typeface="Garamond" panose="02020404030301010803" pitchFamily="18" charset="0"/>
                <a:cs typeface="Arial MT"/>
              </a:rPr>
              <a:t>of </a:t>
            </a:r>
            <a:r>
              <a:rPr sz="1059" spc="-383" dirty="0">
                <a:solidFill>
                  <a:srgbClr val="031935"/>
                </a:solidFill>
                <a:latin typeface="Garamond" panose="02020404030301010803" pitchFamily="18" charset="0"/>
                <a:cs typeface="Arial MT"/>
              </a:rPr>
              <a:t> </a:t>
            </a:r>
            <a:r>
              <a:rPr sz="1059" spc="-4" dirty="0" err="1">
                <a:solidFill>
                  <a:srgbClr val="031935"/>
                </a:solidFill>
                <a:latin typeface="Garamond" panose="02020404030301010803" pitchFamily="18" charset="0"/>
                <a:cs typeface="Arial MT"/>
              </a:rPr>
              <a:t>Maystone</a:t>
            </a:r>
            <a:r>
              <a:rPr sz="1059" spc="-4" dirty="0">
                <a:solidFill>
                  <a:srgbClr val="031935"/>
                </a:solidFill>
                <a:latin typeface="Garamond" panose="02020404030301010803" pitchFamily="18" charset="0"/>
                <a:cs typeface="Arial MT"/>
              </a:rPr>
              <a:t> Capital</a:t>
            </a:r>
            <a:r>
              <a:rPr lang="en-GB" sz="1059" spc="-4" dirty="0">
                <a:solidFill>
                  <a:srgbClr val="031935"/>
                </a:solidFill>
                <a:latin typeface="Garamond" panose="02020404030301010803" pitchFamily="18" charset="0"/>
                <a:cs typeface="Arial MT"/>
              </a:rPr>
              <a:t> a UK focussed merchant bank. </a:t>
            </a:r>
            <a:r>
              <a:rPr lang="en-GB" sz="1059" spc="-9" dirty="0">
                <a:solidFill>
                  <a:srgbClr val="031935"/>
                </a:solidFill>
                <a:latin typeface="Garamond" panose="02020404030301010803" pitchFamily="18" charset="0"/>
                <a:cs typeface="Arial MT"/>
              </a:rPr>
              <a:t>He</a:t>
            </a:r>
            <a:r>
              <a:rPr lang="en-GB" sz="1059" spc="-4" dirty="0">
                <a:solidFill>
                  <a:srgbClr val="031935"/>
                </a:solidFill>
                <a:latin typeface="Garamond" panose="02020404030301010803" pitchFamily="18" charset="0"/>
                <a:cs typeface="Arial MT"/>
              </a:rPr>
              <a:t> holds</a:t>
            </a:r>
            <a:r>
              <a:rPr lang="en-GB" sz="1059" dirty="0">
                <a:solidFill>
                  <a:srgbClr val="031935"/>
                </a:solidFill>
                <a:latin typeface="Garamond" panose="02020404030301010803" pitchFamily="18" charset="0"/>
                <a:cs typeface="Arial MT"/>
              </a:rPr>
              <a:t> </a:t>
            </a:r>
            <a:r>
              <a:rPr lang="en-GB" sz="1059" spc="-4" dirty="0">
                <a:solidFill>
                  <a:srgbClr val="031935"/>
                </a:solidFill>
                <a:latin typeface="Garamond" panose="02020404030301010803" pitchFamily="18" charset="0"/>
                <a:cs typeface="Arial MT"/>
              </a:rPr>
              <a:t>a Bachelor</a:t>
            </a:r>
            <a:r>
              <a:rPr lang="en-GB" sz="1059" dirty="0">
                <a:solidFill>
                  <a:srgbClr val="031935"/>
                </a:solidFill>
                <a:latin typeface="Garamond" panose="02020404030301010803" pitchFamily="18" charset="0"/>
                <a:cs typeface="Arial MT"/>
              </a:rPr>
              <a:t> </a:t>
            </a:r>
            <a:r>
              <a:rPr lang="en-GB" sz="1059" spc="-4" dirty="0">
                <a:solidFill>
                  <a:srgbClr val="031935"/>
                </a:solidFill>
                <a:latin typeface="Garamond" panose="02020404030301010803" pitchFamily="18" charset="0"/>
                <a:cs typeface="Arial MT"/>
              </a:rPr>
              <a:t>and</a:t>
            </a:r>
            <a:r>
              <a:rPr lang="en-GB" sz="1059" spc="-4" dirty="0">
                <a:latin typeface="Garamond" panose="02020404030301010803" pitchFamily="18" charset="0"/>
                <a:cs typeface="Arial MT"/>
              </a:rPr>
              <a:t> </a:t>
            </a:r>
            <a:r>
              <a:rPr lang="en-GB" sz="1059" dirty="0">
                <a:solidFill>
                  <a:srgbClr val="031935"/>
                </a:solidFill>
                <a:latin typeface="Garamond" panose="02020404030301010803" pitchFamily="18" charset="0"/>
                <a:cs typeface="Arial MT"/>
              </a:rPr>
              <a:t>Masters</a:t>
            </a:r>
            <a:r>
              <a:rPr lang="en-GB" sz="1059" spc="-9" dirty="0">
                <a:solidFill>
                  <a:srgbClr val="031935"/>
                </a:solidFill>
                <a:latin typeface="Garamond" panose="02020404030301010803" pitchFamily="18" charset="0"/>
                <a:cs typeface="Arial MT"/>
              </a:rPr>
              <a:t> </a:t>
            </a:r>
            <a:r>
              <a:rPr lang="en-GB" sz="1059" spc="-4" dirty="0">
                <a:solidFill>
                  <a:srgbClr val="031935"/>
                </a:solidFill>
                <a:latin typeface="Garamond" panose="02020404030301010803" pitchFamily="18" charset="0"/>
                <a:cs typeface="Arial MT"/>
              </a:rPr>
              <a:t>in</a:t>
            </a:r>
            <a:r>
              <a:rPr lang="en-GB" sz="1059" spc="379" dirty="0">
                <a:solidFill>
                  <a:srgbClr val="031935"/>
                </a:solidFill>
                <a:latin typeface="Garamond" panose="02020404030301010803" pitchFamily="18" charset="0"/>
                <a:cs typeface="Arial MT"/>
              </a:rPr>
              <a:t> </a:t>
            </a:r>
            <a:r>
              <a:rPr lang="en-GB" sz="1059" spc="-4" dirty="0">
                <a:solidFill>
                  <a:srgbClr val="031935"/>
                </a:solidFill>
                <a:latin typeface="Garamond" panose="02020404030301010803" pitchFamily="18" charset="0"/>
                <a:cs typeface="Arial MT"/>
              </a:rPr>
              <a:t>engineering</a:t>
            </a:r>
            <a:r>
              <a:rPr lang="en-GB" sz="1059" spc="-9" dirty="0">
                <a:solidFill>
                  <a:srgbClr val="031935"/>
                </a:solidFill>
                <a:latin typeface="Garamond" panose="02020404030301010803" pitchFamily="18" charset="0"/>
                <a:cs typeface="Arial MT"/>
              </a:rPr>
              <a:t> </a:t>
            </a:r>
            <a:r>
              <a:rPr lang="en-GB" sz="1059" dirty="0">
                <a:solidFill>
                  <a:srgbClr val="031935"/>
                </a:solidFill>
                <a:latin typeface="Garamond" panose="02020404030301010803" pitchFamily="18" charset="0"/>
                <a:cs typeface="Arial MT"/>
              </a:rPr>
              <a:t>from</a:t>
            </a:r>
            <a:r>
              <a:rPr lang="en-GB" sz="1059" spc="-4" dirty="0">
                <a:solidFill>
                  <a:srgbClr val="031935"/>
                </a:solidFill>
                <a:latin typeface="Garamond" panose="02020404030301010803" pitchFamily="18" charset="0"/>
                <a:cs typeface="Arial MT"/>
              </a:rPr>
              <a:t> </a:t>
            </a:r>
            <a:r>
              <a:rPr lang="en-GB" sz="1059" dirty="0">
                <a:solidFill>
                  <a:srgbClr val="031935"/>
                </a:solidFill>
                <a:latin typeface="Garamond" panose="02020404030301010803" pitchFamily="18" charset="0"/>
                <a:cs typeface="Arial MT"/>
              </a:rPr>
              <a:t>IIT </a:t>
            </a:r>
            <a:r>
              <a:rPr lang="en-GB" sz="1059" spc="-379" dirty="0">
                <a:solidFill>
                  <a:srgbClr val="031935"/>
                </a:solidFill>
                <a:latin typeface="Garamond" panose="02020404030301010803" pitchFamily="18" charset="0"/>
                <a:cs typeface="Arial MT"/>
              </a:rPr>
              <a:t> </a:t>
            </a:r>
            <a:r>
              <a:rPr lang="en-GB" sz="1059" spc="-18" dirty="0">
                <a:solidFill>
                  <a:srgbClr val="031935"/>
                </a:solidFill>
                <a:latin typeface="Garamond" panose="02020404030301010803" pitchFamily="18" charset="0"/>
                <a:cs typeface="Arial MT"/>
              </a:rPr>
              <a:t>Bombay, </a:t>
            </a:r>
            <a:r>
              <a:rPr lang="en-GB" sz="1059" spc="-4" dirty="0">
                <a:solidFill>
                  <a:srgbClr val="031935"/>
                </a:solidFill>
                <a:latin typeface="Garamond" panose="02020404030301010803" pitchFamily="18" charset="0"/>
                <a:cs typeface="Arial MT"/>
              </a:rPr>
              <a:t>an</a:t>
            </a:r>
            <a:r>
              <a:rPr lang="en-GB" sz="1059" dirty="0">
                <a:solidFill>
                  <a:srgbClr val="031935"/>
                </a:solidFill>
                <a:latin typeface="Garamond" panose="02020404030301010803" pitchFamily="18" charset="0"/>
                <a:cs typeface="Arial MT"/>
              </a:rPr>
              <a:t> MBA from IIM </a:t>
            </a:r>
            <a:r>
              <a:rPr lang="en-GB" sz="1059" spc="4" dirty="0">
                <a:solidFill>
                  <a:srgbClr val="031935"/>
                </a:solidFill>
                <a:latin typeface="Garamond" panose="02020404030301010803" pitchFamily="18" charset="0"/>
                <a:cs typeface="Arial MT"/>
              </a:rPr>
              <a:t> </a:t>
            </a:r>
            <a:r>
              <a:rPr lang="en-GB" sz="1059" spc="-4" dirty="0">
                <a:solidFill>
                  <a:srgbClr val="031935"/>
                </a:solidFill>
                <a:latin typeface="Garamond" panose="02020404030301010803" pitchFamily="18" charset="0"/>
                <a:cs typeface="Arial MT"/>
              </a:rPr>
              <a:t>Lucknow and</a:t>
            </a:r>
            <a:r>
              <a:rPr lang="en-GB" sz="1059" dirty="0">
                <a:solidFill>
                  <a:srgbClr val="031935"/>
                </a:solidFill>
                <a:latin typeface="Garamond" panose="02020404030301010803" pitchFamily="18" charset="0"/>
                <a:cs typeface="Arial MT"/>
              </a:rPr>
              <a:t> </a:t>
            </a:r>
            <a:r>
              <a:rPr lang="en-GB" sz="1059" spc="-26" dirty="0">
                <a:solidFill>
                  <a:srgbClr val="031935"/>
                </a:solidFill>
                <a:latin typeface="Garamond" panose="02020404030301010803" pitchFamily="18" charset="0"/>
                <a:cs typeface="Arial MT"/>
              </a:rPr>
              <a:t>CFA</a:t>
            </a:r>
            <a:r>
              <a:rPr lang="en-GB" sz="1059" spc="-22" dirty="0">
                <a:solidFill>
                  <a:srgbClr val="031935"/>
                </a:solidFill>
                <a:latin typeface="Garamond" panose="02020404030301010803" pitchFamily="18" charset="0"/>
                <a:cs typeface="Arial MT"/>
              </a:rPr>
              <a:t> </a:t>
            </a:r>
            <a:r>
              <a:rPr lang="en-GB" sz="1059" spc="-4" dirty="0">
                <a:solidFill>
                  <a:srgbClr val="031935"/>
                </a:solidFill>
                <a:latin typeface="Garamond" panose="02020404030301010803" pitchFamily="18" charset="0"/>
                <a:cs typeface="Arial MT"/>
              </a:rPr>
              <a:t>and </a:t>
            </a:r>
            <a:r>
              <a:rPr lang="en-GB" sz="1059" dirty="0">
                <a:solidFill>
                  <a:srgbClr val="031935"/>
                </a:solidFill>
                <a:latin typeface="Garamond" panose="02020404030301010803" pitchFamily="18" charset="0"/>
                <a:cs typeface="Arial MT"/>
              </a:rPr>
              <a:t>FRM </a:t>
            </a:r>
            <a:r>
              <a:rPr lang="en-GB" sz="1059" spc="4" dirty="0">
                <a:solidFill>
                  <a:srgbClr val="031935"/>
                </a:solidFill>
                <a:latin typeface="Garamond" panose="02020404030301010803" pitchFamily="18" charset="0"/>
                <a:cs typeface="Arial MT"/>
              </a:rPr>
              <a:t> </a:t>
            </a:r>
            <a:r>
              <a:rPr lang="en-GB" sz="1059" dirty="0">
                <a:solidFill>
                  <a:srgbClr val="031935"/>
                </a:solidFill>
                <a:latin typeface="Garamond" panose="02020404030301010803" pitchFamily="18" charset="0"/>
                <a:cs typeface="Arial MT"/>
              </a:rPr>
              <a:t>certiﬁcations.</a:t>
            </a:r>
            <a:endParaRPr lang="en-GB" sz="1059" dirty="0">
              <a:latin typeface="Garamond" panose="02020404030301010803" pitchFamily="18" charset="0"/>
              <a:cs typeface="Arial MT"/>
            </a:endParaRPr>
          </a:p>
        </p:txBody>
      </p:sp>
      <p:sp>
        <p:nvSpPr>
          <p:cNvPr id="17" name="object 17"/>
          <p:cNvSpPr/>
          <p:nvPr/>
        </p:nvSpPr>
        <p:spPr>
          <a:xfrm>
            <a:off x="1793623" y="1031514"/>
            <a:ext cx="926726" cy="1219760"/>
          </a:xfrm>
          <a:custGeom>
            <a:avLst/>
            <a:gdLst/>
            <a:ahLst/>
            <a:cxnLst/>
            <a:rect l="l" t="t" r="r" b="b"/>
            <a:pathLst>
              <a:path w="1050290" h="1382395">
                <a:moveTo>
                  <a:pt x="0" y="0"/>
                </a:moveTo>
                <a:lnTo>
                  <a:pt x="1049911" y="0"/>
                </a:lnTo>
                <a:lnTo>
                  <a:pt x="1049911" y="1381815"/>
                </a:lnTo>
                <a:lnTo>
                  <a:pt x="0" y="1381815"/>
                </a:lnTo>
                <a:lnTo>
                  <a:pt x="0" y="0"/>
                </a:lnTo>
                <a:close/>
              </a:path>
            </a:pathLst>
          </a:custGeom>
          <a:ln w="9000">
            <a:solidFill>
              <a:srgbClr val="031935"/>
            </a:solidFill>
          </a:ln>
        </p:spPr>
        <p:txBody>
          <a:bodyPr wrap="square" lIns="0" tIns="0" rIns="0" bIns="0" rtlCol="0"/>
          <a:lstStyle/>
          <a:p>
            <a:endParaRPr sz="1588"/>
          </a:p>
        </p:txBody>
      </p:sp>
      <p:sp>
        <p:nvSpPr>
          <p:cNvPr id="22" name="object 22"/>
          <p:cNvSpPr/>
          <p:nvPr/>
        </p:nvSpPr>
        <p:spPr>
          <a:xfrm>
            <a:off x="1833665" y="295476"/>
            <a:ext cx="3922" cy="252693"/>
          </a:xfrm>
          <a:custGeom>
            <a:avLst/>
            <a:gdLst/>
            <a:ahLst/>
            <a:cxnLst/>
            <a:rect l="l" t="t" r="r" b="b"/>
            <a:pathLst>
              <a:path w="4445" h="286384">
                <a:moveTo>
                  <a:pt x="165" y="231559"/>
                </a:moveTo>
                <a:lnTo>
                  <a:pt x="0" y="12801"/>
                </a:lnTo>
                <a:lnTo>
                  <a:pt x="0" y="286245"/>
                </a:lnTo>
                <a:lnTo>
                  <a:pt x="165" y="231559"/>
                </a:lnTo>
                <a:close/>
              </a:path>
              <a:path w="4445" h="286384">
                <a:moveTo>
                  <a:pt x="4381" y="0"/>
                </a:moveTo>
                <a:lnTo>
                  <a:pt x="0" y="3340"/>
                </a:lnTo>
                <a:lnTo>
                  <a:pt x="0" y="7061"/>
                </a:lnTo>
                <a:lnTo>
                  <a:pt x="1511" y="3175"/>
                </a:lnTo>
                <a:lnTo>
                  <a:pt x="4381" y="0"/>
                </a:lnTo>
                <a:close/>
              </a:path>
            </a:pathLst>
          </a:custGeom>
          <a:solidFill>
            <a:srgbClr val="0C0C0B"/>
          </a:solidFill>
        </p:spPr>
        <p:txBody>
          <a:bodyPr wrap="square" lIns="0" tIns="0" rIns="0" bIns="0" rtlCol="0"/>
          <a:lstStyle/>
          <a:p>
            <a:endParaRPr sz="1588"/>
          </a:p>
        </p:txBody>
      </p:sp>
      <p:pic>
        <p:nvPicPr>
          <p:cNvPr id="46" name="Picture 45">
            <a:extLst>
              <a:ext uri="{FF2B5EF4-FFF2-40B4-BE49-F238E27FC236}">
                <a16:creationId xmlns:a16="http://schemas.microsoft.com/office/drawing/2014/main" id="{B43399B7-0445-4741-8162-AA5AA097AF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0006" y="134471"/>
            <a:ext cx="558053" cy="642266"/>
          </a:xfrm>
          <a:prstGeom prst="rect">
            <a:avLst/>
          </a:prstGeom>
        </p:spPr>
      </p:pic>
      <p:pic>
        <p:nvPicPr>
          <p:cNvPr id="24" name="Picture 23" descr="A person wearing glasses&#10;&#10;Description automatically generated with low confidence">
            <a:extLst>
              <a:ext uri="{FF2B5EF4-FFF2-40B4-BE49-F238E27FC236}">
                <a16:creationId xmlns:a16="http://schemas.microsoft.com/office/drawing/2014/main" id="{8EFABCF5-EE0C-48F2-87F1-B7687655B5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3045" y="1042806"/>
            <a:ext cx="947882" cy="1245981"/>
          </a:xfrm>
          <a:prstGeom prst="rect">
            <a:avLst/>
          </a:prstGeom>
        </p:spPr>
      </p:pic>
      <p:sp>
        <p:nvSpPr>
          <p:cNvPr id="25" name="object 10">
            <a:extLst>
              <a:ext uri="{FF2B5EF4-FFF2-40B4-BE49-F238E27FC236}">
                <a16:creationId xmlns:a16="http://schemas.microsoft.com/office/drawing/2014/main" id="{25A8279E-5EB2-447F-B6A1-D8F04B4F7708}"/>
              </a:ext>
            </a:extLst>
          </p:cNvPr>
          <p:cNvSpPr txBox="1"/>
          <p:nvPr/>
        </p:nvSpPr>
        <p:spPr>
          <a:xfrm>
            <a:off x="2905156" y="2522071"/>
            <a:ext cx="1400193" cy="934645"/>
          </a:xfrm>
          <a:prstGeom prst="rect">
            <a:avLst/>
          </a:prstGeom>
        </p:spPr>
        <p:txBody>
          <a:bodyPr vert="horz" wrap="square" lIns="0" tIns="11206" rIns="0" bIns="0" rtlCol="0">
            <a:spAutoFit/>
          </a:bodyPr>
          <a:lstStyle/>
          <a:p>
            <a:pPr algn="ctr">
              <a:lnSpc>
                <a:spcPts val="1840"/>
              </a:lnSpc>
              <a:spcBef>
                <a:spcPts val="88"/>
              </a:spcBef>
            </a:pPr>
            <a:r>
              <a:rPr lang="en-GB" sz="1588" b="1" dirty="0">
                <a:solidFill>
                  <a:srgbClr val="031935"/>
                </a:solidFill>
                <a:latin typeface="Garamond" panose="02020404030301010803" pitchFamily="18" charset="0"/>
                <a:cs typeface="Arial"/>
              </a:rPr>
              <a:t>Kartik Krishnaswamy</a:t>
            </a:r>
            <a:endParaRPr sz="1588" dirty="0">
              <a:latin typeface="Garamond" panose="02020404030301010803" pitchFamily="18" charset="0"/>
              <a:cs typeface="Arial"/>
            </a:endParaRPr>
          </a:p>
          <a:p>
            <a:pPr algn="ctr">
              <a:lnSpc>
                <a:spcPts val="1840"/>
              </a:lnSpc>
            </a:pPr>
            <a:r>
              <a:rPr lang="en-GB" sz="1588" spc="-4" dirty="0">
                <a:solidFill>
                  <a:srgbClr val="031935"/>
                </a:solidFill>
                <a:latin typeface="Garamond" panose="02020404030301010803" pitchFamily="18" charset="0"/>
                <a:cs typeface="Arial MT"/>
              </a:rPr>
              <a:t>Head Investor Relations</a:t>
            </a:r>
            <a:endParaRPr sz="1588" dirty="0">
              <a:latin typeface="Garamond" panose="02020404030301010803" pitchFamily="18" charset="0"/>
              <a:cs typeface="Arial MT"/>
            </a:endParaRPr>
          </a:p>
        </p:txBody>
      </p:sp>
      <p:pic>
        <p:nvPicPr>
          <p:cNvPr id="26" name="object 2">
            <a:extLst>
              <a:ext uri="{FF2B5EF4-FFF2-40B4-BE49-F238E27FC236}">
                <a16:creationId xmlns:a16="http://schemas.microsoft.com/office/drawing/2014/main" id="{EF0A513D-F10B-47A1-9C70-8C2EE292670B}"/>
              </a:ext>
            </a:extLst>
          </p:cNvPr>
          <p:cNvPicPr/>
          <p:nvPr/>
        </p:nvPicPr>
        <p:blipFill>
          <a:blip r:embed="rId2" cstate="print"/>
          <a:stretch>
            <a:fillRect/>
          </a:stretch>
        </p:blipFill>
        <p:spPr>
          <a:xfrm>
            <a:off x="4439236" y="2474473"/>
            <a:ext cx="5800527" cy="1422304"/>
          </a:xfrm>
          <a:prstGeom prst="rect">
            <a:avLst/>
          </a:prstGeom>
        </p:spPr>
      </p:pic>
      <p:sp>
        <p:nvSpPr>
          <p:cNvPr id="27" name="object 14">
            <a:extLst>
              <a:ext uri="{FF2B5EF4-FFF2-40B4-BE49-F238E27FC236}">
                <a16:creationId xmlns:a16="http://schemas.microsoft.com/office/drawing/2014/main" id="{73369EE1-AFD6-4D8B-89DA-DAC503E33C1A}"/>
              </a:ext>
            </a:extLst>
          </p:cNvPr>
          <p:cNvSpPr txBox="1"/>
          <p:nvPr/>
        </p:nvSpPr>
        <p:spPr>
          <a:xfrm>
            <a:off x="4465412" y="2419903"/>
            <a:ext cx="5763144" cy="1299180"/>
          </a:xfrm>
          <a:prstGeom prst="rect">
            <a:avLst/>
          </a:prstGeom>
        </p:spPr>
        <p:txBody>
          <a:bodyPr vert="horz" wrap="square" lIns="0" tIns="29696" rIns="0" bIns="0" rtlCol="0">
            <a:spAutoFit/>
          </a:bodyPr>
          <a:lstStyle/>
          <a:p>
            <a:pPr marL="236737" marR="50989" indent="-225531">
              <a:lnSpc>
                <a:spcPts val="1579"/>
              </a:lnSpc>
              <a:spcBef>
                <a:spcPts val="234"/>
              </a:spcBef>
              <a:buSzPct val="93750"/>
              <a:buChar char="►"/>
              <a:tabLst>
                <a:tab pos="189389" algn="l"/>
              </a:tabLst>
            </a:pPr>
            <a:r>
              <a:rPr lang="en-GB" sz="1059" dirty="0">
                <a:solidFill>
                  <a:srgbClr val="031935"/>
                </a:solidFill>
                <a:latin typeface="Garamond" panose="02020404030301010803" pitchFamily="18" charset="0"/>
                <a:cs typeface="Arial MT"/>
              </a:rPr>
              <a:t>Kartik started his career in management consulting in North America and Europe serving a diverse corporate client base for 8 years. In the last decade he has focussed on the asset management business for South Asia at Barclays Investment Management and </a:t>
            </a:r>
            <a:r>
              <a:rPr lang="en-GB" sz="1059">
                <a:solidFill>
                  <a:srgbClr val="031935"/>
                </a:solidFill>
                <a:latin typeface="Garamond" panose="02020404030301010803" pitchFamily="18" charset="0"/>
                <a:cs typeface="Arial MT"/>
              </a:rPr>
              <a:t>at Crossbridge </a:t>
            </a:r>
            <a:r>
              <a:rPr lang="en-GB" sz="1059" dirty="0">
                <a:solidFill>
                  <a:srgbClr val="031935"/>
                </a:solidFill>
                <a:latin typeface="Garamond" panose="02020404030301010803" pitchFamily="18" charset="0"/>
                <a:cs typeface="Arial MT"/>
              </a:rPr>
              <a:t>Capital, a London based asset management firm. </a:t>
            </a:r>
          </a:p>
          <a:p>
            <a:pPr marL="236737" marR="50989" indent="-225531">
              <a:lnSpc>
                <a:spcPts val="1579"/>
              </a:lnSpc>
              <a:spcBef>
                <a:spcPts val="234"/>
              </a:spcBef>
              <a:buSzPct val="93750"/>
              <a:buChar char="►"/>
              <a:tabLst>
                <a:tab pos="189389" algn="l"/>
              </a:tabLst>
            </a:pPr>
            <a:r>
              <a:rPr lang="en-GB" sz="1059" dirty="0">
                <a:solidFill>
                  <a:srgbClr val="031935"/>
                </a:solidFill>
                <a:latin typeface="Garamond" panose="02020404030301010803" pitchFamily="18" charset="0"/>
                <a:cs typeface="Arial MT"/>
              </a:rPr>
              <a:t>Currently he runs Maystone Capital as a Co-CEO alongside Sumit covering clients in Developed markets.</a:t>
            </a:r>
          </a:p>
          <a:p>
            <a:pPr marL="236737" marR="50989" indent="-225531">
              <a:lnSpc>
                <a:spcPts val="1579"/>
              </a:lnSpc>
              <a:spcBef>
                <a:spcPts val="234"/>
              </a:spcBef>
              <a:buSzPct val="93750"/>
              <a:buChar char="►"/>
              <a:tabLst>
                <a:tab pos="189389" algn="l"/>
              </a:tabLst>
            </a:pPr>
            <a:r>
              <a:rPr lang="en-GB" sz="1059" dirty="0">
                <a:solidFill>
                  <a:srgbClr val="031935"/>
                </a:solidFill>
                <a:latin typeface="Garamond" panose="02020404030301010803" pitchFamily="18" charset="0"/>
                <a:cs typeface="Arial MT"/>
              </a:rPr>
              <a:t>He holds a BS in Industrial </a:t>
            </a:r>
            <a:r>
              <a:rPr lang="en-GB" sz="1059" dirty="0" err="1">
                <a:solidFill>
                  <a:srgbClr val="031935"/>
                </a:solidFill>
                <a:latin typeface="Garamond" panose="02020404030301010803" pitchFamily="18" charset="0"/>
                <a:cs typeface="Arial MT"/>
              </a:rPr>
              <a:t>Engg</a:t>
            </a:r>
            <a:r>
              <a:rPr lang="en-GB" sz="1059" dirty="0">
                <a:solidFill>
                  <a:srgbClr val="031935"/>
                </a:solidFill>
                <a:latin typeface="Garamond" panose="02020404030301010803" pitchFamily="18" charset="0"/>
                <a:cs typeface="Arial MT"/>
              </a:rPr>
              <a:t>,  MS in Applied Mathematics and an MBA from University of Chicago</a:t>
            </a:r>
            <a:endParaRPr lang="en-GB" sz="1059" dirty="0">
              <a:latin typeface="Garamond" panose="02020404030301010803" pitchFamily="18" charset="0"/>
              <a:cs typeface="Arial MT"/>
            </a:endParaRPr>
          </a:p>
        </p:txBody>
      </p:sp>
      <p:pic>
        <p:nvPicPr>
          <p:cNvPr id="18" name="Picture 17" descr="A person with a beard&#10;&#10;Description automatically generated with low confidence">
            <a:extLst>
              <a:ext uri="{FF2B5EF4-FFF2-40B4-BE49-F238E27FC236}">
                <a16:creationId xmlns:a16="http://schemas.microsoft.com/office/drawing/2014/main" id="{F0798504-781D-42E7-A75E-CE67117C6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86659" y="2519804"/>
            <a:ext cx="947882" cy="1225269"/>
          </a:xfrm>
          <a:prstGeom prst="rect">
            <a:avLst/>
          </a:prstGeom>
        </p:spPr>
      </p:pic>
      <p:sp>
        <p:nvSpPr>
          <p:cNvPr id="33" name="object 19">
            <a:extLst>
              <a:ext uri="{FF2B5EF4-FFF2-40B4-BE49-F238E27FC236}">
                <a16:creationId xmlns:a16="http://schemas.microsoft.com/office/drawing/2014/main" id="{45269A7B-FF08-4F93-8A63-90698C19D6C2}"/>
              </a:ext>
            </a:extLst>
          </p:cNvPr>
          <p:cNvSpPr/>
          <p:nvPr/>
        </p:nvSpPr>
        <p:spPr>
          <a:xfrm>
            <a:off x="1793622" y="2519805"/>
            <a:ext cx="941453" cy="1219760"/>
          </a:xfrm>
          <a:custGeom>
            <a:avLst/>
            <a:gdLst/>
            <a:ahLst/>
            <a:cxnLst/>
            <a:rect l="l" t="t" r="r" b="b"/>
            <a:pathLst>
              <a:path w="1050290" h="1382395">
                <a:moveTo>
                  <a:pt x="0" y="0"/>
                </a:moveTo>
                <a:lnTo>
                  <a:pt x="1049911" y="0"/>
                </a:lnTo>
                <a:lnTo>
                  <a:pt x="1049911" y="1381817"/>
                </a:lnTo>
                <a:lnTo>
                  <a:pt x="0" y="1381817"/>
                </a:lnTo>
                <a:lnTo>
                  <a:pt x="0" y="0"/>
                </a:lnTo>
                <a:close/>
              </a:path>
            </a:pathLst>
          </a:custGeom>
          <a:ln w="9000">
            <a:solidFill>
              <a:srgbClr val="031935"/>
            </a:solidFill>
          </a:ln>
        </p:spPr>
        <p:txBody>
          <a:bodyPr wrap="square" lIns="0" tIns="0" rIns="0" bIns="0" rtlCol="0"/>
          <a:lstStyle/>
          <a:p>
            <a:endParaRPr sz="1588"/>
          </a:p>
        </p:txBody>
      </p:sp>
    </p:spTree>
    <p:extLst>
      <p:ext uri="{BB962C8B-B14F-4D97-AF65-F5344CB8AC3E}">
        <p14:creationId xmlns:p14="http://schemas.microsoft.com/office/powerpoint/2010/main" val="201745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655109" y="0"/>
            <a:ext cx="8881782" cy="6864724"/>
            <a:chOff x="-3810" y="0"/>
            <a:chExt cx="10066020" cy="7780020"/>
          </a:xfrm>
        </p:grpSpPr>
        <p:sp>
          <p:nvSpPr>
            <p:cNvPr id="6" name="object 6"/>
            <p:cNvSpPr/>
            <p:nvPr/>
          </p:nvSpPr>
          <p:spPr>
            <a:xfrm>
              <a:off x="0" y="0"/>
              <a:ext cx="10058400" cy="1153795"/>
            </a:xfrm>
            <a:custGeom>
              <a:avLst/>
              <a:gdLst/>
              <a:ahLst/>
              <a:cxnLst/>
              <a:rect l="l" t="t" r="r" b="b"/>
              <a:pathLst>
                <a:path w="10058400" h="1153795">
                  <a:moveTo>
                    <a:pt x="10058400" y="0"/>
                  </a:moveTo>
                  <a:lnTo>
                    <a:pt x="0" y="0"/>
                  </a:lnTo>
                  <a:lnTo>
                    <a:pt x="0" y="1153372"/>
                  </a:lnTo>
                  <a:lnTo>
                    <a:pt x="10058400" y="541433"/>
                  </a:lnTo>
                  <a:lnTo>
                    <a:pt x="10058400" y="0"/>
                  </a:lnTo>
                  <a:close/>
                </a:path>
              </a:pathLst>
            </a:custGeom>
            <a:solidFill>
              <a:srgbClr val="031935"/>
            </a:solidFill>
          </p:spPr>
          <p:txBody>
            <a:bodyPr wrap="square" lIns="0" tIns="0" rIns="0" bIns="0" rtlCol="0"/>
            <a:lstStyle/>
            <a:p>
              <a:endParaRPr sz="1588"/>
            </a:p>
          </p:txBody>
        </p:sp>
        <p:sp>
          <p:nvSpPr>
            <p:cNvPr id="7" name="object 7"/>
            <p:cNvSpPr/>
            <p:nvPr/>
          </p:nvSpPr>
          <p:spPr>
            <a:xfrm>
              <a:off x="0" y="0"/>
              <a:ext cx="10058400" cy="7772400"/>
            </a:xfrm>
            <a:custGeom>
              <a:avLst/>
              <a:gdLst/>
              <a:ahLst/>
              <a:cxnLst/>
              <a:rect l="l" t="t" r="r" b="b"/>
              <a:pathLst>
                <a:path w="10058400" h="7772400">
                  <a:moveTo>
                    <a:pt x="0" y="0"/>
                  </a:moveTo>
                  <a:lnTo>
                    <a:pt x="10058400" y="0"/>
                  </a:lnTo>
                  <a:lnTo>
                    <a:pt x="10058400" y="7772400"/>
                  </a:lnTo>
                  <a:lnTo>
                    <a:pt x="0" y="7772400"/>
                  </a:lnTo>
                  <a:lnTo>
                    <a:pt x="0" y="0"/>
                  </a:lnTo>
                  <a:close/>
                </a:path>
              </a:pathLst>
            </a:custGeom>
            <a:ln w="7199">
              <a:solidFill>
                <a:srgbClr val="000000"/>
              </a:solidFill>
            </a:ln>
          </p:spPr>
          <p:txBody>
            <a:bodyPr wrap="square" lIns="0" tIns="0" rIns="0" bIns="0" rtlCol="0"/>
            <a:lstStyle/>
            <a:p>
              <a:endParaRPr sz="1588"/>
            </a:p>
          </p:txBody>
        </p:sp>
      </p:grpSp>
      <p:sp>
        <p:nvSpPr>
          <p:cNvPr id="11" name="object 11"/>
          <p:cNvSpPr txBox="1">
            <a:spLocks noGrp="1"/>
          </p:cNvSpPr>
          <p:nvPr>
            <p:ph type="title"/>
          </p:nvPr>
        </p:nvSpPr>
        <p:spPr>
          <a:xfrm>
            <a:off x="2573528" y="27887"/>
            <a:ext cx="1516716" cy="608851"/>
          </a:xfrm>
          <a:prstGeom prst="rect">
            <a:avLst/>
          </a:prstGeom>
        </p:spPr>
        <p:txBody>
          <a:bodyPr vert="horz" wrap="square" lIns="0" tIns="11206" rIns="0" bIns="0" rtlCol="0" anchor="ctr">
            <a:spAutoFit/>
          </a:bodyPr>
          <a:lstStyle/>
          <a:p>
            <a:pPr marL="11206">
              <a:lnSpc>
                <a:spcPct val="100000"/>
              </a:lnSpc>
              <a:spcBef>
                <a:spcPts val="88"/>
              </a:spcBef>
            </a:pPr>
            <a:r>
              <a:rPr sz="3883" dirty="0">
                <a:latin typeface="ADAM.CG PRO" pitchFamily="50" charset="0"/>
              </a:rPr>
              <a:t>TEAM</a:t>
            </a:r>
          </a:p>
        </p:txBody>
      </p:sp>
      <p:pic>
        <p:nvPicPr>
          <p:cNvPr id="3" name="object 3"/>
          <p:cNvPicPr/>
          <p:nvPr/>
        </p:nvPicPr>
        <p:blipFill>
          <a:blip r:embed="rId2" cstate="print"/>
          <a:stretch>
            <a:fillRect/>
          </a:stretch>
        </p:blipFill>
        <p:spPr>
          <a:xfrm>
            <a:off x="4439235" y="1116901"/>
            <a:ext cx="5800527" cy="1171362"/>
          </a:xfrm>
          <a:prstGeom prst="rect">
            <a:avLst/>
          </a:prstGeom>
        </p:spPr>
      </p:pic>
      <p:sp>
        <p:nvSpPr>
          <p:cNvPr id="9" name="object 9"/>
          <p:cNvSpPr txBox="1"/>
          <p:nvPr/>
        </p:nvSpPr>
        <p:spPr>
          <a:xfrm>
            <a:off x="2852688" y="1080254"/>
            <a:ext cx="1443661" cy="494479"/>
          </a:xfrm>
          <a:prstGeom prst="rect">
            <a:avLst/>
          </a:prstGeom>
        </p:spPr>
        <p:txBody>
          <a:bodyPr vert="horz" wrap="square" lIns="0" tIns="32497" rIns="0" bIns="0" rtlCol="0">
            <a:spAutoFit/>
          </a:bodyPr>
          <a:lstStyle/>
          <a:p>
            <a:pPr marL="11206" marR="4483" algn="ctr">
              <a:lnSpc>
                <a:spcPts val="1774"/>
              </a:lnSpc>
              <a:spcBef>
                <a:spcPts val="256"/>
              </a:spcBef>
            </a:pPr>
            <a:r>
              <a:rPr sz="1588" b="1" spc="-4" dirty="0">
                <a:solidFill>
                  <a:srgbClr val="031935"/>
                </a:solidFill>
                <a:latin typeface="Garamond" panose="02020404030301010803" pitchFamily="18" charset="0"/>
                <a:cs typeface="Arial"/>
              </a:rPr>
              <a:t>Amit Kanthed </a:t>
            </a:r>
            <a:r>
              <a:rPr sz="1588" b="1" dirty="0">
                <a:solidFill>
                  <a:srgbClr val="031935"/>
                </a:solidFill>
                <a:latin typeface="Garamond" panose="02020404030301010803" pitchFamily="18" charset="0"/>
                <a:cs typeface="Arial"/>
              </a:rPr>
              <a:t> </a:t>
            </a:r>
            <a:r>
              <a:rPr lang="en-GB" sz="1588" spc="-4" dirty="0">
                <a:solidFill>
                  <a:srgbClr val="031935"/>
                </a:solidFill>
                <a:latin typeface="Garamond" panose="02020404030301010803" pitchFamily="18" charset="0"/>
                <a:cs typeface="Arial MT"/>
              </a:rPr>
              <a:t>VP Investment</a:t>
            </a:r>
            <a:endParaRPr sz="1588" dirty="0">
              <a:latin typeface="Garamond" panose="02020404030301010803" pitchFamily="18" charset="0"/>
              <a:cs typeface="Arial MT"/>
            </a:endParaRPr>
          </a:p>
        </p:txBody>
      </p:sp>
      <p:sp>
        <p:nvSpPr>
          <p:cNvPr id="13" name="object 13"/>
          <p:cNvSpPr txBox="1"/>
          <p:nvPr/>
        </p:nvSpPr>
        <p:spPr>
          <a:xfrm>
            <a:off x="4439235" y="1136411"/>
            <a:ext cx="5666643" cy="863163"/>
          </a:xfrm>
          <a:prstGeom prst="rect">
            <a:avLst/>
          </a:prstGeom>
        </p:spPr>
        <p:txBody>
          <a:bodyPr vert="horz" wrap="square" lIns="0" tIns="29696" rIns="0" bIns="0" rtlCol="0">
            <a:spAutoFit/>
          </a:bodyPr>
          <a:lstStyle/>
          <a:p>
            <a:pPr marL="263352" marR="15689" indent="-252146">
              <a:lnSpc>
                <a:spcPts val="1579"/>
              </a:lnSpc>
              <a:spcBef>
                <a:spcPts val="234"/>
              </a:spcBef>
              <a:buSzPct val="100000"/>
              <a:buFont typeface="Arial" panose="020B0604020202020204" pitchFamily="34" charset="0"/>
              <a:buChar char="►"/>
            </a:pPr>
            <a:r>
              <a:rPr lang="en-US" sz="1059" dirty="0">
                <a:solidFill>
                  <a:srgbClr val="031935"/>
                </a:solidFill>
                <a:latin typeface="Garamond" panose="02020404030301010803" pitchFamily="18" charset="0"/>
                <a:cs typeface="Arial MT"/>
              </a:rPr>
              <a:t>Amit is a Chartered Accountant with experience of more than 10+ years’ in the financial services space. Amit has joined Daksfirst in 2021 and has worked on various deals in Infrastructure space. </a:t>
            </a:r>
          </a:p>
          <a:p>
            <a:pPr marL="263352" marR="15689" indent="-252146">
              <a:lnSpc>
                <a:spcPts val="1579"/>
              </a:lnSpc>
              <a:spcBef>
                <a:spcPts val="234"/>
              </a:spcBef>
              <a:buSzPct val="100000"/>
              <a:buFont typeface="Arial" panose="020B0604020202020204" pitchFamily="34" charset="0"/>
              <a:buChar char="►"/>
            </a:pPr>
            <a:r>
              <a:rPr lang="en-US" sz="1059" dirty="0">
                <a:solidFill>
                  <a:srgbClr val="031935"/>
                </a:solidFill>
                <a:latin typeface="Garamond" panose="02020404030301010803" pitchFamily="18" charset="0"/>
                <a:cs typeface="Arial MT"/>
              </a:rPr>
              <a:t>Previously, he has worked with EY and PWC and </a:t>
            </a:r>
            <a:r>
              <a:rPr lang="en-US" sz="1059" spc="-4" dirty="0">
                <a:solidFill>
                  <a:srgbClr val="031935"/>
                </a:solidFill>
                <a:latin typeface="Garamond" panose="02020404030301010803" pitchFamily="18" charset="0"/>
                <a:cs typeface="Arial MT"/>
              </a:rPr>
              <a:t>has led audits</a:t>
            </a:r>
            <a:r>
              <a:rPr lang="en-US" sz="1059" dirty="0">
                <a:solidFill>
                  <a:srgbClr val="031935"/>
                </a:solidFill>
                <a:latin typeface="Garamond" panose="02020404030301010803" pitchFamily="18" charset="0"/>
                <a:cs typeface="Arial MT"/>
              </a:rPr>
              <a:t> of </a:t>
            </a:r>
            <a:r>
              <a:rPr lang="en-US" sz="1059" spc="-4" dirty="0">
                <a:solidFill>
                  <a:srgbClr val="031935"/>
                </a:solidFill>
                <a:latin typeface="Garamond" panose="02020404030301010803" pitchFamily="18" charset="0"/>
                <a:cs typeface="Arial MT"/>
              </a:rPr>
              <a:t>various</a:t>
            </a:r>
            <a:r>
              <a:rPr lang="en-US" sz="1059" dirty="0">
                <a:solidFill>
                  <a:srgbClr val="031935"/>
                </a:solidFill>
                <a:latin typeface="Garamond" panose="02020404030301010803" pitchFamily="18" charset="0"/>
                <a:cs typeface="Arial MT"/>
              </a:rPr>
              <a:t> </a:t>
            </a:r>
            <a:r>
              <a:rPr lang="en-US" sz="1059" spc="-4" dirty="0">
                <a:solidFill>
                  <a:srgbClr val="031935"/>
                </a:solidFill>
                <a:latin typeface="Garamond" panose="02020404030301010803" pitchFamily="18" charset="0"/>
                <a:cs typeface="Arial MT"/>
              </a:rPr>
              <a:t>large</a:t>
            </a:r>
            <a:r>
              <a:rPr lang="en-US" sz="1059" spc="-4" dirty="0">
                <a:latin typeface="Garamond" panose="02020404030301010803" pitchFamily="18" charset="0"/>
                <a:cs typeface="Arial MT"/>
              </a:rPr>
              <a:t> </a:t>
            </a:r>
            <a:r>
              <a:rPr lang="en-US" sz="1059" dirty="0">
                <a:solidFill>
                  <a:srgbClr val="031935"/>
                </a:solidFill>
                <a:latin typeface="Garamond" panose="02020404030301010803" pitchFamily="18" charset="0"/>
                <a:cs typeface="Arial MT"/>
              </a:rPr>
              <a:t>NBFCs,</a:t>
            </a:r>
            <a:r>
              <a:rPr lang="en-US" sz="1059" spc="-18" dirty="0">
                <a:solidFill>
                  <a:srgbClr val="031935"/>
                </a:solidFill>
                <a:latin typeface="Garamond" panose="02020404030301010803" pitchFamily="18" charset="0"/>
                <a:cs typeface="Arial MT"/>
              </a:rPr>
              <a:t> </a:t>
            </a:r>
            <a:r>
              <a:rPr lang="en-US" sz="1059" dirty="0">
                <a:solidFill>
                  <a:srgbClr val="031935"/>
                </a:solidFill>
                <a:latin typeface="Garamond" panose="02020404030301010803" pitchFamily="18" charset="0"/>
                <a:cs typeface="Arial MT"/>
              </a:rPr>
              <a:t>MFI,</a:t>
            </a:r>
            <a:r>
              <a:rPr lang="en-US" sz="1059" spc="-18" dirty="0">
                <a:solidFill>
                  <a:srgbClr val="031935"/>
                </a:solidFill>
                <a:latin typeface="Garamond" panose="02020404030301010803" pitchFamily="18" charset="0"/>
                <a:cs typeface="Arial MT"/>
              </a:rPr>
              <a:t> </a:t>
            </a:r>
            <a:r>
              <a:rPr lang="en-US" sz="1059" dirty="0">
                <a:solidFill>
                  <a:srgbClr val="031935"/>
                </a:solidFill>
                <a:latin typeface="Garamond" panose="02020404030301010803" pitchFamily="18" charset="0"/>
                <a:cs typeface="Arial MT"/>
              </a:rPr>
              <a:t>Stock</a:t>
            </a:r>
            <a:r>
              <a:rPr lang="en-US" sz="1059" spc="-18" dirty="0">
                <a:solidFill>
                  <a:srgbClr val="031935"/>
                </a:solidFill>
                <a:latin typeface="Garamond" panose="02020404030301010803" pitchFamily="18" charset="0"/>
                <a:cs typeface="Arial MT"/>
              </a:rPr>
              <a:t> </a:t>
            </a:r>
            <a:r>
              <a:rPr lang="en-US" sz="1059" spc="-4" dirty="0">
                <a:solidFill>
                  <a:srgbClr val="031935"/>
                </a:solidFill>
                <a:latin typeface="Garamond" panose="02020404030301010803" pitchFamily="18" charset="0"/>
                <a:cs typeface="Arial MT"/>
              </a:rPr>
              <a:t>exchange </a:t>
            </a:r>
            <a:r>
              <a:rPr lang="en-US" sz="1059" spc="-379" dirty="0">
                <a:solidFill>
                  <a:srgbClr val="031935"/>
                </a:solidFill>
                <a:latin typeface="Garamond" panose="02020404030301010803" pitchFamily="18" charset="0"/>
                <a:cs typeface="Arial MT"/>
              </a:rPr>
              <a:t> </a:t>
            </a:r>
            <a:r>
              <a:rPr lang="en-US" sz="1059" dirty="0">
                <a:solidFill>
                  <a:srgbClr val="031935"/>
                </a:solidFill>
                <a:latin typeface="Garamond" panose="02020404030301010803" pitchFamily="18" charset="0"/>
                <a:cs typeface="Arial MT"/>
              </a:rPr>
              <a:t>etc. and </a:t>
            </a:r>
            <a:r>
              <a:rPr lang="en-US" sz="1059" spc="-4" dirty="0">
                <a:solidFill>
                  <a:srgbClr val="031935"/>
                </a:solidFill>
                <a:latin typeface="Garamond" panose="02020404030301010803" pitchFamily="18" charset="0"/>
                <a:cs typeface="Arial MT"/>
              </a:rPr>
              <a:t>led</a:t>
            </a:r>
            <a:r>
              <a:rPr lang="en-US" sz="1059" spc="-9" dirty="0">
                <a:solidFill>
                  <a:srgbClr val="031935"/>
                </a:solidFill>
                <a:latin typeface="Garamond" panose="02020404030301010803" pitchFamily="18" charset="0"/>
                <a:cs typeface="Arial MT"/>
              </a:rPr>
              <a:t>  a </a:t>
            </a:r>
            <a:r>
              <a:rPr lang="en-US" sz="1059" dirty="0">
                <a:solidFill>
                  <a:srgbClr val="031935"/>
                </a:solidFill>
                <a:latin typeface="Garamond" panose="02020404030301010803" pitchFamily="18" charset="0"/>
                <a:cs typeface="Arial MT"/>
              </a:rPr>
              <a:t>team</a:t>
            </a:r>
            <a:r>
              <a:rPr lang="en-US" sz="1059" spc="-4" dirty="0">
                <a:solidFill>
                  <a:srgbClr val="031935"/>
                </a:solidFill>
                <a:latin typeface="Garamond" panose="02020404030301010803" pitchFamily="18" charset="0"/>
                <a:cs typeface="Arial MT"/>
              </a:rPr>
              <a:t> </a:t>
            </a:r>
            <a:r>
              <a:rPr lang="en-US" sz="1059" dirty="0">
                <a:solidFill>
                  <a:srgbClr val="031935"/>
                </a:solidFill>
                <a:latin typeface="Garamond" panose="02020404030301010803" pitchFamily="18" charset="0"/>
                <a:cs typeface="Arial MT"/>
              </a:rPr>
              <a:t>of</a:t>
            </a:r>
            <a:r>
              <a:rPr lang="en-US" sz="1059" spc="-4" dirty="0">
                <a:solidFill>
                  <a:srgbClr val="031935"/>
                </a:solidFill>
                <a:latin typeface="Garamond" panose="02020404030301010803" pitchFamily="18" charset="0"/>
                <a:cs typeface="Arial MT"/>
              </a:rPr>
              <a:t> 20 people and</a:t>
            </a:r>
            <a:r>
              <a:rPr lang="en-US" sz="1059" dirty="0">
                <a:latin typeface="Garamond" panose="02020404030301010803" pitchFamily="18" charset="0"/>
                <a:cs typeface="Arial MT"/>
              </a:rPr>
              <a:t> </a:t>
            </a:r>
            <a:r>
              <a:rPr lang="en-US" sz="1059" spc="-4" dirty="0">
                <a:solidFill>
                  <a:srgbClr val="031935"/>
                </a:solidFill>
                <a:latin typeface="Garamond" panose="02020404030301010803" pitchFamily="18" charset="0"/>
                <a:cs typeface="Arial MT"/>
              </a:rPr>
              <a:t>worked</a:t>
            </a:r>
            <a:r>
              <a:rPr lang="en-US" sz="1059" dirty="0">
                <a:solidFill>
                  <a:srgbClr val="031935"/>
                </a:solidFill>
                <a:latin typeface="Garamond" panose="02020404030301010803" pitchFamily="18" charset="0"/>
                <a:cs typeface="Arial MT"/>
              </a:rPr>
              <a:t> </a:t>
            </a:r>
            <a:r>
              <a:rPr lang="en-US" sz="1059" spc="-4" dirty="0">
                <a:solidFill>
                  <a:srgbClr val="031935"/>
                </a:solidFill>
                <a:latin typeface="Garamond" panose="02020404030301010803" pitchFamily="18" charset="0"/>
                <a:cs typeface="Arial MT"/>
              </a:rPr>
              <a:t>with</a:t>
            </a:r>
            <a:r>
              <a:rPr lang="en-US" sz="1059" spc="4" dirty="0">
                <a:solidFill>
                  <a:srgbClr val="031935"/>
                </a:solidFill>
                <a:latin typeface="Garamond" panose="02020404030301010803" pitchFamily="18" charset="0"/>
                <a:cs typeface="Arial MT"/>
              </a:rPr>
              <a:t> </a:t>
            </a:r>
            <a:r>
              <a:rPr lang="en-US" sz="1059" spc="-4" dirty="0">
                <a:solidFill>
                  <a:srgbClr val="031935"/>
                </a:solidFill>
                <a:latin typeface="Garamond" panose="02020404030301010803" pitchFamily="18" charset="0"/>
                <a:cs typeface="Arial MT"/>
              </a:rPr>
              <a:t>international</a:t>
            </a:r>
            <a:r>
              <a:rPr lang="en-US" sz="1059" spc="4" dirty="0">
                <a:solidFill>
                  <a:srgbClr val="031935"/>
                </a:solidFill>
                <a:latin typeface="Garamond" panose="02020404030301010803" pitchFamily="18" charset="0"/>
                <a:cs typeface="Arial MT"/>
              </a:rPr>
              <a:t> </a:t>
            </a:r>
            <a:r>
              <a:rPr lang="en-US" sz="1059" dirty="0">
                <a:solidFill>
                  <a:srgbClr val="031935"/>
                </a:solidFill>
                <a:latin typeface="Garamond" panose="02020404030301010803" pitchFamily="18" charset="0"/>
                <a:cs typeface="Arial MT"/>
              </a:rPr>
              <a:t>teams </a:t>
            </a:r>
            <a:r>
              <a:rPr lang="en-US" sz="1059" spc="-383" dirty="0">
                <a:solidFill>
                  <a:srgbClr val="031935"/>
                </a:solidFill>
                <a:latin typeface="Garamond" panose="02020404030301010803" pitchFamily="18" charset="0"/>
                <a:cs typeface="Arial MT"/>
              </a:rPr>
              <a:t> </a:t>
            </a:r>
            <a:r>
              <a:rPr lang="en-US" sz="1059" spc="-4" dirty="0">
                <a:solidFill>
                  <a:srgbClr val="031935"/>
                </a:solidFill>
                <a:latin typeface="Garamond" panose="02020404030301010803" pitchFamily="18" charset="0"/>
                <a:cs typeface="Arial MT"/>
              </a:rPr>
              <a:t>in</a:t>
            </a:r>
            <a:r>
              <a:rPr lang="en-US" sz="1059" spc="4" dirty="0">
                <a:solidFill>
                  <a:srgbClr val="031935"/>
                </a:solidFill>
                <a:latin typeface="Garamond" panose="02020404030301010803" pitchFamily="18" charset="0"/>
                <a:cs typeface="Arial MT"/>
              </a:rPr>
              <a:t> </a:t>
            </a:r>
            <a:r>
              <a:rPr lang="en-US" sz="1059" spc="-4" dirty="0">
                <a:solidFill>
                  <a:srgbClr val="031935"/>
                </a:solidFill>
                <a:latin typeface="Garamond" panose="02020404030301010803" pitchFamily="18" charset="0"/>
                <a:cs typeface="Arial MT"/>
              </a:rPr>
              <a:t>India and</a:t>
            </a:r>
            <a:r>
              <a:rPr lang="en-US" sz="1059" dirty="0">
                <a:solidFill>
                  <a:srgbClr val="031935"/>
                </a:solidFill>
                <a:latin typeface="Garamond" panose="02020404030301010803" pitchFamily="18" charset="0"/>
                <a:cs typeface="Arial MT"/>
              </a:rPr>
              <a:t> USA.</a:t>
            </a:r>
            <a:endParaRPr lang="en-US" sz="1059" dirty="0">
              <a:latin typeface="Garamond" panose="02020404030301010803" pitchFamily="18" charset="0"/>
              <a:cs typeface="Arial MT"/>
            </a:endParaRPr>
          </a:p>
        </p:txBody>
      </p:sp>
      <p:pic>
        <p:nvPicPr>
          <p:cNvPr id="20" name="object 20"/>
          <p:cNvPicPr/>
          <p:nvPr/>
        </p:nvPicPr>
        <p:blipFill>
          <a:blip r:embed="rId3" cstate="print"/>
          <a:stretch>
            <a:fillRect/>
          </a:stretch>
        </p:blipFill>
        <p:spPr>
          <a:xfrm>
            <a:off x="1779219" y="1094607"/>
            <a:ext cx="957947" cy="1219249"/>
          </a:xfrm>
          <a:prstGeom prst="rect">
            <a:avLst/>
          </a:prstGeom>
        </p:spPr>
      </p:pic>
      <p:sp>
        <p:nvSpPr>
          <p:cNvPr id="21" name="object 21"/>
          <p:cNvSpPr/>
          <p:nvPr/>
        </p:nvSpPr>
        <p:spPr>
          <a:xfrm>
            <a:off x="1796717" y="1075765"/>
            <a:ext cx="926726" cy="1219760"/>
          </a:xfrm>
          <a:custGeom>
            <a:avLst/>
            <a:gdLst/>
            <a:ahLst/>
            <a:cxnLst/>
            <a:rect l="l" t="t" r="r" b="b"/>
            <a:pathLst>
              <a:path w="1050289" h="1382395">
                <a:moveTo>
                  <a:pt x="0" y="0"/>
                </a:moveTo>
                <a:lnTo>
                  <a:pt x="1049911" y="0"/>
                </a:lnTo>
                <a:lnTo>
                  <a:pt x="1049911" y="1381815"/>
                </a:lnTo>
                <a:lnTo>
                  <a:pt x="0" y="1381815"/>
                </a:lnTo>
                <a:lnTo>
                  <a:pt x="0" y="0"/>
                </a:lnTo>
                <a:close/>
              </a:path>
            </a:pathLst>
          </a:custGeom>
          <a:ln w="9000">
            <a:solidFill>
              <a:srgbClr val="031935"/>
            </a:solidFill>
          </a:ln>
        </p:spPr>
        <p:txBody>
          <a:bodyPr wrap="square" lIns="0" tIns="0" rIns="0" bIns="0" rtlCol="0"/>
          <a:lstStyle/>
          <a:p>
            <a:endParaRPr sz="1588"/>
          </a:p>
        </p:txBody>
      </p:sp>
      <p:sp>
        <p:nvSpPr>
          <p:cNvPr id="22" name="object 22"/>
          <p:cNvSpPr/>
          <p:nvPr/>
        </p:nvSpPr>
        <p:spPr>
          <a:xfrm>
            <a:off x="1833665" y="295476"/>
            <a:ext cx="3922" cy="252693"/>
          </a:xfrm>
          <a:custGeom>
            <a:avLst/>
            <a:gdLst/>
            <a:ahLst/>
            <a:cxnLst/>
            <a:rect l="l" t="t" r="r" b="b"/>
            <a:pathLst>
              <a:path w="4445" h="286384">
                <a:moveTo>
                  <a:pt x="165" y="231559"/>
                </a:moveTo>
                <a:lnTo>
                  <a:pt x="0" y="12801"/>
                </a:lnTo>
                <a:lnTo>
                  <a:pt x="0" y="286245"/>
                </a:lnTo>
                <a:lnTo>
                  <a:pt x="165" y="231559"/>
                </a:lnTo>
                <a:close/>
              </a:path>
              <a:path w="4445" h="286384">
                <a:moveTo>
                  <a:pt x="4381" y="0"/>
                </a:moveTo>
                <a:lnTo>
                  <a:pt x="0" y="3340"/>
                </a:lnTo>
                <a:lnTo>
                  <a:pt x="0" y="7061"/>
                </a:lnTo>
                <a:lnTo>
                  <a:pt x="1511" y="3175"/>
                </a:lnTo>
                <a:lnTo>
                  <a:pt x="4381" y="0"/>
                </a:lnTo>
                <a:close/>
              </a:path>
            </a:pathLst>
          </a:custGeom>
          <a:solidFill>
            <a:srgbClr val="0C0C0B"/>
          </a:solidFill>
        </p:spPr>
        <p:txBody>
          <a:bodyPr wrap="square" lIns="0" tIns="0" rIns="0" bIns="0" rtlCol="0"/>
          <a:lstStyle/>
          <a:p>
            <a:endParaRPr sz="1588"/>
          </a:p>
        </p:txBody>
      </p:sp>
      <p:pic>
        <p:nvPicPr>
          <p:cNvPr id="46" name="Picture 45">
            <a:extLst>
              <a:ext uri="{FF2B5EF4-FFF2-40B4-BE49-F238E27FC236}">
                <a16:creationId xmlns:a16="http://schemas.microsoft.com/office/drawing/2014/main" id="{B43399B7-0445-4741-8162-AA5AA097AF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0006" y="134471"/>
            <a:ext cx="558053" cy="642266"/>
          </a:xfrm>
          <a:prstGeom prst="rect">
            <a:avLst/>
          </a:prstGeom>
        </p:spPr>
      </p:pic>
      <p:pic>
        <p:nvPicPr>
          <p:cNvPr id="30" name="object 3">
            <a:extLst>
              <a:ext uri="{FF2B5EF4-FFF2-40B4-BE49-F238E27FC236}">
                <a16:creationId xmlns:a16="http://schemas.microsoft.com/office/drawing/2014/main" id="{8F289E63-8C6B-AB7D-5A55-CEBFDD293C65}"/>
              </a:ext>
            </a:extLst>
          </p:cNvPr>
          <p:cNvPicPr/>
          <p:nvPr/>
        </p:nvPicPr>
        <p:blipFill>
          <a:blip r:embed="rId2" cstate="print"/>
          <a:stretch>
            <a:fillRect/>
          </a:stretch>
        </p:blipFill>
        <p:spPr>
          <a:xfrm>
            <a:off x="4452957" y="2606938"/>
            <a:ext cx="5800527" cy="1359945"/>
          </a:xfrm>
          <a:prstGeom prst="rect">
            <a:avLst/>
          </a:prstGeom>
        </p:spPr>
      </p:pic>
      <p:sp>
        <p:nvSpPr>
          <p:cNvPr id="32" name="object 9">
            <a:extLst>
              <a:ext uri="{FF2B5EF4-FFF2-40B4-BE49-F238E27FC236}">
                <a16:creationId xmlns:a16="http://schemas.microsoft.com/office/drawing/2014/main" id="{87EE4031-8596-6C1D-480B-C856F847DAA6}"/>
              </a:ext>
            </a:extLst>
          </p:cNvPr>
          <p:cNvSpPr txBox="1"/>
          <p:nvPr/>
        </p:nvSpPr>
        <p:spPr>
          <a:xfrm>
            <a:off x="2866410" y="2570291"/>
            <a:ext cx="1443661" cy="532951"/>
          </a:xfrm>
          <a:prstGeom prst="rect">
            <a:avLst/>
          </a:prstGeom>
        </p:spPr>
        <p:txBody>
          <a:bodyPr vert="horz" wrap="square" lIns="0" tIns="32497" rIns="0" bIns="0" rtlCol="0">
            <a:spAutoFit/>
          </a:bodyPr>
          <a:lstStyle/>
          <a:p>
            <a:pPr marL="11206" marR="4483" algn="ctr">
              <a:lnSpc>
                <a:spcPts val="1774"/>
              </a:lnSpc>
              <a:spcBef>
                <a:spcPts val="256"/>
              </a:spcBef>
            </a:pPr>
            <a:r>
              <a:rPr lang="en-IN" sz="1588" b="1" spc="-4" dirty="0">
                <a:solidFill>
                  <a:srgbClr val="031935"/>
                </a:solidFill>
                <a:latin typeface="Garamond" panose="02020404030301010803" pitchFamily="18" charset="0"/>
                <a:cs typeface="Arial"/>
              </a:rPr>
              <a:t>Divesh Jain</a:t>
            </a:r>
            <a:r>
              <a:rPr sz="1588" b="1" spc="-4" dirty="0">
                <a:solidFill>
                  <a:srgbClr val="031935"/>
                </a:solidFill>
                <a:latin typeface="Garamond" panose="02020404030301010803" pitchFamily="18" charset="0"/>
                <a:cs typeface="Arial"/>
              </a:rPr>
              <a:t> </a:t>
            </a:r>
            <a:endParaRPr lang="en-IN" sz="1588" b="1" spc="-4" dirty="0">
              <a:solidFill>
                <a:srgbClr val="031935"/>
              </a:solidFill>
              <a:latin typeface="Garamond" panose="02020404030301010803" pitchFamily="18" charset="0"/>
              <a:cs typeface="Arial"/>
            </a:endParaRPr>
          </a:p>
          <a:p>
            <a:pPr marL="11206" marR="4483" algn="ctr">
              <a:lnSpc>
                <a:spcPts val="1774"/>
              </a:lnSpc>
              <a:spcBef>
                <a:spcPts val="256"/>
              </a:spcBef>
            </a:pPr>
            <a:r>
              <a:rPr lang="en-GB" sz="1588" spc="-4" dirty="0">
                <a:solidFill>
                  <a:srgbClr val="031935"/>
                </a:solidFill>
                <a:latin typeface="Garamond" panose="02020404030301010803" pitchFamily="18" charset="0"/>
                <a:cs typeface="Arial MT"/>
              </a:rPr>
              <a:t>VP Investment</a:t>
            </a:r>
            <a:endParaRPr sz="1588" dirty="0">
              <a:latin typeface="Garamond" panose="02020404030301010803" pitchFamily="18" charset="0"/>
              <a:cs typeface="Arial MT"/>
            </a:endParaRPr>
          </a:p>
        </p:txBody>
      </p:sp>
      <p:sp>
        <p:nvSpPr>
          <p:cNvPr id="34" name="object 13">
            <a:extLst>
              <a:ext uri="{FF2B5EF4-FFF2-40B4-BE49-F238E27FC236}">
                <a16:creationId xmlns:a16="http://schemas.microsoft.com/office/drawing/2014/main" id="{033CA501-C6B8-994D-476B-5AA66D02B69C}"/>
              </a:ext>
            </a:extLst>
          </p:cNvPr>
          <p:cNvSpPr txBox="1"/>
          <p:nvPr/>
        </p:nvSpPr>
        <p:spPr>
          <a:xfrm>
            <a:off x="4452958" y="2626448"/>
            <a:ext cx="5666643" cy="1273532"/>
          </a:xfrm>
          <a:prstGeom prst="rect">
            <a:avLst/>
          </a:prstGeom>
        </p:spPr>
        <p:txBody>
          <a:bodyPr vert="horz" wrap="square" lIns="0" tIns="29696" rIns="0" bIns="0" rtlCol="0">
            <a:spAutoFit/>
          </a:bodyPr>
          <a:lstStyle/>
          <a:p>
            <a:pPr marL="263352" marR="15689" indent="-252146">
              <a:lnSpc>
                <a:spcPts val="1579"/>
              </a:lnSpc>
              <a:spcBef>
                <a:spcPts val="234"/>
              </a:spcBef>
              <a:buSzPct val="100000"/>
              <a:buFont typeface="Arial" panose="020B0604020202020204" pitchFamily="34" charset="0"/>
              <a:buChar char="►"/>
            </a:pPr>
            <a:r>
              <a:rPr lang="en-IN" sz="1059" dirty="0">
                <a:solidFill>
                  <a:srgbClr val="031935"/>
                </a:solidFill>
                <a:latin typeface="Garamond" panose="02020404030301010803" pitchFamily="18" charset="0"/>
                <a:cs typeface="Arial MT"/>
              </a:rPr>
              <a:t>Divesh is a Chartered Accountant with an experience of ~ 9 years’ in the financial services space. He has worked with EY in strategy and transaction and audit team. He has worked with large private equity and corporates across various sectors such as Banks, NBFC, Insurance, Fintech, Wealth Management etc.</a:t>
            </a:r>
          </a:p>
          <a:p>
            <a:pPr marL="263352" marR="15689" indent="-252146">
              <a:lnSpc>
                <a:spcPts val="1579"/>
              </a:lnSpc>
              <a:spcBef>
                <a:spcPts val="234"/>
              </a:spcBef>
              <a:buSzPct val="100000"/>
              <a:buFont typeface="Arial" panose="020B0604020202020204" pitchFamily="34" charset="0"/>
              <a:buChar char="►"/>
            </a:pPr>
            <a:r>
              <a:rPr lang="en-GB" sz="1059" dirty="0">
                <a:latin typeface="Garamond" panose="02020404030301010803" pitchFamily="18" charset="0"/>
                <a:cs typeface="Arial MT"/>
              </a:rPr>
              <a:t>He was part of the core team for performing Financial Due Diligence to address the matters that affects the deal valuation and assisting in developing business model. </a:t>
            </a:r>
          </a:p>
        </p:txBody>
      </p:sp>
      <p:sp>
        <p:nvSpPr>
          <p:cNvPr id="36" name="object 21">
            <a:extLst>
              <a:ext uri="{FF2B5EF4-FFF2-40B4-BE49-F238E27FC236}">
                <a16:creationId xmlns:a16="http://schemas.microsoft.com/office/drawing/2014/main" id="{DF9D72EC-10B9-D2C3-531B-F8DC031B942E}"/>
              </a:ext>
            </a:extLst>
          </p:cNvPr>
          <p:cNvSpPr/>
          <p:nvPr/>
        </p:nvSpPr>
        <p:spPr>
          <a:xfrm>
            <a:off x="1810439" y="2565803"/>
            <a:ext cx="926726" cy="1219760"/>
          </a:xfrm>
          <a:custGeom>
            <a:avLst/>
            <a:gdLst/>
            <a:ahLst/>
            <a:cxnLst/>
            <a:rect l="l" t="t" r="r" b="b"/>
            <a:pathLst>
              <a:path w="1050289" h="1382395">
                <a:moveTo>
                  <a:pt x="0" y="0"/>
                </a:moveTo>
                <a:lnTo>
                  <a:pt x="1049911" y="0"/>
                </a:lnTo>
                <a:lnTo>
                  <a:pt x="1049911" y="1381815"/>
                </a:lnTo>
                <a:lnTo>
                  <a:pt x="0" y="1381815"/>
                </a:lnTo>
                <a:lnTo>
                  <a:pt x="0" y="0"/>
                </a:lnTo>
                <a:close/>
              </a:path>
            </a:pathLst>
          </a:custGeom>
          <a:ln w="9000">
            <a:solidFill>
              <a:srgbClr val="031935"/>
            </a:solidFill>
          </a:ln>
        </p:spPr>
        <p:txBody>
          <a:bodyPr wrap="square" lIns="0" tIns="0" rIns="0" bIns="0" rtlCol="0"/>
          <a:lstStyle/>
          <a:p>
            <a:endParaRPr sz="1588"/>
          </a:p>
        </p:txBody>
      </p:sp>
      <p:pic>
        <p:nvPicPr>
          <p:cNvPr id="37" name="Picture 36" descr="A person wearing a suit and tie&#10;&#10;Description automatically generated with medium confidence">
            <a:extLst>
              <a:ext uri="{FF2B5EF4-FFF2-40B4-BE49-F238E27FC236}">
                <a16:creationId xmlns:a16="http://schemas.microsoft.com/office/drawing/2014/main" id="{E9C680AF-F73D-F9C4-95BB-0D69B0672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6839" y="2565802"/>
            <a:ext cx="957947" cy="12192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378</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ADAM.CG PRO</vt:lpstr>
      <vt:lpstr>Arial</vt:lpstr>
      <vt:lpstr>Calibri</vt:lpstr>
      <vt:lpstr>Calibri Light</vt:lpstr>
      <vt:lpstr>Garamond</vt:lpstr>
      <vt:lpstr>Office Theme</vt:lpstr>
      <vt:lpstr>TEAM</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Amit Kanthed</dc:creator>
  <cp:lastModifiedBy>Amit Kanthed</cp:lastModifiedBy>
  <cp:revision>1</cp:revision>
  <dcterms:created xsi:type="dcterms:W3CDTF">2023-01-06T13:31:47Z</dcterms:created>
  <dcterms:modified xsi:type="dcterms:W3CDTF">2023-01-06T13:32:49Z</dcterms:modified>
</cp:coreProperties>
</file>