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9" r:id="rId2"/>
    <p:sldId id="280" r:id="rId3"/>
    <p:sldId id="260" r:id="rId4"/>
    <p:sldId id="264" r:id="rId5"/>
    <p:sldId id="277" r:id="rId6"/>
    <p:sldId id="265" r:id="rId7"/>
    <p:sldId id="281" r:id="rId8"/>
    <p:sldId id="278" r:id="rId9"/>
    <p:sldId id="266" r:id="rId10"/>
    <p:sldId id="267" r:id="rId11"/>
    <p:sldId id="268" r:id="rId12"/>
    <p:sldId id="269" r:id="rId13"/>
    <p:sldId id="270" r:id="rId14"/>
    <p:sldId id="271" r:id="rId15"/>
    <p:sldId id="261"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7957B5-4E5F-41FD-A2CC-873C24130A12}">
          <p14:sldIdLst>
            <p14:sldId id="279"/>
            <p14:sldId id="280"/>
            <p14:sldId id="260"/>
            <p14:sldId id="264"/>
            <p14:sldId id="277"/>
            <p14:sldId id="265"/>
            <p14:sldId id="281"/>
            <p14:sldId id="278"/>
            <p14:sldId id="266"/>
            <p14:sldId id="267"/>
            <p14:sldId id="268"/>
            <p14:sldId id="269"/>
            <p14:sldId id="270"/>
            <p14:sldId id="271"/>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AB8F3F-4A4A-40B5-854C-EF66E8C6DF09}" type="datetimeFigureOut">
              <a:rPr lang="hi-IN" smtClean="0"/>
              <a:t>गुरुवार, 5 ज्येष्ट 1944</a:t>
            </a:fld>
            <a:endParaRPr lang="hi-IN"/>
          </a:p>
        </p:txBody>
      </p:sp>
      <p:sp>
        <p:nvSpPr>
          <p:cNvPr id="5" name="Footer Placeholder 4"/>
          <p:cNvSpPr>
            <a:spLocks noGrp="1"/>
          </p:cNvSpPr>
          <p:nvPr>
            <p:ph type="ftr" sz="quarter" idx="11"/>
          </p:nvPr>
        </p:nvSpPr>
        <p:spPr>
          <a:xfrm>
            <a:off x="1371600" y="4323845"/>
            <a:ext cx="6400800" cy="365125"/>
          </a:xfrm>
        </p:spPr>
        <p:txBody>
          <a:bodyPr/>
          <a:lstStyle/>
          <a:p>
            <a:endParaRPr lang="hi-IN"/>
          </a:p>
        </p:txBody>
      </p:sp>
      <p:sp>
        <p:nvSpPr>
          <p:cNvPr id="6" name="Slide Number Placeholder 5"/>
          <p:cNvSpPr>
            <a:spLocks noGrp="1"/>
          </p:cNvSpPr>
          <p:nvPr>
            <p:ph type="sldNum" sz="quarter" idx="12"/>
          </p:nvPr>
        </p:nvSpPr>
        <p:spPr>
          <a:xfrm>
            <a:off x="8077200" y="1430866"/>
            <a:ext cx="2743200" cy="365125"/>
          </a:xfrm>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362146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355931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AB8F3F-4A4A-40B5-854C-EF66E8C6DF09}" type="datetimeFigureOut">
              <a:rPr lang="hi-IN" smtClean="0"/>
              <a:t>गुरुवार, 5 ज्येष्ट 1944</a:t>
            </a:fld>
            <a:endParaRPr lang="hi-IN"/>
          </a:p>
        </p:txBody>
      </p:sp>
      <p:sp>
        <p:nvSpPr>
          <p:cNvPr id="6" name="Footer Placeholder 5"/>
          <p:cNvSpPr>
            <a:spLocks noGrp="1"/>
          </p:cNvSpPr>
          <p:nvPr>
            <p:ph type="ftr" sz="quarter" idx="11"/>
          </p:nvPr>
        </p:nvSpPr>
        <p:spPr>
          <a:xfrm>
            <a:off x="685800" y="379941"/>
            <a:ext cx="6991492" cy="365125"/>
          </a:xfrm>
        </p:spPr>
        <p:txBody>
          <a:bodyPr/>
          <a:lstStyle/>
          <a:p>
            <a:endParaRPr lang="hi-IN"/>
          </a:p>
        </p:txBody>
      </p:sp>
      <p:sp>
        <p:nvSpPr>
          <p:cNvPr id="7" name="Slide Number Placeholder 6"/>
          <p:cNvSpPr>
            <a:spLocks noGrp="1"/>
          </p:cNvSpPr>
          <p:nvPr>
            <p:ph type="sldNum" sz="quarter" idx="12"/>
          </p:nvPr>
        </p:nvSpPr>
        <p:spPr>
          <a:xfrm>
            <a:off x="10862452" y="381000"/>
            <a:ext cx="643748" cy="365125"/>
          </a:xfrm>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1221208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AB8F3F-4A4A-40B5-854C-EF66E8C6DF09}" type="datetimeFigureOut">
              <a:rPr lang="hi-IN" smtClean="0"/>
              <a:t>गुरुवार, 5 ज्येष्ट 1944</a:t>
            </a:fld>
            <a:endParaRPr lang="hi-IN"/>
          </a:p>
        </p:txBody>
      </p:sp>
      <p:sp>
        <p:nvSpPr>
          <p:cNvPr id="6" name="Footer Placeholder 5"/>
          <p:cNvSpPr>
            <a:spLocks noGrp="1"/>
          </p:cNvSpPr>
          <p:nvPr>
            <p:ph type="ftr" sz="quarter" idx="11"/>
          </p:nvPr>
        </p:nvSpPr>
        <p:spPr>
          <a:xfrm>
            <a:off x="685800" y="379941"/>
            <a:ext cx="6991492" cy="365125"/>
          </a:xfrm>
        </p:spPr>
        <p:txBody>
          <a:bodyPr/>
          <a:lstStyle/>
          <a:p>
            <a:endParaRPr lang="hi-IN"/>
          </a:p>
        </p:txBody>
      </p:sp>
      <p:sp>
        <p:nvSpPr>
          <p:cNvPr id="7" name="Slide Number Placeholder 6"/>
          <p:cNvSpPr>
            <a:spLocks noGrp="1"/>
          </p:cNvSpPr>
          <p:nvPr>
            <p:ph type="sldNum" sz="quarter" idx="12"/>
          </p:nvPr>
        </p:nvSpPr>
        <p:spPr>
          <a:xfrm>
            <a:off x="10862452" y="381000"/>
            <a:ext cx="643748" cy="365125"/>
          </a:xfrm>
        </p:spPr>
        <p:txBody>
          <a:bodyPr/>
          <a:lstStyle/>
          <a:p>
            <a:fld id="{0CCFEDE5-0585-42B9-B730-3A62822F4A0D}" type="slidenum">
              <a:rPr lang="hi-IN" smtClean="0"/>
              <a:t>‹#›</a:t>
            </a:fld>
            <a:endParaRPr lang="hi-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023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9AB8F3F-4A4A-40B5-854C-EF66E8C6DF09}" type="datetimeFigureOut">
              <a:rPr lang="hi-IN" smtClean="0"/>
              <a:t>गुरुवार, 5 ज्येष्ट 1944</a:t>
            </a:fld>
            <a:endParaRPr lang="hi-IN"/>
          </a:p>
        </p:txBody>
      </p:sp>
      <p:sp>
        <p:nvSpPr>
          <p:cNvPr id="6" name="Footer Placeholder 5"/>
          <p:cNvSpPr>
            <a:spLocks noGrp="1"/>
          </p:cNvSpPr>
          <p:nvPr>
            <p:ph type="ftr" sz="quarter" idx="11"/>
          </p:nvPr>
        </p:nvSpPr>
        <p:spPr>
          <a:xfrm>
            <a:off x="685800" y="378883"/>
            <a:ext cx="6991492" cy="365125"/>
          </a:xfrm>
        </p:spPr>
        <p:txBody>
          <a:bodyPr/>
          <a:lstStyle/>
          <a:p>
            <a:endParaRPr lang="hi-IN"/>
          </a:p>
        </p:txBody>
      </p:sp>
      <p:sp>
        <p:nvSpPr>
          <p:cNvPr id="7" name="Slide Number Placeholder 6"/>
          <p:cNvSpPr>
            <a:spLocks noGrp="1"/>
          </p:cNvSpPr>
          <p:nvPr>
            <p:ph type="sldNum" sz="quarter" idx="12"/>
          </p:nvPr>
        </p:nvSpPr>
        <p:spPr>
          <a:xfrm>
            <a:off x="10862452" y="381000"/>
            <a:ext cx="643748" cy="365125"/>
          </a:xfrm>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103928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460503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1221667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35534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9AB8F3F-4A4A-40B5-854C-EF66E8C6DF09}" type="datetimeFigureOut">
              <a:rPr lang="hi-IN" smtClean="0"/>
              <a:t>गुरुवार, 5 ज्येष्ट 1944</a:t>
            </a:fld>
            <a:endParaRPr lang="hi-IN"/>
          </a:p>
        </p:txBody>
      </p:sp>
      <p:sp>
        <p:nvSpPr>
          <p:cNvPr id="5" name="Footer Placeholder 4"/>
          <p:cNvSpPr>
            <a:spLocks noGrp="1"/>
          </p:cNvSpPr>
          <p:nvPr>
            <p:ph type="ftr" sz="quarter" idx="11"/>
          </p:nvPr>
        </p:nvSpPr>
        <p:spPr>
          <a:xfrm>
            <a:off x="685800" y="381000"/>
            <a:ext cx="6991492" cy="365125"/>
          </a:xfrm>
        </p:spPr>
        <p:txBody>
          <a:bodyPr/>
          <a:lstStyle/>
          <a:p>
            <a:endParaRPr lang="hi-IN"/>
          </a:p>
        </p:txBody>
      </p:sp>
      <p:sp>
        <p:nvSpPr>
          <p:cNvPr id="6" name="Slide Number Placeholder 5"/>
          <p:cNvSpPr>
            <a:spLocks noGrp="1"/>
          </p:cNvSpPr>
          <p:nvPr>
            <p:ph type="sldNum" sz="quarter" idx="12"/>
          </p:nvPr>
        </p:nvSpPr>
        <p:spPr>
          <a:xfrm>
            <a:off x="10862452" y="381000"/>
            <a:ext cx="643748" cy="365125"/>
          </a:xfrm>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5049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108122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9AB8F3F-4A4A-40B5-854C-EF66E8C6DF09}" type="datetimeFigureOut">
              <a:rPr lang="hi-IN" smtClean="0"/>
              <a:t>गुरुवार, 5 ज्येष्ट 1944</a:t>
            </a:fld>
            <a:endParaRPr lang="hi-IN"/>
          </a:p>
        </p:txBody>
      </p:sp>
      <p:sp>
        <p:nvSpPr>
          <p:cNvPr id="5" name="Footer Placeholder 4"/>
          <p:cNvSpPr>
            <a:spLocks noGrp="1"/>
          </p:cNvSpPr>
          <p:nvPr>
            <p:ph type="ftr" sz="quarter" idx="11"/>
          </p:nvPr>
        </p:nvSpPr>
        <p:spPr>
          <a:xfrm>
            <a:off x="685800" y="381001"/>
            <a:ext cx="6991492" cy="364065"/>
          </a:xfrm>
        </p:spPr>
        <p:txBody>
          <a:bodyPr/>
          <a:lstStyle/>
          <a:p>
            <a:endParaRPr lang="hi-IN"/>
          </a:p>
        </p:txBody>
      </p:sp>
      <p:sp>
        <p:nvSpPr>
          <p:cNvPr id="6" name="Slide Number Placeholder 5"/>
          <p:cNvSpPr>
            <a:spLocks noGrp="1"/>
          </p:cNvSpPr>
          <p:nvPr>
            <p:ph type="sldNum" sz="quarter" idx="12"/>
          </p:nvPr>
        </p:nvSpPr>
        <p:spPr>
          <a:xfrm>
            <a:off x="10862452" y="381000"/>
            <a:ext cx="643748" cy="365125"/>
          </a:xfrm>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316080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66588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387608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1984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148147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417541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B8F3F-4A4A-40B5-854C-EF66E8C6DF09}" type="datetimeFigureOut">
              <a:rPr lang="hi-IN" smtClean="0"/>
              <a:t>गुरुवार, 5 ज्येष्ट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0CCFEDE5-0585-42B9-B730-3A62822F4A0D}" type="slidenum">
              <a:rPr lang="hi-IN" smtClean="0"/>
              <a:t>‹#›</a:t>
            </a:fld>
            <a:endParaRPr lang="hi-IN"/>
          </a:p>
        </p:txBody>
      </p:sp>
    </p:spTree>
    <p:extLst>
      <p:ext uri="{BB962C8B-B14F-4D97-AF65-F5344CB8AC3E}">
        <p14:creationId xmlns:p14="http://schemas.microsoft.com/office/powerpoint/2010/main" val="366060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AB8F3F-4A4A-40B5-854C-EF66E8C6DF09}" type="datetimeFigureOut">
              <a:rPr lang="hi-IN" smtClean="0"/>
              <a:t>गुरुवार, 5 ज्येष्ट 1944</a:t>
            </a:fld>
            <a:endParaRPr lang="hi-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CFEDE5-0585-42B9-B730-3A62822F4A0D}" type="slidenum">
              <a:rPr lang="hi-IN" smtClean="0"/>
              <a:t>‹#›</a:t>
            </a:fld>
            <a:endParaRPr lang="hi-IN"/>
          </a:p>
        </p:txBody>
      </p:sp>
    </p:spTree>
    <p:extLst>
      <p:ext uri="{BB962C8B-B14F-4D97-AF65-F5344CB8AC3E}">
        <p14:creationId xmlns:p14="http://schemas.microsoft.com/office/powerpoint/2010/main" val="423373811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558B4-BD73-4147-8D0F-5FED8B01E920}"/>
              </a:ext>
            </a:extLst>
          </p:cNvPr>
          <p:cNvSpPr>
            <a:spLocks noGrp="1"/>
          </p:cNvSpPr>
          <p:nvPr>
            <p:ph type="title"/>
          </p:nvPr>
        </p:nvSpPr>
        <p:spPr>
          <a:xfrm>
            <a:off x="831850" y="439838"/>
            <a:ext cx="10515600" cy="1296365"/>
          </a:xfrm>
        </p:spPr>
        <p:txBody>
          <a:bodyPr/>
          <a:lstStyle/>
          <a:p>
            <a:r>
              <a:rPr lang="en-GB" dirty="0"/>
              <a:t>            </a:t>
            </a:r>
            <a:r>
              <a:rPr lang="en-GB" b="1" dirty="0" err="1">
                <a:highlight>
                  <a:srgbClr val="FF0000"/>
                </a:highlight>
              </a:rPr>
              <a:t>Netflix_Titles</a:t>
            </a:r>
            <a:r>
              <a:rPr lang="en-GB" b="1" dirty="0">
                <a:highlight>
                  <a:srgbClr val="FF0000"/>
                </a:highlight>
              </a:rPr>
              <a:t> Insights</a:t>
            </a:r>
            <a:endParaRPr lang="hi-IN" b="1" dirty="0">
              <a:highlight>
                <a:srgbClr val="FF0000"/>
              </a:highlight>
            </a:endParaRPr>
          </a:p>
        </p:txBody>
      </p:sp>
      <p:sp>
        <p:nvSpPr>
          <p:cNvPr id="6" name="Text Placeholder 5">
            <a:extLst>
              <a:ext uri="{FF2B5EF4-FFF2-40B4-BE49-F238E27FC236}">
                <a16:creationId xmlns:a16="http://schemas.microsoft.com/office/drawing/2014/main" id="{26BF3614-6DA6-4BA6-84DB-EFA7FCE084F0}"/>
              </a:ext>
            </a:extLst>
          </p:cNvPr>
          <p:cNvSpPr>
            <a:spLocks noGrp="1"/>
          </p:cNvSpPr>
          <p:nvPr>
            <p:ph type="body" idx="1"/>
          </p:nvPr>
        </p:nvSpPr>
        <p:spPr>
          <a:xfrm>
            <a:off x="831850" y="3078867"/>
            <a:ext cx="10515600" cy="3010784"/>
          </a:xfrm>
        </p:spPr>
        <p:txBody>
          <a:bodyPr>
            <a:normAutofit fontScale="92500" lnSpcReduction="20000"/>
          </a:bodyPr>
          <a:lstStyle/>
          <a:p>
            <a:r>
              <a:rPr lang="en-GB" dirty="0">
                <a:latin typeface="Abadi" panose="020B0604020104020204" pitchFamily="34" charset="0"/>
              </a:rPr>
              <a:t>In this dataset I have not filled the empty cell or completely remove the missing values because it would decrease the number of content that is released on </a:t>
            </a:r>
            <a:r>
              <a:rPr lang="en-GB" dirty="0" err="1">
                <a:latin typeface="Abadi" panose="020B0604020104020204" pitchFamily="34" charset="0"/>
              </a:rPr>
              <a:t>Netlix.Instead</a:t>
            </a:r>
            <a:r>
              <a:rPr lang="en-GB" dirty="0">
                <a:latin typeface="Abadi" panose="020B0604020104020204" pitchFamily="34" charset="0"/>
              </a:rPr>
              <a:t> of that I have named them as Unknown.</a:t>
            </a:r>
          </a:p>
          <a:p>
            <a:r>
              <a:rPr lang="en-GB" dirty="0">
                <a:latin typeface="Abadi" panose="020B0604020104020204" pitchFamily="34" charset="0"/>
              </a:rPr>
              <a:t>For Example = Unknown Directors</a:t>
            </a:r>
          </a:p>
          <a:p>
            <a:endParaRPr lang="en-GB" dirty="0">
              <a:latin typeface="Abadi" panose="020B0604020104020204" pitchFamily="34" charset="0"/>
            </a:endParaRPr>
          </a:p>
          <a:p>
            <a:endParaRPr lang="en-GB" dirty="0">
              <a:latin typeface="Abadi" panose="020B0604020104020204" pitchFamily="34" charset="0"/>
            </a:endParaRPr>
          </a:p>
          <a:p>
            <a:endParaRPr lang="en-GB" dirty="0"/>
          </a:p>
          <a:p>
            <a:r>
              <a:rPr lang="en-GB" dirty="0"/>
              <a:t>Here is the link to the dataset I have worked on</a:t>
            </a:r>
          </a:p>
          <a:p>
            <a:r>
              <a:rPr lang="en-GB" dirty="0"/>
              <a:t> = </a:t>
            </a:r>
            <a:r>
              <a:rPr lang="en-GB" dirty="0">
                <a:highlight>
                  <a:srgbClr val="FFFF00"/>
                </a:highlight>
              </a:rPr>
              <a:t>https://www.kaggle.com/datasets/shivamb/netflix-shows</a:t>
            </a:r>
            <a:endParaRPr lang="hi-IN" dirty="0">
              <a:highlight>
                <a:srgbClr val="FFFF00"/>
              </a:highlight>
            </a:endParaRPr>
          </a:p>
        </p:txBody>
      </p:sp>
    </p:spTree>
    <p:extLst>
      <p:ext uri="{BB962C8B-B14F-4D97-AF65-F5344CB8AC3E}">
        <p14:creationId xmlns:p14="http://schemas.microsoft.com/office/powerpoint/2010/main" val="811161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FB05E0-FC22-4F52-9C86-4EFC8314EB92}"/>
              </a:ext>
            </a:extLst>
          </p:cNvPr>
          <p:cNvPicPr>
            <a:picLocks noChangeAspect="1"/>
          </p:cNvPicPr>
          <p:nvPr/>
        </p:nvPicPr>
        <p:blipFill rotWithShape="1">
          <a:blip r:embed="rId2"/>
          <a:srcRect r="9190" b="6031"/>
          <a:stretch/>
        </p:blipFill>
        <p:spPr>
          <a:xfrm>
            <a:off x="64248" y="365495"/>
            <a:ext cx="10954852" cy="5757514"/>
          </a:xfrm>
          <a:prstGeom prst="rect">
            <a:avLst/>
          </a:prstGeom>
        </p:spPr>
      </p:pic>
      <p:sp>
        <p:nvSpPr>
          <p:cNvPr id="10" name="Title 9">
            <a:extLst>
              <a:ext uri="{FF2B5EF4-FFF2-40B4-BE49-F238E27FC236}">
                <a16:creationId xmlns:a16="http://schemas.microsoft.com/office/drawing/2014/main" id="{C8590C3F-B49B-4C02-816C-6087375A65EA}"/>
              </a:ext>
            </a:extLst>
          </p:cNvPr>
          <p:cNvSpPr>
            <a:spLocks noGrp="1"/>
          </p:cNvSpPr>
          <p:nvPr>
            <p:ph type="title"/>
          </p:nvPr>
        </p:nvSpPr>
        <p:spPr>
          <a:xfrm>
            <a:off x="3865943" y="1990846"/>
            <a:ext cx="7121055" cy="1689902"/>
          </a:xfrm>
        </p:spPr>
        <p:txBody>
          <a:bodyPr>
            <a:normAutofit fontScale="90000"/>
          </a:bodyPr>
          <a:lstStyle/>
          <a:p>
            <a:r>
              <a:rPr lang="en-GB" dirty="0">
                <a:highlight>
                  <a:srgbClr val="000000"/>
                </a:highlight>
              </a:rPr>
              <a:t>There are less number of tv shows directed by a Particular director .</a:t>
            </a:r>
            <a:br>
              <a:rPr lang="en-GB" dirty="0">
                <a:highlight>
                  <a:srgbClr val="000000"/>
                </a:highlight>
              </a:rPr>
            </a:br>
            <a:endParaRPr lang="hi-IN" dirty="0">
              <a:highlight>
                <a:srgbClr val="000000"/>
              </a:highlight>
            </a:endParaRPr>
          </a:p>
        </p:txBody>
      </p:sp>
    </p:spTree>
    <p:extLst>
      <p:ext uri="{BB962C8B-B14F-4D97-AF65-F5344CB8AC3E}">
        <p14:creationId xmlns:p14="http://schemas.microsoft.com/office/powerpoint/2010/main" val="33942067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EB87AC-9C7F-41B7-A5AA-CDBF8B275CA3}"/>
              </a:ext>
            </a:extLst>
          </p:cNvPr>
          <p:cNvPicPr>
            <a:picLocks noChangeAspect="1"/>
          </p:cNvPicPr>
          <p:nvPr/>
        </p:nvPicPr>
        <p:blipFill rotWithShape="1">
          <a:blip r:embed="rId2"/>
          <a:srcRect b="5116"/>
          <a:stretch/>
        </p:blipFill>
        <p:spPr>
          <a:xfrm>
            <a:off x="257375" y="247374"/>
            <a:ext cx="5959356" cy="6037679"/>
          </a:xfrm>
          <a:prstGeom prst="rect">
            <a:avLst/>
          </a:prstGeom>
        </p:spPr>
      </p:pic>
      <p:sp>
        <p:nvSpPr>
          <p:cNvPr id="7" name="Title 6">
            <a:extLst>
              <a:ext uri="{FF2B5EF4-FFF2-40B4-BE49-F238E27FC236}">
                <a16:creationId xmlns:a16="http://schemas.microsoft.com/office/drawing/2014/main" id="{0B5B3B3B-74BB-4CF9-9BCD-31CB9F67D15E}"/>
              </a:ext>
            </a:extLst>
          </p:cNvPr>
          <p:cNvSpPr>
            <a:spLocks noGrp="1"/>
          </p:cNvSpPr>
          <p:nvPr>
            <p:ph type="title"/>
          </p:nvPr>
        </p:nvSpPr>
        <p:spPr>
          <a:xfrm>
            <a:off x="6886936" y="365125"/>
            <a:ext cx="4466863" cy="5676860"/>
          </a:xfrm>
        </p:spPr>
        <p:txBody>
          <a:bodyPr>
            <a:normAutofit/>
          </a:bodyPr>
          <a:lstStyle/>
          <a:p>
            <a:r>
              <a:rPr lang="en-GB" sz="2400" dirty="0"/>
              <a:t>Lead Actors Collaboration With Other Actors. You can check the Full Collaboration of other actors in Pdf.</a:t>
            </a:r>
            <a:br>
              <a:rPr lang="en-GB" sz="2400" dirty="0"/>
            </a:br>
            <a:r>
              <a:rPr lang="en-GB" sz="2400" dirty="0"/>
              <a:t>Link = https://github.com/vaibhavtt24/Netflix/blob/main/Netflix%20Full%20Analysis.pdf</a:t>
            </a:r>
            <a:endParaRPr lang="hi-IN" sz="2400" dirty="0"/>
          </a:p>
        </p:txBody>
      </p:sp>
    </p:spTree>
    <p:extLst>
      <p:ext uri="{BB962C8B-B14F-4D97-AF65-F5344CB8AC3E}">
        <p14:creationId xmlns:p14="http://schemas.microsoft.com/office/powerpoint/2010/main" val="2551144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1F2771-F266-4949-8110-450938C5F050}"/>
              </a:ext>
            </a:extLst>
          </p:cNvPr>
          <p:cNvSpPr>
            <a:spLocks noGrp="1"/>
          </p:cNvSpPr>
          <p:nvPr>
            <p:ph type="title"/>
          </p:nvPr>
        </p:nvSpPr>
        <p:spPr/>
        <p:txBody>
          <a:bodyPr>
            <a:normAutofit fontScale="90000"/>
          </a:bodyPr>
          <a:lstStyle/>
          <a:p>
            <a:r>
              <a:rPr lang="en-GB" sz="2700" dirty="0"/>
              <a:t>Shah </a:t>
            </a:r>
            <a:r>
              <a:rPr lang="en-GB" sz="2700" dirty="0" err="1"/>
              <a:t>rukh</a:t>
            </a:r>
            <a:r>
              <a:rPr lang="en-GB" sz="2700" dirty="0"/>
              <a:t> khan has more no. of content as Lead actor on entire </a:t>
            </a:r>
            <a:r>
              <a:rPr lang="en-GB" sz="2700" dirty="0" err="1"/>
              <a:t>Netflix.His</a:t>
            </a:r>
            <a:r>
              <a:rPr lang="en-GB" sz="2700" dirty="0"/>
              <a:t> content mainly contains movies.</a:t>
            </a:r>
            <a:br>
              <a:rPr lang="en-GB" sz="2700" dirty="0"/>
            </a:br>
            <a:r>
              <a:rPr lang="en-GB" sz="2700" dirty="0"/>
              <a:t>David Attenborough Contains both Movies and TV Show on </a:t>
            </a:r>
            <a:r>
              <a:rPr lang="en-GB" sz="2700" dirty="0" err="1"/>
              <a:t>NetFlix</a:t>
            </a:r>
            <a:r>
              <a:rPr lang="en-GB" dirty="0"/>
              <a:t>.</a:t>
            </a:r>
            <a:endParaRPr lang="hi-IN" dirty="0"/>
          </a:p>
        </p:txBody>
      </p:sp>
      <p:pic>
        <p:nvPicPr>
          <p:cNvPr id="8" name="Content Placeholder 7">
            <a:extLst>
              <a:ext uri="{FF2B5EF4-FFF2-40B4-BE49-F238E27FC236}">
                <a16:creationId xmlns:a16="http://schemas.microsoft.com/office/drawing/2014/main" id="{F02EAFE4-D2C1-4427-8528-183F7823426A}"/>
              </a:ext>
            </a:extLst>
          </p:cNvPr>
          <p:cNvPicPr>
            <a:picLocks noGrp="1" noChangeAspect="1"/>
          </p:cNvPicPr>
          <p:nvPr>
            <p:ph idx="1"/>
          </p:nvPr>
        </p:nvPicPr>
        <p:blipFill rotWithShape="1">
          <a:blip r:embed="rId2"/>
          <a:stretch/>
        </p:blipFill>
        <p:spPr>
          <a:xfrm>
            <a:off x="2131826" y="2193925"/>
            <a:ext cx="7928348" cy="4024313"/>
          </a:xfrm>
        </p:spPr>
      </p:pic>
    </p:spTree>
    <p:extLst>
      <p:ext uri="{BB962C8B-B14F-4D97-AF65-F5344CB8AC3E}">
        <p14:creationId xmlns:p14="http://schemas.microsoft.com/office/powerpoint/2010/main" val="32740587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F0E06C-F98A-46A8-9285-4D3AA8443764}"/>
              </a:ext>
            </a:extLst>
          </p:cNvPr>
          <p:cNvSpPr>
            <a:spLocks noGrp="1"/>
          </p:cNvSpPr>
          <p:nvPr>
            <p:ph type="title"/>
          </p:nvPr>
        </p:nvSpPr>
        <p:spPr>
          <a:xfrm>
            <a:off x="913795" y="1"/>
            <a:ext cx="10353762" cy="1580050"/>
          </a:xfrm>
        </p:spPr>
        <p:txBody>
          <a:bodyPr>
            <a:normAutofit fontScale="90000"/>
          </a:bodyPr>
          <a:lstStyle/>
          <a:p>
            <a:r>
              <a:rPr lang="en-GB" dirty="0"/>
              <a:t>Comparing the content David Attenborough has  more no. of TV Shows than any other actor</a:t>
            </a:r>
            <a:endParaRPr lang="hi-IN" dirty="0"/>
          </a:p>
        </p:txBody>
      </p:sp>
      <p:sp>
        <p:nvSpPr>
          <p:cNvPr id="6" name="Text Placeholder 5">
            <a:extLst>
              <a:ext uri="{FF2B5EF4-FFF2-40B4-BE49-F238E27FC236}">
                <a16:creationId xmlns:a16="http://schemas.microsoft.com/office/drawing/2014/main" id="{E4ADFA11-1C2A-443C-93EE-DE087A0363CA}"/>
              </a:ext>
            </a:extLst>
          </p:cNvPr>
          <p:cNvSpPr>
            <a:spLocks noGrp="1"/>
          </p:cNvSpPr>
          <p:nvPr>
            <p:ph type="body" idx="1"/>
          </p:nvPr>
        </p:nvSpPr>
        <p:spPr/>
        <p:txBody>
          <a:bodyPr/>
          <a:lstStyle/>
          <a:p>
            <a:endParaRPr lang="hi-IN"/>
          </a:p>
        </p:txBody>
      </p:sp>
      <p:sp>
        <p:nvSpPr>
          <p:cNvPr id="7" name="Content Placeholder 6">
            <a:extLst>
              <a:ext uri="{FF2B5EF4-FFF2-40B4-BE49-F238E27FC236}">
                <a16:creationId xmlns:a16="http://schemas.microsoft.com/office/drawing/2014/main" id="{0B778B1E-8838-4450-ACBA-76D03E3F42E1}"/>
              </a:ext>
            </a:extLst>
          </p:cNvPr>
          <p:cNvSpPr>
            <a:spLocks noGrp="1"/>
          </p:cNvSpPr>
          <p:nvPr>
            <p:ph sz="half" idx="2"/>
          </p:nvPr>
        </p:nvSpPr>
        <p:spPr/>
        <p:txBody>
          <a:bodyPr/>
          <a:lstStyle/>
          <a:p>
            <a:endParaRPr lang="hi-IN"/>
          </a:p>
        </p:txBody>
      </p:sp>
      <p:sp>
        <p:nvSpPr>
          <p:cNvPr id="8" name="Text Placeholder 7">
            <a:extLst>
              <a:ext uri="{FF2B5EF4-FFF2-40B4-BE49-F238E27FC236}">
                <a16:creationId xmlns:a16="http://schemas.microsoft.com/office/drawing/2014/main" id="{BEAD6F4E-1218-437F-ADB6-561850566164}"/>
              </a:ext>
            </a:extLst>
          </p:cNvPr>
          <p:cNvSpPr>
            <a:spLocks noGrp="1"/>
          </p:cNvSpPr>
          <p:nvPr>
            <p:ph type="body" sz="quarter" idx="3"/>
          </p:nvPr>
        </p:nvSpPr>
        <p:spPr/>
        <p:txBody>
          <a:bodyPr/>
          <a:lstStyle/>
          <a:p>
            <a:endParaRPr lang="hi-IN"/>
          </a:p>
        </p:txBody>
      </p:sp>
      <p:sp>
        <p:nvSpPr>
          <p:cNvPr id="9" name="Content Placeholder 8">
            <a:extLst>
              <a:ext uri="{FF2B5EF4-FFF2-40B4-BE49-F238E27FC236}">
                <a16:creationId xmlns:a16="http://schemas.microsoft.com/office/drawing/2014/main" id="{948B56B8-8DC6-4C86-A008-4E8CA5F3EF9B}"/>
              </a:ext>
            </a:extLst>
          </p:cNvPr>
          <p:cNvSpPr>
            <a:spLocks noGrp="1"/>
          </p:cNvSpPr>
          <p:nvPr>
            <p:ph sz="quarter" idx="4"/>
          </p:nvPr>
        </p:nvSpPr>
        <p:spPr/>
        <p:txBody>
          <a:bodyPr/>
          <a:lstStyle/>
          <a:p>
            <a:endParaRPr lang="hi-IN"/>
          </a:p>
        </p:txBody>
      </p:sp>
      <p:pic>
        <p:nvPicPr>
          <p:cNvPr id="11" name="Picture 10">
            <a:extLst>
              <a:ext uri="{FF2B5EF4-FFF2-40B4-BE49-F238E27FC236}">
                <a16:creationId xmlns:a16="http://schemas.microsoft.com/office/drawing/2014/main" id="{8DBAEA28-E1FB-49D6-8F50-1052DA1AD693}"/>
              </a:ext>
            </a:extLst>
          </p:cNvPr>
          <p:cNvPicPr>
            <a:picLocks noChangeAspect="1"/>
          </p:cNvPicPr>
          <p:nvPr/>
        </p:nvPicPr>
        <p:blipFill rotWithShape="1">
          <a:blip r:embed="rId2"/>
          <a:srcRect r="8684" b="5778"/>
          <a:stretch/>
        </p:blipFill>
        <p:spPr>
          <a:xfrm>
            <a:off x="68057" y="1527858"/>
            <a:ext cx="11877016" cy="5330142"/>
          </a:xfrm>
          <a:prstGeom prst="rect">
            <a:avLst/>
          </a:prstGeom>
        </p:spPr>
      </p:pic>
    </p:spTree>
    <p:extLst>
      <p:ext uri="{BB962C8B-B14F-4D97-AF65-F5344CB8AC3E}">
        <p14:creationId xmlns:p14="http://schemas.microsoft.com/office/powerpoint/2010/main" val="1382296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0D81F5-E8C7-4356-A5CD-3AEA3ED10D73}"/>
              </a:ext>
            </a:extLst>
          </p:cNvPr>
          <p:cNvPicPr>
            <a:picLocks noChangeAspect="1"/>
          </p:cNvPicPr>
          <p:nvPr/>
        </p:nvPicPr>
        <p:blipFill rotWithShape="1">
          <a:blip r:embed="rId2"/>
          <a:srcRect r="9350" b="15451"/>
          <a:stretch/>
        </p:blipFill>
        <p:spPr>
          <a:xfrm>
            <a:off x="203362" y="1174608"/>
            <a:ext cx="11487068" cy="5683392"/>
          </a:xfrm>
          <a:prstGeom prst="rect">
            <a:avLst/>
          </a:prstGeom>
        </p:spPr>
      </p:pic>
      <p:sp>
        <p:nvSpPr>
          <p:cNvPr id="7" name="Title 6">
            <a:extLst>
              <a:ext uri="{FF2B5EF4-FFF2-40B4-BE49-F238E27FC236}">
                <a16:creationId xmlns:a16="http://schemas.microsoft.com/office/drawing/2014/main" id="{D747CB57-D61D-4364-A8F7-F433DF5492FF}"/>
              </a:ext>
            </a:extLst>
          </p:cNvPr>
          <p:cNvSpPr>
            <a:spLocks noGrp="1"/>
          </p:cNvSpPr>
          <p:nvPr>
            <p:ph type="title"/>
          </p:nvPr>
        </p:nvSpPr>
        <p:spPr>
          <a:xfrm>
            <a:off x="838200" y="173621"/>
            <a:ext cx="10515600" cy="902825"/>
          </a:xfrm>
        </p:spPr>
        <p:txBody>
          <a:bodyPr>
            <a:normAutofit fontScale="90000"/>
          </a:bodyPr>
          <a:lstStyle/>
          <a:p>
            <a:r>
              <a:rPr lang="en-GB" sz="3200" dirty="0"/>
              <a:t>The number of content specifically released in the year 2018</a:t>
            </a:r>
            <a:r>
              <a:rPr lang="en-GB" dirty="0"/>
              <a:t>.</a:t>
            </a:r>
            <a:endParaRPr lang="hi-IN" dirty="0"/>
          </a:p>
        </p:txBody>
      </p:sp>
    </p:spTree>
    <p:extLst>
      <p:ext uri="{BB962C8B-B14F-4D97-AF65-F5344CB8AC3E}">
        <p14:creationId xmlns:p14="http://schemas.microsoft.com/office/powerpoint/2010/main" val="1661822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64FBA8-37A9-4C5E-815F-A6749BF313CB}"/>
              </a:ext>
            </a:extLst>
          </p:cNvPr>
          <p:cNvPicPr>
            <a:picLocks noChangeAspect="1"/>
          </p:cNvPicPr>
          <p:nvPr/>
        </p:nvPicPr>
        <p:blipFill rotWithShape="1">
          <a:blip r:embed="rId2"/>
          <a:srcRect r="26756" b="3516"/>
          <a:stretch/>
        </p:blipFill>
        <p:spPr>
          <a:xfrm>
            <a:off x="208344" y="352699"/>
            <a:ext cx="7859209" cy="6360617"/>
          </a:xfrm>
          <a:prstGeom prst="rect">
            <a:avLst/>
          </a:prstGeom>
        </p:spPr>
      </p:pic>
      <p:sp>
        <p:nvSpPr>
          <p:cNvPr id="7" name="Title 6">
            <a:extLst>
              <a:ext uri="{FF2B5EF4-FFF2-40B4-BE49-F238E27FC236}">
                <a16:creationId xmlns:a16="http://schemas.microsoft.com/office/drawing/2014/main" id="{B4737E06-B0B0-4093-A9AB-AA27ED159F42}"/>
              </a:ext>
            </a:extLst>
          </p:cNvPr>
          <p:cNvSpPr>
            <a:spLocks noGrp="1"/>
          </p:cNvSpPr>
          <p:nvPr>
            <p:ph type="title"/>
          </p:nvPr>
        </p:nvSpPr>
        <p:spPr>
          <a:xfrm>
            <a:off x="8414794" y="365125"/>
            <a:ext cx="2939005" cy="5468516"/>
          </a:xfrm>
        </p:spPr>
        <p:txBody>
          <a:bodyPr>
            <a:normAutofit fontScale="90000"/>
          </a:bodyPr>
          <a:lstStyle/>
          <a:p>
            <a:r>
              <a:rPr lang="en-GB" dirty="0"/>
              <a:t>There are more drama genre Movies available on Netflix as compared to comedies.</a:t>
            </a:r>
            <a:endParaRPr lang="hi-IN" dirty="0"/>
          </a:p>
        </p:txBody>
      </p:sp>
    </p:spTree>
    <p:extLst>
      <p:ext uri="{BB962C8B-B14F-4D97-AF65-F5344CB8AC3E}">
        <p14:creationId xmlns:p14="http://schemas.microsoft.com/office/powerpoint/2010/main" val="3680476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00DC02F-6C42-4F2F-9BC7-A3F1629E59E7}"/>
              </a:ext>
            </a:extLst>
          </p:cNvPr>
          <p:cNvPicPr>
            <a:picLocks noChangeAspect="1"/>
          </p:cNvPicPr>
          <p:nvPr/>
        </p:nvPicPr>
        <p:blipFill rotWithShape="1">
          <a:blip r:embed="rId2"/>
          <a:srcRect r="12012" b="3629"/>
          <a:stretch/>
        </p:blipFill>
        <p:spPr>
          <a:xfrm>
            <a:off x="104173" y="138896"/>
            <a:ext cx="8368495" cy="6852213"/>
          </a:xfrm>
          <a:prstGeom prst="rect">
            <a:avLst/>
          </a:prstGeom>
        </p:spPr>
      </p:pic>
      <p:sp>
        <p:nvSpPr>
          <p:cNvPr id="16" name="Title 15">
            <a:extLst>
              <a:ext uri="{FF2B5EF4-FFF2-40B4-BE49-F238E27FC236}">
                <a16:creationId xmlns:a16="http://schemas.microsoft.com/office/drawing/2014/main" id="{DD57AB32-ED50-45CF-B551-045B358CC8DB}"/>
              </a:ext>
            </a:extLst>
          </p:cNvPr>
          <p:cNvSpPr>
            <a:spLocks noGrp="1"/>
          </p:cNvSpPr>
          <p:nvPr>
            <p:ph type="title"/>
          </p:nvPr>
        </p:nvSpPr>
        <p:spPr>
          <a:xfrm>
            <a:off x="9306046" y="365125"/>
            <a:ext cx="2047754" cy="4449943"/>
          </a:xfrm>
        </p:spPr>
        <p:txBody>
          <a:bodyPr>
            <a:normAutofit/>
          </a:bodyPr>
          <a:lstStyle/>
          <a:p>
            <a:r>
              <a:rPr lang="en-GB" sz="2800" dirty="0"/>
              <a:t>This is more specified Classification of Genre in Movie Section.</a:t>
            </a:r>
            <a:endParaRPr lang="hi-IN" sz="2800" dirty="0"/>
          </a:p>
        </p:txBody>
      </p:sp>
    </p:spTree>
    <p:extLst>
      <p:ext uri="{BB962C8B-B14F-4D97-AF65-F5344CB8AC3E}">
        <p14:creationId xmlns:p14="http://schemas.microsoft.com/office/powerpoint/2010/main" val="20422836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9F253D-1CE1-4A9B-958A-ED9C955679E3}"/>
              </a:ext>
            </a:extLst>
          </p:cNvPr>
          <p:cNvSpPr>
            <a:spLocks noGrp="1"/>
          </p:cNvSpPr>
          <p:nvPr>
            <p:ph type="title"/>
          </p:nvPr>
        </p:nvSpPr>
        <p:spPr/>
        <p:txBody>
          <a:bodyPr>
            <a:normAutofit fontScale="90000"/>
          </a:bodyPr>
          <a:lstStyle/>
          <a:p>
            <a:r>
              <a:rPr lang="en-GB" sz="4400" dirty="0"/>
              <a:t>This is more specified Classification of Genre in TV Show Section.</a:t>
            </a:r>
            <a:endParaRPr lang="hi-IN" dirty="0"/>
          </a:p>
        </p:txBody>
      </p:sp>
      <p:pic>
        <p:nvPicPr>
          <p:cNvPr id="8" name="Content Placeholder 7">
            <a:extLst>
              <a:ext uri="{FF2B5EF4-FFF2-40B4-BE49-F238E27FC236}">
                <a16:creationId xmlns:a16="http://schemas.microsoft.com/office/drawing/2014/main" id="{EFC4CBE2-8A52-4999-9217-D693C829E588}"/>
              </a:ext>
            </a:extLst>
          </p:cNvPr>
          <p:cNvPicPr>
            <a:picLocks noGrp="1" noChangeAspect="1"/>
          </p:cNvPicPr>
          <p:nvPr>
            <p:ph idx="1"/>
          </p:nvPr>
        </p:nvPicPr>
        <p:blipFill rotWithShape="1">
          <a:blip r:embed="rId2"/>
          <a:srcRect r="13878" b="5762"/>
          <a:stretch/>
        </p:blipFill>
        <p:spPr>
          <a:xfrm>
            <a:off x="1514949" y="2429307"/>
            <a:ext cx="7156624" cy="4100613"/>
          </a:xfrm>
        </p:spPr>
      </p:pic>
    </p:spTree>
    <p:extLst>
      <p:ext uri="{BB962C8B-B14F-4D97-AF65-F5344CB8AC3E}">
        <p14:creationId xmlns:p14="http://schemas.microsoft.com/office/powerpoint/2010/main" val="194041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D1A471-6D93-46AD-9995-364DD2E5793D}"/>
              </a:ext>
            </a:extLst>
          </p:cNvPr>
          <p:cNvSpPr>
            <a:spLocks noGrp="1"/>
          </p:cNvSpPr>
          <p:nvPr>
            <p:ph type="body" idx="1"/>
          </p:nvPr>
        </p:nvSpPr>
        <p:spPr>
          <a:xfrm>
            <a:off x="156838" y="248575"/>
            <a:ext cx="11878323" cy="6169980"/>
          </a:xfrm>
        </p:spPr>
        <p:txBody>
          <a:bodyPr/>
          <a:lstStyle/>
          <a:p>
            <a:r>
              <a:rPr lang="en-GB" dirty="0"/>
              <a:t>In this dataset many directors, Country, Cast  names were Missing.</a:t>
            </a:r>
          </a:p>
          <a:p>
            <a:r>
              <a:rPr lang="en-GB" dirty="0"/>
              <a:t>It is cleared that more number of movies are present on Netflix comparing to Tv Shows.</a:t>
            </a:r>
          </a:p>
          <a:p>
            <a:r>
              <a:rPr lang="en-GB" dirty="0"/>
              <a:t>From the of Launch Netflix has released highest number of TV Shows in the month of December and July.</a:t>
            </a:r>
          </a:p>
          <a:p>
            <a:r>
              <a:rPr lang="en-GB" dirty="0"/>
              <a:t>Comparing all other years in 2019 Netflix released more number of content .</a:t>
            </a:r>
          </a:p>
          <a:p>
            <a:r>
              <a:rPr lang="en-GB" dirty="0"/>
              <a:t>In recent years Netflix has increased </a:t>
            </a:r>
            <a:r>
              <a:rPr lang="en-GB"/>
              <a:t>the number </a:t>
            </a:r>
            <a:r>
              <a:rPr lang="en-GB" dirty="0"/>
              <a:t>of shows.</a:t>
            </a:r>
          </a:p>
        </p:txBody>
      </p:sp>
    </p:spTree>
    <p:extLst>
      <p:ext uri="{BB962C8B-B14F-4D97-AF65-F5344CB8AC3E}">
        <p14:creationId xmlns:p14="http://schemas.microsoft.com/office/powerpoint/2010/main" val="278206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A54593-F451-40B6-AF07-BD67519A373A}"/>
              </a:ext>
            </a:extLst>
          </p:cNvPr>
          <p:cNvSpPr>
            <a:spLocks noGrp="1"/>
          </p:cNvSpPr>
          <p:nvPr>
            <p:ph type="title"/>
          </p:nvPr>
        </p:nvSpPr>
        <p:spPr>
          <a:xfrm>
            <a:off x="838200" y="365125"/>
            <a:ext cx="3212939" cy="5655581"/>
          </a:xfrm>
        </p:spPr>
        <p:txBody>
          <a:bodyPr>
            <a:normAutofit fontScale="90000"/>
          </a:bodyPr>
          <a:lstStyle/>
          <a:p>
            <a:r>
              <a:rPr lang="en-GB" sz="3600" dirty="0"/>
              <a:t>This are the number of movies and tv show that are released in each month from the day of the launch till September 2021</a:t>
            </a:r>
            <a:br>
              <a:rPr lang="hi-IN" dirty="0"/>
            </a:br>
            <a:endParaRPr lang="hi-IN" dirty="0"/>
          </a:p>
        </p:txBody>
      </p:sp>
      <p:pic>
        <p:nvPicPr>
          <p:cNvPr id="5" name="Picture Placeholder 5">
            <a:extLst>
              <a:ext uri="{FF2B5EF4-FFF2-40B4-BE49-F238E27FC236}">
                <a16:creationId xmlns:a16="http://schemas.microsoft.com/office/drawing/2014/main" id="{16D922BE-3FBA-487B-97DB-23805220F171}"/>
              </a:ext>
            </a:extLst>
          </p:cNvPr>
          <p:cNvPicPr>
            <a:picLocks noChangeAspect="1"/>
          </p:cNvPicPr>
          <p:nvPr/>
        </p:nvPicPr>
        <p:blipFill rotWithShape="1">
          <a:blip r:embed="rId2"/>
          <a:srcRect t="2008" b="2008"/>
          <a:stretch/>
        </p:blipFill>
        <p:spPr>
          <a:xfrm>
            <a:off x="5183188" y="987425"/>
            <a:ext cx="6384416" cy="5026025"/>
          </a:xfrm>
          <a:prstGeom prst="rect">
            <a:avLst/>
          </a:prstGeom>
        </p:spPr>
      </p:pic>
    </p:spTree>
    <p:extLst>
      <p:ext uri="{BB962C8B-B14F-4D97-AF65-F5344CB8AC3E}">
        <p14:creationId xmlns:p14="http://schemas.microsoft.com/office/powerpoint/2010/main" val="2496581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8F99A96-B579-4CD1-9A2F-3557B76A7293}"/>
              </a:ext>
            </a:extLst>
          </p:cNvPr>
          <p:cNvPicPr>
            <a:picLocks noChangeAspect="1"/>
          </p:cNvPicPr>
          <p:nvPr/>
        </p:nvPicPr>
        <p:blipFill rotWithShape="1">
          <a:blip r:embed="rId2"/>
          <a:srcRect b="15106"/>
          <a:stretch/>
        </p:blipFill>
        <p:spPr>
          <a:xfrm>
            <a:off x="6944811" y="636607"/>
            <a:ext cx="4636101" cy="5822066"/>
          </a:xfrm>
          <a:prstGeom prst="rect">
            <a:avLst/>
          </a:prstGeom>
        </p:spPr>
      </p:pic>
      <p:sp>
        <p:nvSpPr>
          <p:cNvPr id="19" name="Title 18">
            <a:extLst>
              <a:ext uri="{FF2B5EF4-FFF2-40B4-BE49-F238E27FC236}">
                <a16:creationId xmlns:a16="http://schemas.microsoft.com/office/drawing/2014/main" id="{863EFAA9-9F8A-4809-B890-245BD356539E}"/>
              </a:ext>
            </a:extLst>
          </p:cNvPr>
          <p:cNvSpPr>
            <a:spLocks noGrp="1"/>
          </p:cNvSpPr>
          <p:nvPr>
            <p:ph type="title"/>
          </p:nvPr>
        </p:nvSpPr>
        <p:spPr>
          <a:xfrm>
            <a:off x="838200" y="365124"/>
            <a:ext cx="5655197" cy="5716079"/>
          </a:xfrm>
        </p:spPr>
        <p:txBody>
          <a:bodyPr>
            <a:normAutofit/>
          </a:bodyPr>
          <a:lstStyle/>
          <a:p>
            <a:r>
              <a:rPr lang="en-GB" dirty="0"/>
              <a:t>There are more adult Movies and TV Shows  on Netflix.</a:t>
            </a:r>
            <a:br>
              <a:rPr lang="en-GB" dirty="0"/>
            </a:br>
            <a:r>
              <a:rPr lang="en-GB" dirty="0"/>
              <a:t>It means the shows are appropriate for the age group that are above 18.</a:t>
            </a:r>
            <a:br>
              <a:rPr lang="en-GB" dirty="0"/>
            </a:br>
            <a:endParaRPr lang="hi-IN" dirty="0"/>
          </a:p>
        </p:txBody>
      </p:sp>
    </p:spTree>
    <p:extLst>
      <p:ext uri="{BB962C8B-B14F-4D97-AF65-F5344CB8AC3E}">
        <p14:creationId xmlns:p14="http://schemas.microsoft.com/office/powerpoint/2010/main" val="3825164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9600C9-B7B2-497B-9A88-C382BA022F28}"/>
              </a:ext>
            </a:extLst>
          </p:cNvPr>
          <p:cNvPicPr>
            <a:picLocks noChangeAspect="1"/>
          </p:cNvPicPr>
          <p:nvPr/>
        </p:nvPicPr>
        <p:blipFill rotWithShape="1">
          <a:blip r:embed="rId2"/>
          <a:srcRect b="14049"/>
          <a:stretch/>
        </p:blipFill>
        <p:spPr>
          <a:xfrm>
            <a:off x="6871318" y="798989"/>
            <a:ext cx="4037250" cy="5424258"/>
          </a:xfrm>
          <a:prstGeom prst="rect">
            <a:avLst/>
          </a:prstGeom>
        </p:spPr>
      </p:pic>
      <p:sp>
        <p:nvSpPr>
          <p:cNvPr id="4" name="Title 3">
            <a:extLst>
              <a:ext uri="{FF2B5EF4-FFF2-40B4-BE49-F238E27FC236}">
                <a16:creationId xmlns:a16="http://schemas.microsoft.com/office/drawing/2014/main" id="{02C24B4A-66B9-42F3-AC6F-7EB8D7C23ED1}"/>
              </a:ext>
            </a:extLst>
          </p:cNvPr>
          <p:cNvSpPr>
            <a:spLocks noGrp="1"/>
          </p:cNvSpPr>
          <p:nvPr>
            <p:ph type="title"/>
          </p:nvPr>
        </p:nvSpPr>
        <p:spPr>
          <a:xfrm>
            <a:off x="838200" y="925975"/>
            <a:ext cx="5423704" cy="1666754"/>
          </a:xfrm>
        </p:spPr>
        <p:txBody>
          <a:bodyPr>
            <a:normAutofit fontScale="90000"/>
          </a:bodyPr>
          <a:lstStyle/>
          <a:p>
            <a:r>
              <a:rPr lang="en-GB" dirty="0"/>
              <a:t>There are More Movies on Netflix as Compared to TV Show.</a:t>
            </a:r>
            <a:endParaRPr lang="hi-IN" dirty="0"/>
          </a:p>
        </p:txBody>
      </p:sp>
    </p:spTree>
    <p:extLst>
      <p:ext uri="{BB962C8B-B14F-4D97-AF65-F5344CB8AC3E}">
        <p14:creationId xmlns:p14="http://schemas.microsoft.com/office/powerpoint/2010/main" val="4225901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F454F9-C4C6-4676-8A80-CE030A0C2316}"/>
              </a:ext>
            </a:extLst>
          </p:cNvPr>
          <p:cNvSpPr>
            <a:spLocks noGrp="1"/>
          </p:cNvSpPr>
          <p:nvPr>
            <p:ph type="title"/>
          </p:nvPr>
        </p:nvSpPr>
        <p:spPr>
          <a:xfrm>
            <a:off x="81023" y="365125"/>
            <a:ext cx="4328931" cy="6053558"/>
          </a:xfrm>
        </p:spPr>
        <p:txBody>
          <a:bodyPr>
            <a:normAutofit fontScale="90000"/>
          </a:bodyPr>
          <a:lstStyle/>
          <a:p>
            <a:r>
              <a:rPr lang="en-GB" sz="3200" dirty="0"/>
              <a:t>There are more American Movies and TV Shows on Netflix as Compared to Other Countries.</a:t>
            </a:r>
            <a:br>
              <a:rPr lang="en-GB" sz="3200" dirty="0"/>
            </a:br>
            <a:r>
              <a:rPr lang="en-GB" sz="3200" dirty="0"/>
              <a:t>Countries Like Japan, Australia, Taiwan, China, Colombia, Singapore have more No. of TV Shows as compared to Movies.</a:t>
            </a:r>
            <a:endParaRPr lang="hi-IN" sz="3200" dirty="0"/>
          </a:p>
        </p:txBody>
      </p:sp>
      <p:pic>
        <p:nvPicPr>
          <p:cNvPr id="13" name="Picture 12">
            <a:extLst>
              <a:ext uri="{FF2B5EF4-FFF2-40B4-BE49-F238E27FC236}">
                <a16:creationId xmlns:a16="http://schemas.microsoft.com/office/drawing/2014/main" id="{159293B3-FEBB-4E91-89E3-0BA74A6EC693}"/>
              </a:ext>
            </a:extLst>
          </p:cNvPr>
          <p:cNvPicPr>
            <a:picLocks noChangeAspect="1"/>
          </p:cNvPicPr>
          <p:nvPr/>
        </p:nvPicPr>
        <p:blipFill rotWithShape="1">
          <a:blip r:embed="rId2"/>
          <a:srcRect t="-1" b="6607"/>
          <a:stretch/>
        </p:blipFill>
        <p:spPr>
          <a:xfrm>
            <a:off x="4953965" y="196771"/>
            <a:ext cx="6891823" cy="6053558"/>
          </a:xfrm>
          <a:prstGeom prst="rect">
            <a:avLst/>
          </a:prstGeom>
        </p:spPr>
      </p:pic>
    </p:spTree>
    <p:extLst>
      <p:ext uri="{BB962C8B-B14F-4D97-AF65-F5344CB8AC3E}">
        <p14:creationId xmlns:p14="http://schemas.microsoft.com/office/powerpoint/2010/main" val="11298078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68FB2C-4C50-4796-9DD0-B9664EC24511}"/>
              </a:ext>
            </a:extLst>
          </p:cNvPr>
          <p:cNvPicPr>
            <a:picLocks noChangeAspect="1"/>
          </p:cNvPicPr>
          <p:nvPr/>
        </p:nvPicPr>
        <p:blipFill rotWithShape="1">
          <a:blip r:embed="rId2"/>
          <a:srcRect l="1197" t="8106" r="1540" b="6615"/>
          <a:stretch/>
        </p:blipFill>
        <p:spPr>
          <a:xfrm>
            <a:off x="5237824" y="461638"/>
            <a:ext cx="6622742" cy="5335481"/>
          </a:xfrm>
          <a:prstGeom prst="rect">
            <a:avLst/>
          </a:prstGeom>
        </p:spPr>
      </p:pic>
      <p:sp>
        <p:nvSpPr>
          <p:cNvPr id="7" name="Title 6">
            <a:extLst>
              <a:ext uri="{FF2B5EF4-FFF2-40B4-BE49-F238E27FC236}">
                <a16:creationId xmlns:a16="http://schemas.microsoft.com/office/drawing/2014/main" id="{E900E6AB-A450-44C7-A4C6-811A62E91D6E}"/>
              </a:ext>
            </a:extLst>
          </p:cNvPr>
          <p:cNvSpPr>
            <a:spLocks noGrp="1"/>
          </p:cNvSpPr>
          <p:nvPr>
            <p:ph type="title"/>
          </p:nvPr>
        </p:nvSpPr>
        <p:spPr>
          <a:xfrm>
            <a:off x="331434" y="284084"/>
            <a:ext cx="4622306" cy="6178859"/>
          </a:xfrm>
        </p:spPr>
        <p:txBody>
          <a:bodyPr/>
          <a:lstStyle/>
          <a:p>
            <a:r>
              <a:rPr lang="en-GB" dirty="0"/>
              <a:t>Keeping united states aside, there are more south Korean and Japanese shows on Netflix.</a:t>
            </a:r>
            <a:endParaRPr lang="hi-IN" dirty="0"/>
          </a:p>
        </p:txBody>
      </p:sp>
    </p:spTree>
    <p:extLst>
      <p:ext uri="{BB962C8B-B14F-4D97-AF65-F5344CB8AC3E}">
        <p14:creationId xmlns:p14="http://schemas.microsoft.com/office/powerpoint/2010/main" val="360734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B7E4AC-0673-4FBD-A11B-5D718A12C270}"/>
              </a:ext>
            </a:extLst>
          </p:cNvPr>
          <p:cNvPicPr>
            <a:picLocks noChangeAspect="1"/>
          </p:cNvPicPr>
          <p:nvPr/>
        </p:nvPicPr>
        <p:blipFill rotWithShape="1">
          <a:blip r:embed="rId2"/>
          <a:srcRect r="13513" b="6609"/>
          <a:stretch/>
        </p:blipFill>
        <p:spPr>
          <a:xfrm>
            <a:off x="92598" y="141790"/>
            <a:ext cx="10232020" cy="6574420"/>
          </a:xfrm>
          <a:prstGeom prst="rect">
            <a:avLst/>
          </a:prstGeom>
        </p:spPr>
      </p:pic>
      <p:sp>
        <p:nvSpPr>
          <p:cNvPr id="7" name="Title 6">
            <a:extLst>
              <a:ext uri="{FF2B5EF4-FFF2-40B4-BE49-F238E27FC236}">
                <a16:creationId xmlns:a16="http://schemas.microsoft.com/office/drawing/2014/main" id="{83957895-58C9-468D-A62B-91BE2E58600E}"/>
              </a:ext>
            </a:extLst>
          </p:cNvPr>
          <p:cNvSpPr>
            <a:spLocks noGrp="1"/>
          </p:cNvSpPr>
          <p:nvPr>
            <p:ph type="title"/>
          </p:nvPr>
        </p:nvSpPr>
        <p:spPr>
          <a:xfrm>
            <a:off x="5208608" y="2916819"/>
            <a:ext cx="5023412" cy="2754775"/>
          </a:xfrm>
        </p:spPr>
        <p:txBody>
          <a:bodyPr>
            <a:normAutofit fontScale="90000"/>
          </a:bodyPr>
          <a:lstStyle/>
          <a:p>
            <a:r>
              <a:rPr lang="en-GB" dirty="0">
                <a:highlight>
                  <a:srgbClr val="000000"/>
                </a:highlight>
              </a:rPr>
              <a:t>The insight from this graph is that the Rajiv </a:t>
            </a:r>
            <a:r>
              <a:rPr lang="en-GB" dirty="0" err="1">
                <a:highlight>
                  <a:srgbClr val="000000"/>
                </a:highlight>
              </a:rPr>
              <a:t>Chilaka</a:t>
            </a:r>
            <a:r>
              <a:rPr lang="en-GB" dirty="0">
                <a:highlight>
                  <a:srgbClr val="000000"/>
                </a:highlight>
              </a:rPr>
              <a:t> has more no. of content on Netflix which belong to Kids Genre.</a:t>
            </a:r>
            <a:endParaRPr lang="hi-IN" dirty="0">
              <a:highlight>
                <a:srgbClr val="000000"/>
              </a:highlight>
            </a:endParaRPr>
          </a:p>
        </p:txBody>
      </p:sp>
    </p:spTree>
    <p:extLst>
      <p:ext uri="{BB962C8B-B14F-4D97-AF65-F5344CB8AC3E}">
        <p14:creationId xmlns:p14="http://schemas.microsoft.com/office/powerpoint/2010/main" val="127291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48E390-AAE6-40E7-BAB9-D5EF3B66507A}"/>
              </a:ext>
            </a:extLst>
          </p:cNvPr>
          <p:cNvPicPr>
            <a:picLocks noChangeAspect="1"/>
          </p:cNvPicPr>
          <p:nvPr/>
        </p:nvPicPr>
        <p:blipFill rotWithShape="1">
          <a:blip r:embed="rId2"/>
          <a:srcRect r="12088" b="5202"/>
          <a:stretch/>
        </p:blipFill>
        <p:spPr>
          <a:xfrm>
            <a:off x="0" y="435062"/>
            <a:ext cx="10718157" cy="5676371"/>
          </a:xfrm>
          <a:prstGeom prst="rect">
            <a:avLst/>
          </a:prstGeom>
        </p:spPr>
      </p:pic>
      <p:sp>
        <p:nvSpPr>
          <p:cNvPr id="7" name="Title 6">
            <a:extLst>
              <a:ext uri="{FF2B5EF4-FFF2-40B4-BE49-F238E27FC236}">
                <a16:creationId xmlns:a16="http://schemas.microsoft.com/office/drawing/2014/main" id="{34D8F938-B8B9-423F-9990-D8CBEC2FD3DB}"/>
              </a:ext>
            </a:extLst>
          </p:cNvPr>
          <p:cNvSpPr>
            <a:spLocks noGrp="1"/>
          </p:cNvSpPr>
          <p:nvPr>
            <p:ph type="title"/>
          </p:nvPr>
        </p:nvSpPr>
        <p:spPr>
          <a:xfrm>
            <a:off x="4618298" y="2043454"/>
            <a:ext cx="5359079" cy="3315624"/>
          </a:xfrm>
        </p:spPr>
        <p:txBody>
          <a:bodyPr/>
          <a:lstStyle/>
          <a:p>
            <a:r>
              <a:rPr lang="en-GB" dirty="0">
                <a:highlight>
                  <a:srgbClr val="000000"/>
                </a:highlight>
              </a:rPr>
              <a:t>Number of Movies all around the world this directors have on </a:t>
            </a:r>
            <a:r>
              <a:rPr lang="en-GB" dirty="0" err="1">
                <a:highlight>
                  <a:srgbClr val="000000"/>
                </a:highlight>
              </a:rPr>
              <a:t>netlfix</a:t>
            </a:r>
            <a:r>
              <a:rPr lang="en-GB" dirty="0">
                <a:highlight>
                  <a:srgbClr val="000000"/>
                </a:highlight>
              </a:rPr>
              <a:t>.</a:t>
            </a:r>
            <a:endParaRPr lang="hi-IN" dirty="0">
              <a:highlight>
                <a:srgbClr val="000000"/>
              </a:highlight>
            </a:endParaRPr>
          </a:p>
        </p:txBody>
      </p:sp>
    </p:spTree>
    <p:extLst>
      <p:ext uri="{BB962C8B-B14F-4D97-AF65-F5344CB8AC3E}">
        <p14:creationId xmlns:p14="http://schemas.microsoft.com/office/powerpoint/2010/main" val="1822219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787</TotalTime>
  <Words>465</Words>
  <Application>Microsoft Office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Abadi</vt:lpstr>
      <vt:lpstr>Arial</vt:lpstr>
      <vt:lpstr>Century Gothic</vt:lpstr>
      <vt:lpstr>Vapor Trail</vt:lpstr>
      <vt:lpstr>            Netflix_Titles Insights</vt:lpstr>
      <vt:lpstr>PowerPoint Presentation</vt:lpstr>
      <vt:lpstr>This are the number of movies and tv show that are released in each month from the day of the launch till September 2021 </vt:lpstr>
      <vt:lpstr>There are more adult Movies and TV Shows  on Netflix. It means the shows are appropriate for the age group that are above 18. </vt:lpstr>
      <vt:lpstr>There are More Movies on Netflix as Compared to TV Show.</vt:lpstr>
      <vt:lpstr>There are more American Movies and TV Shows on Netflix as Compared to Other Countries. Countries Like Japan, Australia, Taiwan, China, Colombia, Singapore have more No. of TV Shows as compared to Movies.</vt:lpstr>
      <vt:lpstr>Keeping united states aside, there are more south Korean and Japanese shows on Netflix.</vt:lpstr>
      <vt:lpstr>The insight from this graph is that the Rajiv Chilaka has more no. of content on Netflix which belong to Kids Genre.</vt:lpstr>
      <vt:lpstr>Number of Movies all around the world this directors have on netlfix.</vt:lpstr>
      <vt:lpstr>There are less number of tv shows directed by a Particular director . </vt:lpstr>
      <vt:lpstr>Lead Actors Collaboration With Other Actors. You can check the Full Collaboration of other actors in Pdf. Link = https://github.com/vaibhavtt24/Netflix/blob/main/Netflix%20Full%20Analysis.pdf</vt:lpstr>
      <vt:lpstr>Shah rukh khan has more no. of content as Lead actor on entire Netflix.His content mainly contains movies. David Attenborough Contains both Movies and TV Show on NetFlix.</vt:lpstr>
      <vt:lpstr>Comparing the content David Attenborough has  more no. of TV Shows than any other actor</vt:lpstr>
      <vt:lpstr>The number of content specifically released in the year 2018.</vt:lpstr>
      <vt:lpstr>There are more drama genre Movies available on Netflix as compared to comedies.</vt:lpstr>
      <vt:lpstr>This is more specified Classification of Genre in Movie Section.</vt:lpstr>
      <vt:lpstr>This is more specified Classification of Genre in TV Show 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Thakur</dc:creator>
  <cp:lastModifiedBy>Vaibhav Thakur</cp:lastModifiedBy>
  <cp:revision>6</cp:revision>
  <dcterms:created xsi:type="dcterms:W3CDTF">2022-05-14T06:45:27Z</dcterms:created>
  <dcterms:modified xsi:type="dcterms:W3CDTF">2022-05-26T06:12:46Z</dcterms:modified>
</cp:coreProperties>
</file>