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4" r:id="rId1"/>
  </p:sldMasterIdLst>
  <p:sldIdLst>
    <p:sldId id="268" r:id="rId2"/>
    <p:sldId id="263" r:id="rId3"/>
    <p:sldId id="257" r:id="rId4"/>
    <p:sldId id="259" r:id="rId5"/>
    <p:sldId id="262" r:id="rId6"/>
    <p:sldId id="260" r:id="rId7"/>
    <p:sldId id="264" r:id="rId8"/>
    <p:sldId id="261" r:id="rId9"/>
    <p:sldId id="258" r:id="rId10"/>
    <p:sldId id="256"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312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2809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6688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02616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4560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56268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1207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30896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9000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879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8813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2491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507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3473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0289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2733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5206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7336059"/>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EF99D-3EC8-4C4B-A0E9-7810709593B4}"/>
              </a:ext>
            </a:extLst>
          </p:cNvPr>
          <p:cNvSpPr>
            <a:spLocks noGrp="1"/>
          </p:cNvSpPr>
          <p:nvPr>
            <p:ph type="title"/>
          </p:nvPr>
        </p:nvSpPr>
        <p:spPr>
          <a:xfrm>
            <a:off x="-1" y="0"/>
            <a:ext cx="12083143" cy="6587412"/>
          </a:xfrm>
        </p:spPr>
        <p:txBody>
          <a:bodyPr>
            <a:normAutofit/>
          </a:bodyPr>
          <a:lstStyle/>
          <a:p>
            <a:r>
              <a:rPr lang="en-GB" sz="2400" dirty="0"/>
              <a:t>In this dataset the survey was not done properly because the ratio of women is relatively low as compared to men.</a:t>
            </a:r>
            <a:br>
              <a:rPr lang="en-GB" sz="2400" dirty="0"/>
            </a:br>
            <a:r>
              <a:rPr lang="en-GB" sz="2400" dirty="0"/>
              <a:t>Most of the employees belong to united states and  ratio of males is high.</a:t>
            </a:r>
            <a:br>
              <a:rPr lang="en-GB" sz="2400" dirty="0"/>
            </a:br>
            <a:r>
              <a:rPr lang="en-GB" sz="2400" dirty="0"/>
              <a:t>The people who have education more than 12 standard have chances to get more than 50k.</a:t>
            </a:r>
            <a:br>
              <a:rPr lang="en-GB" sz="2400" dirty="0"/>
            </a:br>
            <a:r>
              <a:rPr lang="en-GB" sz="2400" dirty="0"/>
              <a:t>Comparing all four charts the people who work as Exec-</a:t>
            </a:r>
            <a:r>
              <a:rPr lang="en-GB" sz="2400" dirty="0" err="1"/>
              <a:t>Mangerial</a:t>
            </a:r>
            <a:r>
              <a:rPr lang="en-GB" sz="2400" dirty="0"/>
              <a:t> works for more than 40hours and earns more than 50k.</a:t>
            </a:r>
            <a:br>
              <a:rPr lang="en-GB" sz="2400" dirty="0"/>
            </a:br>
            <a:r>
              <a:rPr lang="en-GB" sz="2400" dirty="0"/>
              <a:t>If you have your education level more than or equal to high school graduation you have more chances of earning more than 50k.</a:t>
            </a:r>
            <a:br>
              <a:rPr lang="en-GB" sz="2400" dirty="0"/>
            </a:br>
            <a:r>
              <a:rPr lang="en-GB" sz="2400" dirty="0"/>
              <a:t>The people who are married-civ-Spouse and works as Exec-managerial have higher percentage of earning more than 50k</a:t>
            </a:r>
            <a:br>
              <a:rPr lang="en-GB" sz="2400" dirty="0"/>
            </a:br>
            <a:endParaRPr lang="hi-IN" sz="2400" dirty="0"/>
          </a:p>
        </p:txBody>
      </p:sp>
    </p:spTree>
    <p:extLst>
      <p:ext uri="{BB962C8B-B14F-4D97-AF65-F5344CB8AC3E}">
        <p14:creationId xmlns:p14="http://schemas.microsoft.com/office/powerpoint/2010/main" val="1909243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4C9CF11-2B6E-48FF-AB8F-D0B1B5950352}"/>
              </a:ext>
            </a:extLst>
          </p:cNvPr>
          <p:cNvPicPr>
            <a:picLocks noChangeAspect="1"/>
          </p:cNvPicPr>
          <p:nvPr/>
        </p:nvPicPr>
        <p:blipFill rotWithShape="1">
          <a:blip r:embed="rId2"/>
          <a:srcRect t="8680" b="9705"/>
          <a:stretch/>
        </p:blipFill>
        <p:spPr>
          <a:xfrm>
            <a:off x="2388733" y="2920753"/>
            <a:ext cx="9320068" cy="3178206"/>
          </a:xfrm>
          <a:prstGeom prst="rect">
            <a:avLst/>
          </a:prstGeom>
        </p:spPr>
      </p:pic>
      <p:sp>
        <p:nvSpPr>
          <p:cNvPr id="2" name="Title 1">
            <a:extLst>
              <a:ext uri="{FF2B5EF4-FFF2-40B4-BE49-F238E27FC236}">
                <a16:creationId xmlns:a16="http://schemas.microsoft.com/office/drawing/2014/main" id="{62989CDC-EF2E-4A67-B299-F2FC403E9DBD}"/>
              </a:ext>
            </a:extLst>
          </p:cNvPr>
          <p:cNvSpPr>
            <a:spLocks noGrp="1"/>
          </p:cNvSpPr>
          <p:nvPr>
            <p:ph type="title"/>
          </p:nvPr>
        </p:nvSpPr>
        <p:spPr>
          <a:xfrm>
            <a:off x="684212" y="195944"/>
            <a:ext cx="8534400" cy="2295329"/>
          </a:xfrm>
        </p:spPr>
        <p:txBody>
          <a:bodyPr>
            <a:normAutofit fontScale="90000"/>
          </a:bodyPr>
          <a:lstStyle/>
          <a:p>
            <a:r>
              <a:rPr lang="en-GB" dirty="0"/>
              <a:t>If you have your education level more than or equal to high school graduation you have more chances of earning more than 50k.</a:t>
            </a:r>
            <a:endParaRPr lang="hi-IN" dirty="0"/>
          </a:p>
        </p:txBody>
      </p:sp>
    </p:spTree>
    <p:extLst>
      <p:ext uri="{BB962C8B-B14F-4D97-AF65-F5344CB8AC3E}">
        <p14:creationId xmlns:p14="http://schemas.microsoft.com/office/powerpoint/2010/main" val="3970833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610CEB-C119-4679-863D-644EB3285F0C}"/>
              </a:ext>
            </a:extLst>
          </p:cNvPr>
          <p:cNvPicPr>
            <a:picLocks noChangeAspect="1"/>
          </p:cNvPicPr>
          <p:nvPr/>
        </p:nvPicPr>
        <p:blipFill rotWithShape="1">
          <a:blip r:embed="rId2"/>
          <a:srcRect t="4798" r="10712" b="12416"/>
          <a:stretch/>
        </p:blipFill>
        <p:spPr>
          <a:xfrm>
            <a:off x="684389" y="1677880"/>
            <a:ext cx="11060768" cy="4838329"/>
          </a:xfrm>
          <a:prstGeom prst="rect">
            <a:avLst/>
          </a:prstGeom>
        </p:spPr>
      </p:pic>
      <p:sp>
        <p:nvSpPr>
          <p:cNvPr id="2" name="Title 1">
            <a:extLst>
              <a:ext uri="{FF2B5EF4-FFF2-40B4-BE49-F238E27FC236}">
                <a16:creationId xmlns:a16="http://schemas.microsoft.com/office/drawing/2014/main" id="{191FB99F-1AA0-4241-8D3E-DC661C7A3D61}"/>
              </a:ext>
            </a:extLst>
          </p:cNvPr>
          <p:cNvSpPr>
            <a:spLocks noGrp="1"/>
          </p:cNvSpPr>
          <p:nvPr>
            <p:ph type="title"/>
          </p:nvPr>
        </p:nvSpPr>
        <p:spPr>
          <a:xfrm>
            <a:off x="684212" y="102638"/>
            <a:ext cx="8534400" cy="1483566"/>
          </a:xfrm>
        </p:spPr>
        <p:txBody>
          <a:bodyPr>
            <a:normAutofit fontScale="90000"/>
          </a:bodyPr>
          <a:lstStyle/>
          <a:p>
            <a:r>
              <a:rPr lang="en-GB" dirty="0"/>
              <a:t>From the following chart it is observed that the people who belong to Married-civ-spouse works more.</a:t>
            </a:r>
            <a:endParaRPr lang="hi-IN" dirty="0"/>
          </a:p>
        </p:txBody>
      </p:sp>
    </p:spTree>
    <p:extLst>
      <p:ext uri="{BB962C8B-B14F-4D97-AF65-F5344CB8AC3E}">
        <p14:creationId xmlns:p14="http://schemas.microsoft.com/office/powerpoint/2010/main" val="2269913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E6DDF7-6AA5-4A6C-8608-5C3AF49B7EEE}"/>
              </a:ext>
            </a:extLst>
          </p:cNvPr>
          <p:cNvPicPr>
            <a:picLocks noChangeAspect="1"/>
          </p:cNvPicPr>
          <p:nvPr/>
        </p:nvPicPr>
        <p:blipFill rotWithShape="1">
          <a:blip r:embed="rId2"/>
          <a:srcRect t="12476" r="13609" b="31196"/>
          <a:stretch/>
        </p:blipFill>
        <p:spPr>
          <a:xfrm>
            <a:off x="684212" y="3153202"/>
            <a:ext cx="9427671" cy="3045042"/>
          </a:xfrm>
          <a:prstGeom prst="rect">
            <a:avLst/>
          </a:prstGeom>
        </p:spPr>
      </p:pic>
      <p:sp>
        <p:nvSpPr>
          <p:cNvPr id="2" name="Title 1">
            <a:extLst>
              <a:ext uri="{FF2B5EF4-FFF2-40B4-BE49-F238E27FC236}">
                <a16:creationId xmlns:a16="http://schemas.microsoft.com/office/drawing/2014/main" id="{803BE454-69FC-4C6D-A638-105344286424}"/>
              </a:ext>
            </a:extLst>
          </p:cNvPr>
          <p:cNvSpPr>
            <a:spLocks noGrp="1"/>
          </p:cNvSpPr>
          <p:nvPr>
            <p:ph type="title"/>
          </p:nvPr>
        </p:nvSpPr>
        <p:spPr>
          <a:xfrm>
            <a:off x="684212" y="923732"/>
            <a:ext cx="8534400" cy="1567541"/>
          </a:xfrm>
        </p:spPr>
        <p:txBody>
          <a:bodyPr>
            <a:normAutofit fontScale="90000"/>
          </a:bodyPr>
          <a:lstStyle/>
          <a:p>
            <a:r>
              <a:rPr lang="en-GB" dirty="0"/>
              <a:t>The people who have marital-status married-civ-spouse have higher percentage of earing more than 50k.</a:t>
            </a:r>
            <a:endParaRPr lang="hi-IN" dirty="0"/>
          </a:p>
        </p:txBody>
      </p:sp>
    </p:spTree>
    <p:extLst>
      <p:ext uri="{BB962C8B-B14F-4D97-AF65-F5344CB8AC3E}">
        <p14:creationId xmlns:p14="http://schemas.microsoft.com/office/powerpoint/2010/main" val="3140275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62F304-1968-473B-844E-6E3C4C7702EB}"/>
              </a:ext>
            </a:extLst>
          </p:cNvPr>
          <p:cNvPicPr>
            <a:picLocks noChangeAspect="1"/>
          </p:cNvPicPr>
          <p:nvPr/>
        </p:nvPicPr>
        <p:blipFill rotWithShape="1">
          <a:blip r:embed="rId2"/>
          <a:srcRect t="9955" r="12413" b="22089"/>
          <a:stretch/>
        </p:blipFill>
        <p:spPr>
          <a:xfrm>
            <a:off x="280847" y="621437"/>
            <a:ext cx="5578415" cy="3435658"/>
          </a:xfrm>
          <a:prstGeom prst="rect">
            <a:avLst/>
          </a:prstGeom>
        </p:spPr>
      </p:pic>
      <p:pic>
        <p:nvPicPr>
          <p:cNvPr id="5" name="Picture 4">
            <a:extLst>
              <a:ext uri="{FF2B5EF4-FFF2-40B4-BE49-F238E27FC236}">
                <a16:creationId xmlns:a16="http://schemas.microsoft.com/office/drawing/2014/main" id="{2E482FEC-0367-4488-8B49-AFB20E8FE35D}"/>
              </a:ext>
            </a:extLst>
          </p:cNvPr>
          <p:cNvPicPr>
            <a:picLocks noChangeAspect="1"/>
          </p:cNvPicPr>
          <p:nvPr/>
        </p:nvPicPr>
        <p:blipFill rotWithShape="1">
          <a:blip r:embed="rId3"/>
          <a:srcRect t="9031" r="10523" b="21859"/>
          <a:stretch/>
        </p:blipFill>
        <p:spPr>
          <a:xfrm>
            <a:off x="6187736" y="577049"/>
            <a:ext cx="5723417" cy="3480046"/>
          </a:xfrm>
          <a:prstGeom prst="rect">
            <a:avLst/>
          </a:prstGeom>
        </p:spPr>
      </p:pic>
      <p:sp>
        <p:nvSpPr>
          <p:cNvPr id="2" name="Title 1">
            <a:extLst>
              <a:ext uri="{FF2B5EF4-FFF2-40B4-BE49-F238E27FC236}">
                <a16:creationId xmlns:a16="http://schemas.microsoft.com/office/drawing/2014/main" id="{D208C52B-72E7-4116-AF31-55CF9E2F48B0}"/>
              </a:ext>
            </a:extLst>
          </p:cNvPr>
          <p:cNvSpPr>
            <a:spLocks noGrp="1"/>
          </p:cNvSpPr>
          <p:nvPr>
            <p:ph type="title"/>
          </p:nvPr>
        </p:nvSpPr>
        <p:spPr>
          <a:xfrm>
            <a:off x="637559" y="4431349"/>
            <a:ext cx="8534400" cy="1507067"/>
          </a:xfrm>
        </p:spPr>
        <p:txBody>
          <a:bodyPr>
            <a:normAutofit fontScale="90000"/>
          </a:bodyPr>
          <a:lstStyle/>
          <a:p>
            <a:r>
              <a:rPr lang="en-GB" dirty="0"/>
              <a:t>The people who are married-civ-Spouse and works as Exec-managerial have higher percentage of earning more than 50k.</a:t>
            </a:r>
            <a:endParaRPr lang="hi-IN" dirty="0"/>
          </a:p>
        </p:txBody>
      </p:sp>
    </p:spTree>
    <p:extLst>
      <p:ext uri="{BB962C8B-B14F-4D97-AF65-F5344CB8AC3E}">
        <p14:creationId xmlns:p14="http://schemas.microsoft.com/office/powerpoint/2010/main" val="2630360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50F65B-ECFB-4CBF-9D0F-655C294E31B1}"/>
              </a:ext>
            </a:extLst>
          </p:cNvPr>
          <p:cNvPicPr>
            <a:picLocks noChangeAspect="1"/>
          </p:cNvPicPr>
          <p:nvPr/>
        </p:nvPicPr>
        <p:blipFill rotWithShape="1">
          <a:blip r:embed="rId2"/>
          <a:srcRect l="14706" t="4474" b="8728"/>
          <a:stretch/>
        </p:blipFill>
        <p:spPr>
          <a:xfrm>
            <a:off x="9195523" y="636973"/>
            <a:ext cx="2996477" cy="5708342"/>
          </a:xfrm>
          <a:prstGeom prst="rect">
            <a:avLst/>
          </a:prstGeom>
        </p:spPr>
      </p:pic>
      <p:pic>
        <p:nvPicPr>
          <p:cNvPr id="9" name="Picture 8">
            <a:extLst>
              <a:ext uri="{FF2B5EF4-FFF2-40B4-BE49-F238E27FC236}">
                <a16:creationId xmlns:a16="http://schemas.microsoft.com/office/drawing/2014/main" id="{8ABC6151-1B7B-4960-9981-E3484F767299}"/>
              </a:ext>
            </a:extLst>
          </p:cNvPr>
          <p:cNvPicPr>
            <a:picLocks noChangeAspect="1"/>
          </p:cNvPicPr>
          <p:nvPr/>
        </p:nvPicPr>
        <p:blipFill rotWithShape="1">
          <a:blip r:embed="rId3"/>
          <a:srcRect t="5485" r="12023" b="15899"/>
          <a:stretch/>
        </p:blipFill>
        <p:spPr>
          <a:xfrm>
            <a:off x="238974" y="2228295"/>
            <a:ext cx="8398999" cy="4208016"/>
          </a:xfrm>
          <a:prstGeom prst="rect">
            <a:avLst/>
          </a:prstGeom>
        </p:spPr>
      </p:pic>
      <p:sp>
        <p:nvSpPr>
          <p:cNvPr id="2" name="Title 1">
            <a:extLst>
              <a:ext uri="{FF2B5EF4-FFF2-40B4-BE49-F238E27FC236}">
                <a16:creationId xmlns:a16="http://schemas.microsoft.com/office/drawing/2014/main" id="{1FF7E18A-C04A-4933-9888-68E3914C6A06}"/>
              </a:ext>
            </a:extLst>
          </p:cNvPr>
          <p:cNvSpPr>
            <a:spLocks noGrp="1"/>
          </p:cNvSpPr>
          <p:nvPr>
            <p:ph type="title"/>
          </p:nvPr>
        </p:nvSpPr>
        <p:spPr>
          <a:xfrm>
            <a:off x="684212" y="168676"/>
            <a:ext cx="6462312" cy="1704513"/>
          </a:xfrm>
        </p:spPr>
        <p:txBody>
          <a:bodyPr>
            <a:normAutofit fontScale="90000"/>
          </a:bodyPr>
          <a:lstStyle/>
          <a:p>
            <a:r>
              <a:rPr lang="en-GB" dirty="0"/>
              <a:t>Most of the employees belong to united states and  ratio of males is high.</a:t>
            </a:r>
            <a:endParaRPr lang="hi-IN" dirty="0"/>
          </a:p>
        </p:txBody>
      </p:sp>
    </p:spTree>
    <p:extLst>
      <p:ext uri="{BB962C8B-B14F-4D97-AF65-F5344CB8AC3E}">
        <p14:creationId xmlns:p14="http://schemas.microsoft.com/office/powerpoint/2010/main" val="3965607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6B3892-A7D7-4E7A-99FA-77B28523156A}"/>
              </a:ext>
            </a:extLst>
          </p:cNvPr>
          <p:cNvPicPr>
            <a:picLocks noChangeAspect="1"/>
          </p:cNvPicPr>
          <p:nvPr/>
        </p:nvPicPr>
        <p:blipFill rotWithShape="1">
          <a:blip r:embed="rId2"/>
          <a:srcRect t="7790" r="9848" b="17403"/>
          <a:stretch/>
        </p:blipFill>
        <p:spPr>
          <a:xfrm>
            <a:off x="1211865" y="3213718"/>
            <a:ext cx="9494606" cy="2867487"/>
          </a:xfrm>
          <a:prstGeom prst="rect">
            <a:avLst/>
          </a:prstGeom>
        </p:spPr>
      </p:pic>
      <p:sp>
        <p:nvSpPr>
          <p:cNvPr id="2" name="Title 1">
            <a:extLst>
              <a:ext uri="{FF2B5EF4-FFF2-40B4-BE49-F238E27FC236}">
                <a16:creationId xmlns:a16="http://schemas.microsoft.com/office/drawing/2014/main" id="{10A4CF07-5351-4A08-B00A-D68724E2364F}"/>
              </a:ext>
            </a:extLst>
          </p:cNvPr>
          <p:cNvSpPr>
            <a:spLocks noGrp="1"/>
          </p:cNvSpPr>
          <p:nvPr>
            <p:ph type="title"/>
          </p:nvPr>
        </p:nvSpPr>
        <p:spPr>
          <a:xfrm>
            <a:off x="684212" y="1154098"/>
            <a:ext cx="8534400" cy="1669002"/>
          </a:xfrm>
        </p:spPr>
        <p:txBody>
          <a:bodyPr>
            <a:normAutofit fontScale="90000"/>
          </a:bodyPr>
          <a:lstStyle/>
          <a:p>
            <a:r>
              <a:rPr lang="en-GB" dirty="0"/>
              <a:t>The people who have education more than 12 standard have chances to get more than 50k.</a:t>
            </a:r>
            <a:endParaRPr lang="hi-IN" dirty="0"/>
          </a:p>
        </p:txBody>
      </p:sp>
    </p:spTree>
    <p:extLst>
      <p:ext uri="{BB962C8B-B14F-4D97-AF65-F5344CB8AC3E}">
        <p14:creationId xmlns:p14="http://schemas.microsoft.com/office/powerpoint/2010/main" val="3855927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F985DF-981D-4197-8FB1-638ABEFC53BB}"/>
              </a:ext>
            </a:extLst>
          </p:cNvPr>
          <p:cNvPicPr>
            <a:picLocks noChangeAspect="1"/>
          </p:cNvPicPr>
          <p:nvPr/>
        </p:nvPicPr>
        <p:blipFill rotWithShape="1">
          <a:blip r:embed="rId2"/>
          <a:srcRect t="4611" r="10185" b="13958"/>
          <a:stretch/>
        </p:blipFill>
        <p:spPr>
          <a:xfrm>
            <a:off x="1123087" y="1580226"/>
            <a:ext cx="9459096" cy="4989250"/>
          </a:xfrm>
          <a:prstGeom prst="rect">
            <a:avLst/>
          </a:prstGeom>
        </p:spPr>
      </p:pic>
      <p:sp>
        <p:nvSpPr>
          <p:cNvPr id="2" name="Title 1">
            <a:extLst>
              <a:ext uri="{FF2B5EF4-FFF2-40B4-BE49-F238E27FC236}">
                <a16:creationId xmlns:a16="http://schemas.microsoft.com/office/drawing/2014/main" id="{9FFED2FA-7009-437E-AE61-7D2C4989488A}"/>
              </a:ext>
            </a:extLst>
          </p:cNvPr>
          <p:cNvSpPr>
            <a:spLocks noGrp="1"/>
          </p:cNvSpPr>
          <p:nvPr>
            <p:ph type="title"/>
          </p:nvPr>
        </p:nvSpPr>
        <p:spPr>
          <a:xfrm>
            <a:off x="684212" y="159798"/>
            <a:ext cx="8534400" cy="1012055"/>
          </a:xfrm>
        </p:spPr>
        <p:txBody>
          <a:bodyPr>
            <a:normAutofit fontScale="90000"/>
          </a:bodyPr>
          <a:lstStyle/>
          <a:p>
            <a:r>
              <a:rPr lang="en-GB" dirty="0"/>
              <a:t>Generally people work 40 to 60 hours a week.</a:t>
            </a:r>
            <a:endParaRPr lang="hi-IN" dirty="0"/>
          </a:p>
        </p:txBody>
      </p:sp>
    </p:spTree>
    <p:extLst>
      <p:ext uri="{BB962C8B-B14F-4D97-AF65-F5344CB8AC3E}">
        <p14:creationId xmlns:p14="http://schemas.microsoft.com/office/powerpoint/2010/main" val="3476216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4A121D-1587-4933-9D2E-EA1C7AFDEC7F}"/>
              </a:ext>
            </a:extLst>
          </p:cNvPr>
          <p:cNvPicPr>
            <a:picLocks noChangeAspect="1"/>
          </p:cNvPicPr>
          <p:nvPr/>
        </p:nvPicPr>
        <p:blipFill rotWithShape="1">
          <a:blip r:embed="rId2"/>
          <a:srcRect t="4701" r="12860" b="9375"/>
          <a:stretch/>
        </p:blipFill>
        <p:spPr>
          <a:xfrm>
            <a:off x="317655" y="100694"/>
            <a:ext cx="4795884" cy="5140171"/>
          </a:xfrm>
          <a:prstGeom prst="rect">
            <a:avLst/>
          </a:prstGeom>
        </p:spPr>
      </p:pic>
      <p:pic>
        <p:nvPicPr>
          <p:cNvPr id="5" name="Picture 4">
            <a:extLst>
              <a:ext uri="{FF2B5EF4-FFF2-40B4-BE49-F238E27FC236}">
                <a16:creationId xmlns:a16="http://schemas.microsoft.com/office/drawing/2014/main" id="{B22C87E1-7FA3-4DA2-A127-8805B200E52B}"/>
              </a:ext>
            </a:extLst>
          </p:cNvPr>
          <p:cNvPicPr>
            <a:picLocks noChangeAspect="1"/>
          </p:cNvPicPr>
          <p:nvPr/>
        </p:nvPicPr>
        <p:blipFill rotWithShape="1">
          <a:blip r:embed="rId3"/>
          <a:srcRect t="5181" r="11520" b="10018"/>
          <a:stretch/>
        </p:blipFill>
        <p:spPr>
          <a:xfrm>
            <a:off x="6516210" y="257452"/>
            <a:ext cx="4795884" cy="4358936"/>
          </a:xfrm>
          <a:prstGeom prst="rect">
            <a:avLst/>
          </a:prstGeom>
        </p:spPr>
      </p:pic>
      <p:sp>
        <p:nvSpPr>
          <p:cNvPr id="2" name="Title 1">
            <a:extLst>
              <a:ext uri="{FF2B5EF4-FFF2-40B4-BE49-F238E27FC236}">
                <a16:creationId xmlns:a16="http://schemas.microsoft.com/office/drawing/2014/main" id="{D2C6FF23-F8B3-4B64-A994-D229DD8F3A4F}"/>
              </a:ext>
            </a:extLst>
          </p:cNvPr>
          <p:cNvSpPr>
            <a:spLocks noGrp="1"/>
          </p:cNvSpPr>
          <p:nvPr>
            <p:ph type="title"/>
          </p:nvPr>
        </p:nvSpPr>
        <p:spPr>
          <a:xfrm>
            <a:off x="684212" y="5477521"/>
            <a:ext cx="8534400" cy="1056443"/>
          </a:xfrm>
        </p:spPr>
        <p:txBody>
          <a:bodyPr>
            <a:normAutofit fontScale="90000"/>
          </a:bodyPr>
          <a:lstStyle/>
          <a:p>
            <a:r>
              <a:rPr lang="en-GB" dirty="0"/>
              <a:t>The are more people  who works as a Prof-Specialty occupation.</a:t>
            </a:r>
            <a:endParaRPr lang="hi-IN" dirty="0"/>
          </a:p>
        </p:txBody>
      </p:sp>
    </p:spTree>
    <p:extLst>
      <p:ext uri="{BB962C8B-B14F-4D97-AF65-F5344CB8AC3E}">
        <p14:creationId xmlns:p14="http://schemas.microsoft.com/office/powerpoint/2010/main" val="568851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8C204-D0BE-470A-A51A-8A0CBCB1C389}"/>
              </a:ext>
            </a:extLst>
          </p:cNvPr>
          <p:cNvSpPr>
            <a:spLocks noGrp="1"/>
          </p:cNvSpPr>
          <p:nvPr>
            <p:ph type="title"/>
          </p:nvPr>
        </p:nvSpPr>
        <p:spPr>
          <a:xfrm>
            <a:off x="684212" y="4926563"/>
            <a:ext cx="8534400" cy="1679024"/>
          </a:xfrm>
        </p:spPr>
        <p:txBody>
          <a:bodyPr>
            <a:noAutofit/>
          </a:bodyPr>
          <a:lstStyle/>
          <a:p>
            <a:r>
              <a:rPr lang="en-GB" sz="2400" dirty="0"/>
              <a:t>There is no direct relation in working </a:t>
            </a:r>
            <a:r>
              <a:rPr lang="en-GB" sz="2400" dirty="0" err="1"/>
              <a:t>hours.but</a:t>
            </a:r>
            <a:r>
              <a:rPr lang="en-GB" sz="2400" dirty="0"/>
              <a:t> the number of people who earn more than 50k work for 40 hours</a:t>
            </a:r>
            <a:endParaRPr lang="hi-IN" sz="2400" dirty="0"/>
          </a:p>
        </p:txBody>
      </p:sp>
      <p:pic>
        <p:nvPicPr>
          <p:cNvPr id="6" name="Content Placeholder 5">
            <a:extLst>
              <a:ext uri="{FF2B5EF4-FFF2-40B4-BE49-F238E27FC236}">
                <a16:creationId xmlns:a16="http://schemas.microsoft.com/office/drawing/2014/main" id="{E9783407-B85C-4F0E-BAF8-614B0688983F}"/>
              </a:ext>
            </a:extLst>
          </p:cNvPr>
          <p:cNvPicPr>
            <a:picLocks noGrp="1" noChangeAspect="1"/>
          </p:cNvPicPr>
          <p:nvPr>
            <p:ph sz="half" idx="4294967295"/>
          </p:nvPr>
        </p:nvPicPr>
        <p:blipFill rotWithShape="1">
          <a:blip r:embed="rId2"/>
          <a:srcRect t="5359" r="10285" b="13496"/>
          <a:stretch/>
        </p:blipFill>
        <p:spPr>
          <a:xfrm>
            <a:off x="0" y="252413"/>
            <a:ext cx="9702800" cy="4581525"/>
          </a:xfrm>
        </p:spPr>
      </p:pic>
    </p:spTree>
    <p:extLst>
      <p:ext uri="{BB962C8B-B14F-4D97-AF65-F5344CB8AC3E}">
        <p14:creationId xmlns:p14="http://schemas.microsoft.com/office/powerpoint/2010/main" val="1491567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D265-04C2-43AF-928C-A8AEF6AE3447}"/>
              </a:ext>
            </a:extLst>
          </p:cNvPr>
          <p:cNvSpPr>
            <a:spLocks noGrp="1"/>
          </p:cNvSpPr>
          <p:nvPr>
            <p:ph type="title"/>
          </p:nvPr>
        </p:nvSpPr>
        <p:spPr>
          <a:xfrm>
            <a:off x="684212" y="727788"/>
            <a:ext cx="8534400" cy="5266611"/>
          </a:xfrm>
        </p:spPr>
        <p:txBody>
          <a:bodyPr>
            <a:normAutofit/>
          </a:bodyPr>
          <a:lstStyle/>
          <a:p>
            <a:r>
              <a:rPr lang="en-GB" dirty="0"/>
              <a:t>Comparing all four charts the people who work as Exec-</a:t>
            </a:r>
            <a:r>
              <a:rPr lang="en-GB" dirty="0" err="1"/>
              <a:t>Mangerial</a:t>
            </a:r>
            <a:r>
              <a:rPr lang="en-GB" dirty="0"/>
              <a:t> works for more than 40hours and earns more than 50k.</a:t>
            </a:r>
            <a:endParaRPr lang="hi-IN" dirty="0"/>
          </a:p>
        </p:txBody>
      </p:sp>
    </p:spTree>
    <p:extLst>
      <p:ext uri="{BB962C8B-B14F-4D97-AF65-F5344CB8AC3E}">
        <p14:creationId xmlns:p14="http://schemas.microsoft.com/office/powerpoint/2010/main" val="164888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007AB8-E339-47EB-9E6C-5358A5FB62F6}"/>
              </a:ext>
            </a:extLst>
          </p:cNvPr>
          <p:cNvPicPr>
            <a:picLocks noChangeAspect="1"/>
          </p:cNvPicPr>
          <p:nvPr/>
        </p:nvPicPr>
        <p:blipFill rotWithShape="1">
          <a:blip r:embed="rId2"/>
          <a:srcRect r="10269" b="24981"/>
          <a:stretch/>
        </p:blipFill>
        <p:spPr>
          <a:xfrm>
            <a:off x="260857" y="221214"/>
            <a:ext cx="5184559" cy="2948114"/>
          </a:xfrm>
          <a:prstGeom prst="rect">
            <a:avLst/>
          </a:prstGeom>
        </p:spPr>
      </p:pic>
      <p:pic>
        <p:nvPicPr>
          <p:cNvPr id="7" name="Picture 6">
            <a:extLst>
              <a:ext uri="{FF2B5EF4-FFF2-40B4-BE49-F238E27FC236}">
                <a16:creationId xmlns:a16="http://schemas.microsoft.com/office/drawing/2014/main" id="{59B7EE23-F31A-43CC-9A37-6A1BA623182C}"/>
              </a:ext>
            </a:extLst>
          </p:cNvPr>
          <p:cNvPicPr>
            <a:picLocks noChangeAspect="1"/>
          </p:cNvPicPr>
          <p:nvPr/>
        </p:nvPicPr>
        <p:blipFill rotWithShape="1">
          <a:blip r:embed="rId3"/>
          <a:srcRect r="9848" b="23650"/>
          <a:stretch/>
        </p:blipFill>
        <p:spPr>
          <a:xfrm>
            <a:off x="6525089" y="221213"/>
            <a:ext cx="5184559" cy="2948115"/>
          </a:xfrm>
          <a:prstGeom prst="rect">
            <a:avLst/>
          </a:prstGeom>
        </p:spPr>
      </p:pic>
      <p:pic>
        <p:nvPicPr>
          <p:cNvPr id="9" name="Picture 8">
            <a:extLst>
              <a:ext uri="{FF2B5EF4-FFF2-40B4-BE49-F238E27FC236}">
                <a16:creationId xmlns:a16="http://schemas.microsoft.com/office/drawing/2014/main" id="{78F2F9FF-9E5C-4A57-8A72-2741A0094A94}"/>
              </a:ext>
            </a:extLst>
          </p:cNvPr>
          <p:cNvPicPr>
            <a:picLocks noChangeAspect="1"/>
          </p:cNvPicPr>
          <p:nvPr/>
        </p:nvPicPr>
        <p:blipFill rotWithShape="1">
          <a:blip r:embed="rId4"/>
          <a:srcRect r="10269" b="24913"/>
          <a:stretch/>
        </p:blipFill>
        <p:spPr>
          <a:xfrm>
            <a:off x="197619" y="3429000"/>
            <a:ext cx="5311036" cy="3207786"/>
          </a:xfrm>
          <a:prstGeom prst="rect">
            <a:avLst/>
          </a:prstGeom>
        </p:spPr>
      </p:pic>
      <p:pic>
        <p:nvPicPr>
          <p:cNvPr id="11" name="Picture 10">
            <a:extLst>
              <a:ext uri="{FF2B5EF4-FFF2-40B4-BE49-F238E27FC236}">
                <a16:creationId xmlns:a16="http://schemas.microsoft.com/office/drawing/2014/main" id="{2850D299-C457-4F33-A80E-54E1EA4C7ADB}"/>
              </a:ext>
            </a:extLst>
          </p:cNvPr>
          <p:cNvPicPr>
            <a:picLocks noChangeAspect="1"/>
          </p:cNvPicPr>
          <p:nvPr/>
        </p:nvPicPr>
        <p:blipFill rotWithShape="1">
          <a:blip r:embed="rId5"/>
          <a:srcRect r="10269" b="24760"/>
          <a:stretch/>
        </p:blipFill>
        <p:spPr>
          <a:xfrm>
            <a:off x="6525089" y="3429000"/>
            <a:ext cx="5184559" cy="3207786"/>
          </a:xfrm>
          <a:prstGeom prst="rect">
            <a:avLst/>
          </a:prstGeom>
        </p:spPr>
      </p:pic>
    </p:spTree>
    <p:extLst>
      <p:ext uri="{BB962C8B-B14F-4D97-AF65-F5344CB8AC3E}">
        <p14:creationId xmlns:p14="http://schemas.microsoft.com/office/powerpoint/2010/main" val="2643828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4492CA-5086-43C6-A4EE-D6556E383E27}"/>
              </a:ext>
            </a:extLst>
          </p:cNvPr>
          <p:cNvPicPr>
            <a:picLocks noChangeAspect="1"/>
          </p:cNvPicPr>
          <p:nvPr/>
        </p:nvPicPr>
        <p:blipFill rotWithShape="1">
          <a:blip r:embed="rId2"/>
          <a:srcRect t="11882" r="11224" b="27954"/>
          <a:stretch/>
        </p:blipFill>
        <p:spPr>
          <a:xfrm>
            <a:off x="1071525" y="3331346"/>
            <a:ext cx="10173238" cy="2716566"/>
          </a:xfrm>
          <a:prstGeom prst="rect">
            <a:avLst/>
          </a:prstGeom>
        </p:spPr>
      </p:pic>
      <p:sp>
        <p:nvSpPr>
          <p:cNvPr id="2" name="Title 1">
            <a:extLst>
              <a:ext uri="{FF2B5EF4-FFF2-40B4-BE49-F238E27FC236}">
                <a16:creationId xmlns:a16="http://schemas.microsoft.com/office/drawing/2014/main" id="{9DC97CE6-1999-44BA-BF17-38BEDA9ED97C}"/>
              </a:ext>
            </a:extLst>
          </p:cNvPr>
          <p:cNvSpPr>
            <a:spLocks noGrp="1"/>
          </p:cNvSpPr>
          <p:nvPr>
            <p:ph type="title"/>
          </p:nvPr>
        </p:nvSpPr>
        <p:spPr>
          <a:xfrm>
            <a:off x="684212" y="662472"/>
            <a:ext cx="8534400" cy="2052735"/>
          </a:xfrm>
        </p:spPr>
        <p:txBody>
          <a:bodyPr>
            <a:normAutofit fontScale="90000"/>
          </a:bodyPr>
          <a:lstStyle/>
          <a:p>
            <a:r>
              <a:rPr lang="en-GB" dirty="0"/>
              <a:t>Comparing the </a:t>
            </a:r>
            <a:r>
              <a:rPr lang="en-GB" dirty="0" err="1"/>
              <a:t>workclass</a:t>
            </a:r>
            <a:r>
              <a:rPr lang="en-GB" dirty="0"/>
              <a:t> there are more people who works in a private organization earns more than 50k.</a:t>
            </a:r>
            <a:endParaRPr lang="hi-IN" dirty="0"/>
          </a:p>
        </p:txBody>
      </p:sp>
    </p:spTree>
    <p:extLst>
      <p:ext uri="{BB962C8B-B14F-4D97-AF65-F5344CB8AC3E}">
        <p14:creationId xmlns:p14="http://schemas.microsoft.com/office/powerpoint/2010/main" val="370049611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emplate>Slice</Template>
  <TotalTime>605</TotalTime>
  <Words>311</Words>
  <Application>Microsoft Office PowerPoint</Application>
  <PresentationFormat>Widescreen</PresentationFormat>
  <Paragraphs>12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Wingdings 3</vt:lpstr>
      <vt:lpstr>Slice</vt:lpstr>
      <vt:lpstr>In this dataset the survey was not done properly because the ratio of women is relatively low as compared to men. Most of the employees belong to united states and  ratio of males is high. The people who have education more than 12 standard have chances to get more than 50k. Comparing all four charts the people who work as Exec-Mangerial works for more than 40hours and earns more than 50k. If you have your education level more than or equal to high school graduation you have more chances of earning more than 50k. The people who are married-civ-Spouse and works as Exec-managerial have higher percentage of earning more than 50k </vt:lpstr>
      <vt:lpstr>Most of the employees belong to united states and  ratio of males is high.</vt:lpstr>
      <vt:lpstr>The people who have education more than 12 standard have chances to get more than 50k.</vt:lpstr>
      <vt:lpstr>Generally people work 40 to 60 hours a week.</vt:lpstr>
      <vt:lpstr>The are more people  who works as a Prof-Specialty occupation.</vt:lpstr>
      <vt:lpstr>There is no direct relation in working hours.but the number of people who earn more than 50k work for 40 hours</vt:lpstr>
      <vt:lpstr>Comparing all four charts the people who work as Exec-Mangerial works for more than 40hours and earns more than 50k.</vt:lpstr>
      <vt:lpstr>PowerPoint Presentation</vt:lpstr>
      <vt:lpstr>Comparing the workclass there are more people who works in a private organization earns more than 50k.</vt:lpstr>
      <vt:lpstr>If you have your education level more than or equal to high school graduation you have more chances of earning more than 50k.</vt:lpstr>
      <vt:lpstr>From the following chart it is observed that the people who belong to Married-civ-spouse works more.</vt:lpstr>
      <vt:lpstr>The people who have marital-status married-civ-spouse have higher percentage of earing more than 50k.</vt:lpstr>
      <vt:lpstr>The people who are married-civ-Spouse and works as Exec-managerial have higher percentage of earning more than 50k.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Vaibhav Thakur</dc:creator>
  <cp:lastModifiedBy>Vaibhav Thakur</cp:lastModifiedBy>
  <cp:revision>3</cp:revision>
  <dcterms:created xsi:type="dcterms:W3CDTF">2022-05-24T08:27:30Z</dcterms:created>
  <dcterms:modified xsi:type="dcterms:W3CDTF">2022-05-26T06:04:38Z</dcterms:modified>
</cp:coreProperties>
</file>