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4" r:id="rId3"/>
    <p:sldId id="261" r:id="rId4"/>
    <p:sldId id="258" r:id="rId5"/>
    <p:sldId id="259" r:id="rId6"/>
    <p:sldId id="260"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345F-658B-4CAE-9C2C-6E497067B0FE}"/>
              </a:ext>
            </a:extLst>
          </p:cNvPr>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br>
              <a:rPr lang="en-GB" dirty="0"/>
            </a:br>
            <a:br>
              <a:rPr lang="en-GB" dirty="0"/>
            </a:br>
            <a:br>
              <a:rPr lang="en-GB" dirty="0"/>
            </a:br>
            <a:r>
              <a:rPr lang="en-GB" sz="2200" dirty="0"/>
              <a:t>The weekly sales went high in 2011.</a:t>
            </a:r>
            <a:br>
              <a:rPr lang="en-GB" sz="2200" dirty="0"/>
            </a:br>
            <a:r>
              <a:rPr lang="en-GB" sz="2200" dirty="0"/>
              <a:t>We can see that every year in the month of December the sales went high because of Holidays.</a:t>
            </a:r>
            <a:br>
              <a:rPr lang="en-GB" sz="2200" dirty="0"/>
            </a:br>
            <a:r>
              <a:rPr lang="en-GB" sz="2200" dirty="0"/>
              <a:t>Store number 20 is having highest number of sales</a:t>
            </a:r>
            <a:br>
              <a:rPr lang="en-GB" sz="2200" dirty="0"/>
            </a:br>
            <a:br>
              <a:rPr lang="en-GB" sz="2200" dirty="0"/>
            </a:br>
            <a:r>
              <a:rPr lang="en-GB" sz="2200" dirty="0"/>
              <a:t>Almost in every store ,department number 92 is having highest number of sales.</a:t>
            </a:r>
            <a:br>
              <a:rPr lang="en-GB" sz="2200" dirty="0"/>
            </a:br>
            <a:r>
              <a:rPr lang="en-GB" sz="2200" dirty="0"/>
              <a:t>Store number 12,28 and 38 have the highest number of unemployment rate.</a:t>
            </a:r>
            <a:br>
              <a:rPr lang="en-GB" sz="2200" dirty="0"/>
            </a:br>
            <a:r>
              <a:rPr lang="en-GB" sz="2200" dirty="0"/>
              <a:t>The problem that has </a:t>
            </a:r>
            <a:r>
              <a:rPr lang="en-GB" sz="2200" dirty="0" err="1"/>
              <a:t>rised</a:t>
            </a:r>
            <a:r>
              <a:rPr lang="en-GB" sz="2200" dirty="0"/>
              <a:t> in these stores should be resolved by consulting the workers </a:t>
            </a:r>
            <a:r>
              <a:rPr lang="en-GB" sz="2200"/>
              <a:t>or managers.</a:t>
            </a:r>
            <a:br>
              <a:rPr lang="en-GB" sz="2200" dirty="0"/>
            </a:br>
            <a:br>
              <a:rPr lang="en-GB" sz="2200" dirty="0"/>
            </a:br>
            <a:br>
              <a:rPr lang="en-GB" dirty="0"/>
            </a:br>
            <a:br>
              <a:rPr lang="en-GB" dirty="0"/>
            </a:br>
            <a:br>
              <a:rPr lang="en-GB" dirty="0"/>
            </a:br>
            <a:br>
              <a:rPr lang="en-GB" dirty="0"/>
            </a:br>
            <a:r>
              <a:rPr lang="en-GB" dirty="0"/>
              <a:t>Disclaimer – I have found this insights only using train data.</a:t>
            </a:r>
            <a:endParaRPr lang="hi-IN" dirty="0"/>
          </a:p>
        </p:txBody>
      </p:sp>
    </p:spTree>
    <p:extLst>
      <p:ext uri="{BB962C8B-B14F-4D97-AF65-F5344CB8AC3E}">
        <p14:creationId xmlns:p14="http://schemas.microsoft.com/office/powerpoint/2010/main" val="192283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37C061-F772-4D3B-8A85-324E56556019}"/>
              </a:ext>
            </a:extLst>
          </p:cNvPr>
          <p:cNvPicPr>
            <a:picLocks noChangeAspect="1"/>
          </p:cNvPicPr>
          <p:nvPr/>
        </p:nvPicPr>
        <p:blipFill rotWithShape="1">
          <a:blip r:embed="rId2"/>
          <a:srcRect l="17131" t="5285" r="43802" b="9672"/>
          <a:stretch/>
        </p:blipFill>
        <p:spPr>
          <a:xfrm>
            <a:off x="532660" y="390616"/>
            <a:ext cx="2432482" cy="5921407"/>
          </a:xfrm>
          <a:prstGeom prst="rect">
            <a:avLst/>
          </a:prstGeom>
        </p:spPr>
      </p:pic>
      <p:sp>
        <p:nvSpPr>
          <p:cNvPr id="5" name="Title 4">
            <a:extLst>
              <a:ext uri="{FF2B5EF4-FFF2-40B4-BE49-F238E27FC236}">
                <a16:creationId xmlns:a16="http://schemas.microsoft.com/office/drawing/2014/main" id="{D6591E18-AF06-4DC6-BAD1-DA077666887A}"/>
              </a:ext>
            </a:extLst>
          </p:cNvPr>
          <p:cNvSpPr>
            <a:spLocks noGrp="1"/>
          </p:cNvSpPr>
          <p:nvPr>
            <p:ph type="title"/>
          </p:nvPr>
        </p:nvSpPr>
        <p:spPr>
          <a:xfrm>
            <a:off x="4935984" y="609600"/>
            <a:ext cx="5881242" cy="5045476"/>
          </a:xfrm>
        </p:spPr>
        <p:txBody>
          <a:bodyPr/>
          <a:lstStyle/>
          <a:p>
            <a:r>
              <a:rPr lang="en-GB" dirty="0"/>
              <a:t>The weekly sales went high in 2011.</a:t>
            </a:r>
            <a:br>
              <a:rPr lang="en-GB" dirty="0"/>
            </a:br>
            <a:endParaRPr lang="hi-IN" dirty="0"/>
          </a:p>
        </p:txBody>
      </p:sp>
    </p:spTree>
    <p:extLst>
      <p:ext uri="{BB962C8B-B14F-4D97-AF65-F5344CB8AC3E}">
        <p14:creationId xmlns:p14="http://schemas.microsoft.com/office/powerpoint/2010/main" val="319449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FCBD23-E03F-48C6-9244-3D80EDB2E74D}"/>
              </a:ext>
            </a:extLst>
          </p:cNvPr>
          <p:cNvPicPr>
            <a:picLocks noChangeAspect="1"/>
          </p:cNvPicPr>
          <p:nvPr/>
        </p:nvPicPr>
        <p:blipFill rotWithShape="1">
          <a:blip r:embed="rId2"/>
          <a:srcRect t="4874" r="12039" b="5941"/>
          <a:stretch/>
        </p:blipFill>
        <p:spPr>
          <a:xfrm>
            <a:off x="5752730" y="452760"/>
            <a:ext cx="6255801" cy="4279038"/>
          </a:xfrm>
          <a:prstGeom prst="rect">
            <a:avLst/>
          </a:prstGeom>
        </p:spPr>
      </p:pic>
      <p:sp>
        <p:nvSpPr>
          <p:cNvPr id="2" name="Title 1">
            <a:extLst>
              <a:ext uri="{FF2B5EF4-FFF2-40B4-BE49-F238E27FC236}">
                <a16:creationId xmlns:a16="http://schemas.microsoft.com/office/drawing/2014/main" id="{4E0EA11E-80C1-4844-8024-4ACFAB7B3398}"/>
              </a:ext>
            </a:extLst>
          </p:cNvPr>
          <p:cNvSpPr>
            <a:spLocks noGrp="1"/>
          </p:cNvSpPr>
          <p:nvPr>
            <p:ph type="title"/>
          </p:nvPr>
        </p:nvSpPr>
        <p:spPr>
          <a:xfrm>
            <a:off x="685802" y="609600"/>
            <a:ext cx="3690890" cy="3642804"/>
          </a:xfrm>
        </p:spPr>
        <p:txBody>
          <a:bodyPr>
            <a:normAutofit fontScale="90000"/>
          </a:bodyPr>
          <a:lstStyle/>
          <a:p>
            <a:r>
              <a:rPr lang="en-GB" dirty="0"/>
              <a:t>We can see that every year in the month of December the sales went high because of Holidays.</a:t>
            </a:r>
            <a:endParaRPr lang="hi-IN" dirty="0"/>
          </a:p>
        </p:txBody>
      </p:sp>
    </p:spTree>
    <p:extLst>
      <p:ext uri="{BB962C8B-B14F-4D97-AF65-F5344CB8AC3E}">
        <p14:creationId xmlns:p14="http://schemas.microsoft.com/office/powerpoint/2010/main" val="82152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D862DD-5E64-4A35-BEFC-40A355F5FF40}"/>
              </a:ext>
            </a:extLst>
          </p:cNvPr>
          <p:cNvPicPr>
            <a:picLocks noChangeAspect="1"/>
          </p:cNvPicPr>
          <p:nvPr/>
        </p:nvPicPr>
        <p:blipFill rotWithShape="1">
          <a:blip r:embed="rId2"/>
          <a:srcRect t="3350" r="12653" b="8488"/>
          <a:stretch/>
        </p:blipFill>
        <p:spPr>
          <a:xfrm>
            <a:off x="359421" y="337353"/>
            <a:ext cx="5277899" cy="5823750"/>
          </a:xfrm>
          <a:prstGeom prst="rect">
            <a:avLst/>
          </a:prstGeom>
        </p:spPr>
      </p:pic>
      <p:sp>
        <p:nvSpPr>
          <p:cNvPr id="2" name="Title 1">
            <a:extLst>
              <a:ext uri="{FF2B5EF4-FFF2-40B4-BE49-F238E27FC236}">
                <a16:creationId xmlns:a16="http://schemas.microsoft.com/office/drawing/2014/main" id="{07C66C3B-DCF1-45FA-ACA4-CCAE066A5357}"/>
              </a:ext>
            </a:extLst>
          </p:cNvPr>
          <p:cNvSpPr>
            <a:spLocks noGrp="1"/>
          </p:cNvSpPr>
          <p:nvPr>
            <p:ph type="title"/>
          </p:nvPr>
        </p:nvSpPr>
        <p:spPr>
          <a:xfrm>
            <a:off x="6764784" y="609600"/>
            <a:ext cx="4052442" cy="1456267"/>
          </a:xfrm>
        </p:spPr>
        <p:txBody>
          <a:bodyPr>
            <a:normAutofit fontScale="90000"/>
          </a:bodyPr>
          <a:lstStyle/>
          <a:p>
            <a:r>
              <a:rPr lang="en-GB" dirty="0"/>
              <a:t>Store number 20 is having highest number of sales.</a:t>
            </a:r>
            <a:endParaRPr lang="hi-IN" dirty="0"/>
          </a:p>
        </p:txBody>
      </p:sp>
    </p:spTree>
    <p:extLst>
      <p:ext uri="{BB962C8B-B14F-4D97-AF65-F5344CB8AC3E}">
        <p14:creationId xmlns:p14="http://schemas.microsoft.com/office/powerpoint/2010/main" val="185581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52FE1-EC8F-42B1-BEA8-4D8D8549B167}"/>
              </a:ext>
            </a:extLst>
          </p:cNvPr>
          <p:cNvPicPr>
            <a:picLocks noChangeAspect="1"/>
          </p:cNvPicPr>
          <p:nvPr/>
        </p:nvPicPr>
        <p:blipFill rotWithShape="1">
          <a:blip r:embed="rId2"/>
          <a:srcRect t="3390" r="11613" b="4068"/>
          <a:stretch/>
        </p:blipFill>
        <p:spPr>
          <a:xfrm>
            <a:off x="4357846" y="266330"/>
            <a:ext cx="7733540" cy="4847208"/>
          </a:xfrm>
          <a:prstGeom prst="rect">
            <a:avLst/>
          </a:prstGeom>
        </p:spPr>
      </p:pic>
      <p:sp>
        <p:nvSpPr>
          <p:cNvPr id="2" name="Title 1">
            <a:extLst>
              <a:ext uri="{FF2B5EF4-FFF2-40B4-BE49-F238E27FC236}">
                <a16:creationId xmlns:a16="http://schemas.microsoft.com/office/drawing/2014/main" id="{C2553B63-0791-4464-ABAC-7DB80E690C8F}"/>
              </a:ext>
            </a:extLst>
          </p:cNvPr>
          <p:cNvSpPr>
            <a:spLocks noGrp="1"/>
          </p:cNvSpPr>
          <p:nvPr>
            <p:ph type="title"/>
          </p:nvPr>
        </p:nvSpPr>
        <p:spPr>
          <a:xfrm>
            <a:off x="685802" y="609600"/>
            <a:ext cx="2732102" cy="4317507"/>
          </a:xfrm>
        </p:spPr>
        <p:txBody>
          <a:bodyPr>
            <a:normAutofit fontScale="90000"/>
          </a:bodyPr>
          <a:lstStyle/>
          <a:p>
            <a:r>
              <a:rPr lang="en-GB" dirty="0"/>
              <a:t>Almost in every store ,department number 92 is having highest number of sales.</a:t>
            </a:r>
            <a:endParaRPr lang="hi-IN" dirty="0"/>
          </a:p>
        </p:txBody>
      </p:sp>
    </p:spTree>
    <p:extLst>
      <p:ext uri="{BB962C8B-B14F-4D97-AF65-F5344CB8AC3E}">
        <p14:creationId xmlns:p14="http://schemas.microsoft.com/office/powerpoint/2010/main" val="263350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10DBE-0CE4-4110-A507-12FC910E81A7}"/>
              </a:ext>
            </a:extLst>
          </p:cNvPr>
          <p:cNvPicPr>
            <a:picLocks noChangeAspect="1"/>
          </p:cNvPicPr>
          <p:nvPr/>
        </p:nvPicPr>
        <p:blipFill rotWithShape="1">
          <a:blip r:embed="rId2"/>
          <a:srcRect t="3496" r="10865" b="10679"/>
          <a:stretch/>
        </p:blipFill>
        <p:spPr>
          <a:xfrm>
            <a:off x="1" y="126507"/>
            <a:ext cx="3977196" cy="2785369"/>
          </a:xfrm>
          <a:prstGeom prst="rect">
            <a:avLst/>
          </a:prstGeom>
        </p:spPr>
      </p:pic>
      <p:pic>
        <p:nvPicPr>
          <p:cNvPr id="7" name="Picture 6">
            <a:extLst>
              <a:ext uri="{FF2B5EF4-FFF2-40B4-BE49-F238E27FC236}">
                <a16:creationId xmlns:a16="http://schemas.microsoft.com/office/drawing/2014/main" id="{48EEDFF1-C130-4254-BCDE-E62D26539DE2}"/>
              </a:ext>
            </a:extLst>
          </p:cNvPr>
          <p:cNvPicPr>
            <a:picLocks noChangeAspect="1"/>
          </p:cNvPicPr>
          <p:nvPr/>
        </p:nvPicPr>
        <p:blipFill rotWithShape="1">
          <a:blip r:embed="rId3"/>
          <a:srcRect t="4142" r="10325" b="12233"/>
          <a:stretch/>
        </p:blipFill>
        <p:spPr>
          <a:xfrm>
            <a:off x="4031941" y="126506"/>
            <a:ext cx="4128117" cy="2785369"/>
          </a:xfrm>
          <a:prstGeom prst="rect">
            <a:avLst/>
          </a:prstGeom>
        </p:spPr>
      </p:pic>
      <p:pic>
        <p:nvPicPr>
          <p:cNvPr id="9" name="Picture 8">
            <a:extLst>
              <a:ext uri="{FF2B5EF4-FFF2-40B4-BE49-F238E27FC236}">
                <a16:creationId xmlns:a16="http://schemas.microsoft.com/office/drawing/2014/main" id="{DFAE9DE8-5297-4B45-BB9C-DE6DED94833B}"/>
              </a:ext>
            </a:extLst>
          </p:cNvPr>
          <p:cNvPicPr>
            <a:picLocks noChangeAspect="1"/>
          </p:cNvPicPr>
          <p:nvPr/>
        </p:nvPicPr>
        <p:blipFill rotWithShape="1">
          <a:blip r:embed="rId4"/>
          <a:srcRect t="2977" r="11983" b="7443"/>
          <a:stretch/>
        </p:blipFill>
        <p:spPr>
          <a:xfrm>
            <a:off x="8214802" y="126506"/>
            <a:ext cx="3852909" cy="2785369"/>
          </a:xfrm>
          <a:prstGeom prst="rect">
            <a:avLst/>
          </a:prstGeom>
        </p:spPr>
      </p:pic>
      <p:sp>
        <p:nvSpPr>
          <p:cNvPr id="2" name="Title 1">
            <a:extLst>
              <a:ext uri="{FF2B5EF4-FFF2-40B4-BE49-F238E27FC236}">
                <a16:creationId xmlns:a16="http://schemas.microsoft.com/office/drawing/2014/main" id="{90BB991D-691B-478C-A2C3-1CC32D6F1472}"/>
              </a:ext>
            </a:extLst>
          </p:cNvPr>
          <p:cNvSpPr>
            <a:spLocks noGrp="1"/>
          </p:cNvSpPr>
          <p:nvPr>
            <p:ph type="title"/>
          </p:nvPr>
        </p:nvSpPr>
        <p:spPr>
          <a:xfrm>
            <a:off x="685801" y="3429000"/>
            <a:ext cx="10131425" cy="1214021"/>
          </a:xfrm>
        </p:spPr>
        <p:txBody>
          <a:bodyPr>
            <a:normAutofit fontScale="90000"/>
          </a:bodyPr>
          <a:lstStyle/>
          <a:p>
            <a:r>
              <a:rPr lang="en-GB" dirty="0"/>
              <a:t>Comparing these three years, store number 4 has grown in terms of weekly </a:t>
            </a:r>
            <a:r>
              <a:rPr lang="en-GB" dirty="0" err="1"/>
              <a:t>sales.They</a:t>
            </a:r>
            <a:r>
              <a:rPr lang="en-GB" dirty="0"/>
              <a:t> have highest number of sales in the month of December.</a:t>
            </a:r>
            <a:endParaRPr lang="hi-IN" dirty="0"/>
          </a:p>
        </p:txBody>
      </p:sp>
    </p:spTree>
    <p:extLst>
      <p:ext uri="{BB962C8B-B14F-4D97-AF65-F5344CB8AC3E}">
        <p14:creationId xmlns:p14="http://schemas.microsoft.com/office/powerpoint/2010/main" val="72388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C71328-3C51-4AC8-8F7C-C41FF7F2433B}"/>
              </a:ext>
            </a:extLst>
          </p:cNvPr>
          <p:cNvPicPr>
            <a:picLocks noChangeAspect="1"/>
          </p:cNvPicPr>
          <p:nvPr/>
        </p:nvPicPr>
        <p:blipFill rotWithShape="1">
          <a:blip r:embed="rId2"/>
          <a:srcRect r="35563" b="11553"/>
          <a:stretch/>
        </p:blipFill>
        <p:spPr>
          <a:xfrm>
            <a:off x="399495" y="362509"/>
            <a:ext cx="2317072" cy="5958392"/>
          </a:xfrm>
          <a:prstGeom prst="rect">
            <a:avLst/>
          </a:prstGeom>
        </p:spPr>
      </p:pic>
      <p:pic>
        <p:nvPicPr>
          <p:cNvPr id="11" name="Picture 10">
            <a:extLst>
              <a:ext uri="{FF2B5EF4-FFF2-40B4-BE49-F238E27FC236}">
                <a16:creationId xmlns:a16="http://schemas.microsoft.com/office/drawing/2014/main" id="{35274A40-7A97-4C26-99C3-4947BB60284D}"/>
              </a:ext>
            </a:extLst>
          </p:cNvPr>
          <p:cNvPicPr>
            <a:picLocks noChangeAspect="1"/>
          </p:cNvPicPr>
          <p:nvPr/>
        </p:nvPicPr>
        <p:blipFill rotWithShape="1">
          <a:blip r:embed="rId3"/>
          <a:srcRect l="22162" t="17490" r="43906" b="20475"/>
          <a:stretch/>
        </p:blipFill>
        <p:spPr>
          <a:xfrm>
            <a:off x="7838982" y="230820"/>
            <a:ext cx="4119239" cy="3781888"/>
          </a:xfrm>
          <a:prstGeom prst="rect">
            <a:avLst/>
          </a:prstGeom>
        </p:spPr>
      </p:pic>
      <p:sp>
        <p:nvSpPr>
          <p:cNvPr id="2" name="Title 1">
            <a:extLst>
              <a:ext uri="{FF2B5EF4-FFF2-40B4-BE49-F238E27FC236}">
                <a16:creationId xmlns:a16="http://schemas.microsoft.com/office/drawing/2014/main" id="{3A73AC89-0C96-4111-8AC2-B1C8600F48A7}"/>
              </a:ext>
            </a:extLst>
          </p:cNvPr>
          <p:cNvSpPr>
            <a:spLocks noGrp="1"/>
          </p:cNvSpPr>
          <p:nvPr>
            <p:ph type="title"/>
          </p:nvPr>
        </p:nvSpPr>
        <p:spPr>
          <a:xfrm>
            <a:off x="3595456" y="665497"/>
            <a:ext cx="3719744" cy="1456267"/>
          </a:xfrm>
        </p:spPr>
        <p:txBody>
          <a:bodyPr>
            <a:normAutofit fontScale="90000"/>
          </a:bodyPr>
          <a:lstStyle/>
          <a:p>
            <a:r>
              <a:rPr lang="en-GB" dirty="0" err="1"/>
              <a:t>unEmployement</a:t>
            </a:r>
            <a:r>
              <a:rPr lang="en-GB" dirty="0"/>
              <a:t> rate has increased in the month of April.</a:t>
            </a:r>
            <a:endParaRPr lang="hi-IN" dirty="0"/>
          </a:p>
        </p:txBody>
      </p:sp>
    </p:spTree>
    <p:extLst>
      <p:ext uri="{BB962C8B-B14F-4D97-AF65-F5344CB8AC3E}">
        <p14:creationId xmlns:p14="http://schemas.microsoft.com/office/powerpoint/2010/main" val="326643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011432-5995-4359-99C3-B3C24B3594A3}"/>
              </a:ext>
            </a:extLst>
          </p:cNvPr>
          <p:cNvPicPr>
            <a:picLocks noChangeAspect="1"/>
          </p:cNvPicPr>
          <p:nvPr/>
        </p:nvPicPr>
        <p:blipFill rotWithShape="1">
          <a:blip r:embed="rId2"/>
          <a:srcRect t="4968" r="11168" b="3584"/>
          <a:stretch/>
        </p:blipFill>
        <p:spPr>
          <a:xfrm>
            <a:off x="5734975" y="239697"/>
            <a:ext cx="6214369" cy="6107837"/>
          </a:xfrm>
          <a:prstGeom prst="rect">
            <a:avLst/>
          </a:prstGeom>
        </p:spPr>
      </p:pic>
      <p:sp>
        <p:nvSpPr>
          <p:cNvPr id="2" name="Title 1">
            <a:extLst>
              <a:ext uri="{FF2B5EF4-FFF2-40B4-BE49-F238E27FC236}">
                <a16:creationId xmlns:a16="http://schemas.microsoft.com/office/drawing/2014/main" id="{85C6EFE1-4E8A-4FC4-83B6-B9C1751638BF}"/>
              </a:ext>
            </a:extLst>
          </p:cNvPr>
          <p:cNvSpPr>
            <a:spLocks noGrp="1"/>
          </p:cNvSpPr>
          <p:nvPr>
            <p:ph type="title"/>
          </p:nvPr>
        </p:nvSpPr>
        <p:spPr>
          <a:xfrm>
            <a:off x="685802" y="609600"/>
            <a:ext cx="4125896" cy="1456267"/>
          </a:xfrm>
        </p:spPr>
        <p:txBody>
          <a:bodyPr>
            <a:normAutofit fontScale="90000"/>
          </a:bodyPr>
          <a:lstStyle/>
          <a:p>
            <a:r>
              <a:rPr lang="en-GB" dirty="0"/>
              <a:t>Store number 12,28 and 38 have the highest number of unemployment rate.</a:t>
            </a:r>
            <a:endParaRPr lang="hi-IN" dirty="0"/>
          </a:p>
        </p:txBody>
      </p:sp>
    </p:spTree>
    <p:extLst>
      <p:ext uri="{BB962C8B-B14F-4D97-AF65-F5344CB8AC3E}">
        <p14:creationId xmlns:p14="http://schemas.microsoft.com/office/powerpoint/2010/main" val="255158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60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422</TotalTime>
  <Words>218</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        The weekly sales went high in 2011. We can see that every year in the month of December the sales went high because of Holidays. Store number 20 is having highest number of sales  Almost in every store ,department number 92 is having highest number of sales. Store number 12,28 and 38 have the highest number of unemployment rate. The problem that has rised in these stores should be resolved by consulting the workers or managers.      Disclaimer – I have found this insights only using train data.</vt:lpstr>
      <vt:lpstr>The weekly sales went high in 2011. </vt:lpstr>
      <vt:lpstr>We can see that every year in the month of December the sales went high because of Holidays.</vt:lpstr>
      <vt:lpstr>Store number 20 is having highest number of sales.</vt:lpstr>
      <vt:lpstr>Almost in every store ,department number 92 is having highest number of sales.</vt:lpstr>
      <vt:lpstr>Comparing these three years, store number 4 has grown in terms of weekly sales.They have highest number of sales in the month of December.</vt:lpstr>
      <vt:lpstr>unEmployement rate has increased in the month of April.</vt:lpstr>
      <vt:lpstr>Store number 12,28 and 38 have the highest number of unemployment 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Thakur</dc:creator>
  <cp:lastModifiedBy>Vaibhav Thakur</cp:lastModifiedBy>
  <cp:revision>4</cp:revision>
  <dcterms:created xsi:type="dcterms:W3CDTF">2022-05-22T12:07:57Z</dcterms:created>
  <dcterms:modified xsi:type="dcterms:W3CDTF">2022-05-26T06:08:55Z</dcterms:modified>
</cp:coreProperties>
</file>