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3.jpg" ContentType="image/jpeg"/>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60" r:id="rId3"/>
    <p:sldId id="261" r:id="rId4"/>
    <p:sldId id="259" r:id="rId5"/>
    <p:sldId id="258"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4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28EDA-54CF-4D2E-A7DA-AE8DFACE0659}"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F015D-0D0F-46E8-8FC0-E58F4D6E3314}" type="slidenum">
              <a:rPr lang="en-US" smtClean="0"/>
              <a:t>‹#›</a:t>
            </a:fld>
            <a:endParaRPr lang="en-US"/>
          </a:p>
        </p:txBody>
      </p:sp>
    </p:spTree>
    <p:extLst>
      <p:ext uri="{BB962C8B-B14F-4D97-AF65-F5344CB8AC3E}">
        <p14:creationId xmlns:p14="http://schemas.microsoft.com/office/powerpoint/2010/main" val="73782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2778-29C1-141C-7045-C8BB993D5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6126B5-24C5-0F9B-E3D5-F47C0A932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409478-D8EE-797E-3F39-AB2CD9F49368}"/>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5" name="Footer Placeholder 4">
            <a:extLst>
              <a:ext uri="{FF2B5EF4-FFF2-40B4-BE49-F238E27FC236}">
                <a16:creationId xmlns:a16="http://schemas.microsoft.com/office/drawing/2014/main" id="{CC10D073-B881-6F5E-B05A-F4970CC9D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1A9BA-415D-1132-01AC-D358AE2DFD4E}"/>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343948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A12D-687B-13D7-6C17-D8376BB2B9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E62E78-CC7B-DF0F-9698-E73991CB4F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690ED-9A8D-A2AA-FC05-22B3A63E3D6E}"/>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5" name="Footer Placeholder 4">
            <a:extLst>
              <a:ext uri="{FF2B5EF4-FFF2-40B4-BE49-F238E27FC236}">
                <a16:creationId xmlns:a16="http://schemas.microsoft.com/office/drawing/2014/main" id="{02706D51-7EA0-0032-57E0-00244D7FA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0B8E1-B06C-20C7-FF29-C9B363DBE861}"/>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3726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93EFF-7FE5-BD1E-EE1B-0CB5946DFB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A72C0B-3A96-3143-CE0A-902E64971A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CF56C-CD58-9DBB-D428-07DABADF5CD2}"/>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5" name="Footer Placeholder 4">
            <a:extLst>
              <a:ext uri="{FF2B5EF4-FFF2-40B4-BE49-F238E27FC236}">
                <a16:creationId xmlns:a16="http://schemas.microsoft.com/office/drawing/2014/main" id="{7D7EEB52-6AAD-42B7-939C-52730297C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E93E0-2912-5570-9DEA-7B78CCA84A2C}"/>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16704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E7F0-580D-F29B-EF23-D7B301E949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B48D8-1C2F-C3E3-9C67-62BDFC0130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D1DEA-B7F7-3555-42C3-F3D8BD120600}"/>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5" name="Footer Placeholder 4">
            <a:extLst>
              <a:ext uri="{FF2B5EF4-FFF2-40B4-BE49-F238E27FC236}">
                <a16:creationId xmlns:a16="http://schemas.microsoft.com/office/drawing/2014/main" id="{4534A003-D9AD-C64D-9207-E72DB7135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42E57-13A2-8793-2368-34C7A47778FC}"/>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342321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501F-4280-6CEF-3765-612E06E284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4A8A4A-534F-6962-8D67-1037B89EAF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640899-93FD-CAD5-5BCE-F3E383C9E37E}"/>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5" name="Footer Placeholder 4">
            <a:extLst>
              <a:ext uri="{FF2B5EF4-FFF2-40B4-BE49-F238E27FC236}">
                <a16:creationId xmlns:a16="http://schemas.microsoft.com/office/drawing/2014/main" id="{33AF6C5F-5760-C685-8E4C-C70727EBB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DC77F-72AE-7ABF-254C-2321F2BD206F}"/>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174794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06FC-3A1A-CCFB-D92E-D57915601C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96AF6-52A6-9D19-25AF-939030AE53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7E3C8E-797C-2624-FDF4-8D0458ECB4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E54941-A7B0-797F-E708-1965E0DB7FD9}"/>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6" name="Footer Placeholder 5">
            <a:extLst>
              <a:ext uri="{FF2B5EF4-FFF2-40B4-BE49-F238E27FC236}">
                <a16:creationId xmlns:a16="http://schemas.microsoft.com/office/drawing/2014/main" id="{1A4B4C27-91A9-B5A3-B6DC-8D0B30C3A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B60D0-74EF-535E-6618-BA8FD44EF76C}"/>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259725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7211-BE5D-D635-9AC9-827C62538D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F6F412-DDAD-F9B3-39A2-F5EDD19E2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ABA0AD-1615-9E8A-05A0-088A306B0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344EEA-6AC8-4AAF-314E-6A3766B79A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248671-C2E7-D35E-F379-3CEEFE3100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CD4977-C57D-153B-D145-16E76284531F}"/>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8" name="Footer Placeholder 7">
            <a:extLst>
              <a:ext uri="{FF2B5EF4-FFF2-40B4-BE49-F238E27FC236}">
                <a16:creationId xmlns:a16="http://schemas.microsoft.com/office/drawing/2014/main" id="{74809C4F-2B39-4CDD-4872-C685861AC8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AFBCF8-B1BD-7666-35FF-9087461656F1}"/>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29935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BBCD-3BCD-8A1C-4E82-949C27758F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508354-568D-1946-96BD-53EEED247982}"/>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4" name="Footer Placeholder 3">
            <a:extLst>
              <a:ext uri="{FF2B5EF4-FFF2-40B4-BE49-F238E27FC236}">
                <a16:creationId xmlns:a16="http://schemas.microsoft.com/office/drawing/2014/main" id="{BDA680DE-F55C-6802-78F6-9DAF3F1FF5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942C02-BAFB-DE3C-191F-EE2DDC2201AB}"/>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617647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5D63D6-E1FF-243C-90EB-23AB85C51A1B}"/>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3" name="Footer Placeholder 2">
            <a:extLst>
              <a:ext uri="{FF2B5EF4-FFF2-40B4-BE49-F238E27FC236}">
                <a16:creationId xmlns:a16="http://schemas.microsoft.com/office/drawing/2014/main" id="{B9A015CF-F4D6-395A-2FC8-CC5707C001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CBA471-A85B-D8D8-9294-01513E3B63BD}"/>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87134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D476-9613-BE80-E55C-B1176068C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2A2FCE-A692-4D25-1B3C-49639839B4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D29D72-E547-EFCF-1117-31288533B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5CBADD-9C11-76E6-DA8A-AABEE02A25F5}"/>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6" name="Footer Placeholder 5">
            <a:extLst>
              <a:ext uri="{FF2B5EF4-FFF2-40B4-BE49-F238E27FC236}">
                <a16:creationId xmlns:a16="http://schemas.microsoft.com/office/drawing/2014/main" id="{1F9F16E0-63D7-E0F7-40A5-300F9FB448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C9EFD-04F2-5DB8-E4D4-0BB2CE383178}"/>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71129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E836-570E-6557-B7EC-24DB06F65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F7016-6B83-D4C4-43E4-B727D9B841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16E644-D5FD-D696-BCFE-1DF16EB0D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894E8-604D-8A5D-738C-EE1D869C9E0B}"/>
              </a:ext>
            </a:extLst>
          </p:cNvPr>
          <p:cNvSpPr>
            <a:spLocks noGrp="1"/>
          </p:cNvSpPr>
          <p:nvPr>
            <p:ph type="dt" sz="half" idx="10"/>
          </p:nvPr>
        </p:nvSpPr>
        <p:spPr/>
        <p:txBody>
          <a:bodyPr/>
          <a:lstStyle/>
          <a:p>
            <a:fld id="{9C41B697-98CC-48C8-BA90-2D5DF1D743B4}" type="datetimeFigureOut">
              <a:rPr lang="en-US" smtClean="0"/>
              <a:t>2/10/2025</a:t>
            </a:fld>
            <a:endParaRPr lang="en-US"/>
          </a:p>
        </p:txBody>
      </p:sp>
      <p:sp>
        <p:nvSpPr>
          <p:cNvPr id="6" name="Footer Placeholder 5">
            <a:extLst>
              <a:ext uri="{FF2B5EF4-FFF2-40B4-BE49-F238E27FC236}">
                <a16:creationId xmlns:a16="http://schemas.microsoft.com/office/drawing/2014/main" id="{30A4FF5F-8B5D-E8C4-4713-E3FE9354F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211DD8-3227-AF10-0735-1B098138F0EE}"/>
              </a:ext>
            </a:extLst>
          </p:cNvPr>
          <p:cNvSpPr>
            <a:spLocks noGrp="1"/>
          </p:cNvSpPr>
          <p:nvPr>
            <p:ph type="sldNum" sz="quarter" idx="12"/>
          </p:nvPr>
        </p:nvSpPr>
        <p:spPr/>
        <p:txBody>
          <a:bodyPr/>
          <a:lstStyle/>
          <a:p>
            <a:fld id="{71F157D0-DEAB-4671-BB92-52CCE61E0820}" type="slidenum">
              <a:rPr lang="en-US" smtClean="0"/>
              <a:t>‹#›</a:t>
            </a:fld>
            <a:endParaRPr lang="en-US"/>
          </a:p>
        </p:txBody>
      </p:sp>
    </p:spTree>
    <p:extLst>
      <p:ext uri="{BB962C8B-B14F-4D97-AF65-F5344CB8AC3E}">
        <p14:creationId xmlns:p14="http://schemas.microsoft.com/office/powerpoint/2010/main" val="3412402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26B064-A4B0-571A-377B-80676FA23C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309536-1334-8CDB-8CAC-8B9501AC1E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02B0C-9EAE-C1AD-C098-FE86BC15A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1B697-98CC-48C8-BA90-2D5DF1D743B4}" type="datetimeFigureOut">
              <a:rPr lang="en-US" smtClean="0"/>
              <a:t>2/10/2025</a:t>
            </a:fld>
            <a:endParaRPr lang="en-US"/>
          </a:p>
        </p:txBody>
      </p:sp>
      <p:sp>
        <p:nvSpPr>
          <p:cNvPr id="5" name="Footer Placeholder 4">
            <a:extLst>
              <a:ext uri="{FF2B5EF4-FFF2-40B4-BE49-F238E27FC236}">
                <a16:creationId xmlns:a16="http://schemas.microsoft.com/office/drawing/2014/main" id="{C5D8AFAB-D0D9-9001-960E-6AEE8CAE3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DB4151-86E1-1ABC-4367-B91F51B626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157D0-DEAB-4671-BB92-52CCE61E0820}" type="slidenum">
              <a:rPr lang="en-US" smtClean="0"/>
              <a:t>‹#›</a:t>
            </a:fld>
            <a:endParaRPr lang="en-US"/>
          </a:p>
        </p:txBody>
      </p:sp>
    </p:spTree>
    <p:extLst>
      <p:ext uri="{BB962C8B-B14F-4D97-AF65-F5344CB8AC3E}">
        <p14:creationId xmlns:p14="http://schemas.microsoft.com/office/powerpoint/2010/main" val="1294996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2B399D-44AE-416D-4E54-41525A65BE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101389" y="366121"/>
            <a:ext cx="1069660" cy="1168829"/>
          </a:xfrm>
          <a:prstGeom prst="rect">
            <a:avLst/>
          </a:prstGeom>
          <a:noFill/>
          <a:ln>
            <a:noFill/>
          </a:ln>
        </p:spPr>
      </p:pic>
      <p:sp>
        <p:nvSpPr>
          <p:cNvPr id="3" name="Text Box 2">
            <a:extLst>
              <a:ext uri="{FF2B5EF4-FFF2-40B4-BE49-F238E27FC236}">
                <a16:creationId xmlns:a16="http://schemas.microsoft.com/office/drawing/2014/main" id="{175D0C85-F4D3-D76E-998E-06D1ACECA896}"/>
              </a:ext>
            </a:extLst>
          </p:cNvPr>
          <p:cNvSpPr txBox="1">
            <a:spLocks noChangeArrowheads="1"/>
          </p:cNvSpPr>
          <p:nvPr/>
        </p:nvSpPr>
        <p:spPr bwMode="auto">
          <a:xfrm>
            <a:off x="4597266" y="336610"/>
            <a:ext cx="3868308" cy="676111"/>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Aft>
                <a:spcPts val="800"/>
              </a:spcAft>
            </a:pPr>
            <a:r>
              <a:rPr lang="en-US" sz="3200" u="sng" kern="100" dirty="0">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SATHYABAMA</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 Box 2">
            <a:extLst>
              <a:ext uri="{FF2B5EF4-FFF2-40B4-BE49-F238E27FC236}">
                <a16:creationId xmlns:a16="http://schemas.microsoft.com/office/drawing/2014/main" id="{44A27638-54CB-25B4-FDF6-0D15B84762FE}"/>
              </a:ext>
            </a:extLst>
          </p:cNvPr>
          <p:cNvSpPr txBox="1">
            <a:spLocks noChangeArrowheads="1"/>
          </p:cNvSpPr>
          <p:nvPr/>
        </p:nvSpPr>
        <p:spPr bwMode="auto">
          <a:xfrm>
            <a:off x="4527584" y="892636"/>
            <a:ext cx="4921215" cy="572369"/>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Aft>
                <a:spcPts val="800"/>
              </a:spcAft>
            </a:pPr>
            <a:r>
              <a:rPr lang="en-US" sz="1200" b="1"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INSTITUTE OF SCIENCE AND TECHNOLOGY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Box 2">
            <a:extLst>
              <a:ext uri="{FF2B5EF4-FFF2-40B4-BE49-F238E27FC236}">
                <a16:creationId xmlns:a16="http://schemas.microsoft.com/office/drawing/2014/main" id="{06451073-5A05-C408-C17C-29A00B137534}"/>
              </a:ext>
            </a:extLst>
          </p:cNvPr>
          <p:cNvSpPr txBox="1">
            <a:spLocks noChangeArrowheads="1"/>
          </p:cNvSpPr>
          <p:nvPr/>
        </p:nvSpPr>
        <p:spPr bwMode="auto">
          <a:xfrm>
            <a:off x="5129581" y="1104819"/>
            <a:ext cx="2965450" cy="430131"/>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Aft>
                <a:spcPts val="800"/>
              </a:spcAft>
            </a:pPr>
            <a:r>
              <a:rPr lang="en-US" sz="1050" b="1"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(DEEMED TO BE UNIVERSITY)</a:t>
            </a:r>
            <a:endParaRPr lang="en-US"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2">
            <a:extLst>
              <a:ext uri="{FF2B5EF4-FFF2-40B4-BE49-F238E27FC236}">
                <a16:creationId xmlns:a16="http://schemas.microsoft.com/office/drawing/2014/main" id="{D61DDBA9-8C44-E215-8CC4-54254C90826B}"/>
              </a:ext>
            </a:extLst>
          </p:cNvPr>
          <p:cNvSpPr txBox="1">
            <a:spLocks noChangeArrowheads="1"/>
          </p:cNvSpPr>
          <p:nvPr/>
        </p:nvSpPr>
        <p:spPr bwMode="auto">
          <a:xfrm>
            <a:off x="4229817" y="1319884"/>
            <a:ext cx="6693822" cy="33401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Aft>
                <a:spcPts val="800"/>
              </a:spcAft>
            </a:pPr>
            <a:r>
              <a:rPr lang="en-US" sz="850" b="1" kern="100" dirty="0">
                <a:solidFill>
                  <a:srgbClr val="C00000"/>
                </a:solidFill>
                <a:effectLst/>
                <a:latin typeface="Arial" panose="020B0604020202020204" pitchFamily="34" charset="0"/>
                <a:ea typeface="Calibri" panose="020F0502020204030204" pitchFamily="34" charset="0"/>
                <a:cs typeface="Times New Roman" panose="02020603050405020304" pitchFamily="18" charset="0"/>
              </a:rPr>
              <a:t>Accredited with Grade “A++” by NAAC | 12B Status by UGC | Approved by AICTE</a:t>
            </a:r>
            <a:endParaRPr lang="en-US" sz="8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25825C7-10A8-E6C5-D445-E264591ACEEC}"/>
              </a:ext>
            </a:extLst>
          </p:cNvPr>
          <p:cNvSpPr txBox="1"/>
          <p:nvPr/>
        </p:nvSpPr>
        <p:spPr>
          <a:xfrm>
            <a:off x="1592825" y="2343783"/>
            <a:ext cx="9193162" cy="523220"/>
          </a:xfrm>
          <a:prstGeom prst="rect">
            <a:avLst/>
          </a:prstGeom>
          <a:noFill/>
        </p:spPr>
        <p:txBody>
          <a:bodyPr wrap="square" rtlCol="0">
            <a:spAutoFit/>
          </a:bodyPr>
          <a:lstStyle/>
          <a:p>
            <a:r>
              <a:rPr lang="en-US" sz="2800" b="1" dirty="0"/>
              <a:t>	</a:t>
            </a:r>
            <a:r>
              <a:rPr lang="en-US" sz="2800" b="1" dirty="0">
                <a:ln w="3175">
                  <a:noFill/>
                </a:ln>
                <a:latin typeface="Times New Roman" panose="02020603050405020304" pitchFamily="18" charset="0"/>
                <a:cs typeface="Times New Roman" panose="02020603050405020304" pitchFamily="18" charset="0"/>
              </a:rPr>
              <a:t>Wearable power : Energy harnessing for the future</a:t>
            </a:r>
          </a:p>
        </p:txBody>
      </p:sp>
      <p:sp>
        <p:nvSpPr>
          <p:cNvPr id="8" name="TextBox 7">
            <a:extLst>
              <a:ext uri="{FF2B5EF4-FFF2-40B4-BE49-F238E27FC236}">
                <a16:creationId xmlns:a16="http://schemas.microsoft.com/office/drawing/2014/main" id="{78C7366D-EDBC-14E0-D7CC-6EAE6E6C04D1}"/>
              </a:ext>
            </a:extLst>
          </p:cNvPr>
          <p:cNvSpPr txBox="1"/>
          <p:nvPr/>
        </p:nvSpPr>
        <p:spPr>
          <a:xfrm>
            <a:off x="5856638" y="3028890"/>
            <a:ext cx="1349563" cy="400110"/>
          </a:xfrm>
          <a:prstGeom prst="rect">
            <a:avLst/>
          </a:prstGeom>
          <a:noFill/>
        </p:spPr>
        <p:txBody>
          <a:bodyPr wrap="square" rtlCol="0">
            <a:spAutoFit/>
          </a:bodyPr>
          <a:lstStyle/>
          <a:p>
            <a:r>
              <a:rPr lang="en-US" sz="2000" dirty="0">
                <a:latin typeface="Aptos Display" panose="020B0004020202020204" pitchFamily="34" charset="0"/>
                <a:ea typeface="Arial Unicode MS" panose="020B0604020202020204" pitchFamily="34" charset="-128"/>
                <a:cs typeface="Times New Roman" panose="02020603050405020304" pitchFamily="18" charset="0"/>
              </a:rPr>
              <a:t>by</a:t>
            </a:r>
          </a:p>
        </p:txBody>
      </p:sp>
      <p:sp>
        <p:nvSpPr>
          <p:cNvPr id="9" name="TextBox 8">
            <a:extLst>
              <a:ext uri="{FF2B5EF4-FFF2-40B4-BE49-F238E27FC236}">
                <a16:creationId xmlns:a16="http://schemas.microsoft.com/office/drawing/2014/main" id="{C898BEB7-078C-6570-BBE3-7BCED149B3EE}"/>
              </a:ext>
            </a:extLst>
          </p:cNvPr>
          <p:cNvSpPr txBox="1"/>
          <p:nvPr/>
        </p:nvSpPr>
        <p:spPr>
          <a:xfrm>
            <a:off x="4229817" y="3590887"/>
            <a:ext cx="4178709" cy="2451953"/>
          </a:xfrm>
          <a:prstGeom prst="rect">
            <a:avLst/>
          </a:prstGeom>
          <a:noFill/>
        </p:spPr>
        <p:txBody>
          <a:bodyPr wrap="square" rtlCol="0">
            <a:spAutoFit/>
          </a:bodyPr>
          <a:lstStyle/>
          <a:p>
            <a:pPr marL="0" marR="0">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 Vaibhav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Varshith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[43611255]</a:t>
            </a:r>
          </a:p>
          <a:p>
            <a:pPr marL="0" marR="0">
              <a:spcAft>
                <a:spcPts val="800"/>
              </a:spcAft>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Krishika</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Soni – [43611236]</a:t>
            </a:r>
          </a:p>
          <a:p>
            <a:pPr marL="0" marR="0">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Sanjana Kumari – [43611233]</a:t>
            </a:r>
          </a:p>
          <a:p>
            <a:pPr marL="0" marR="0">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Mandla Ganesh Kumar – [43611259]</a:t>
            </a:r>
          </a:p>
          <a:p>
            <a:pPr marL="0" marR="0">
              <a:spcAft>
                <a:spcPts val="800"/>
              </a:spcAft>
            </a:pPr>
            <a:r>
              <a:rPr lang="en-US" sz="2000" kern="100" dirty="0" err="1">
                <a:latin typeface="Times New Roman" panose="02020603050405020304" pitchFamily="18" charset="0"/>
                <a:ea typeface="Calibri" panose="020F0502020204030204" pitchFamily="34" charset="0"/>
                <a:cs typeface="Times New Roman" panose="02020603050405020304" pitchFamily="18" charset="0"/>
              </a:rPr>
              <a:t>Konka</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Sudheer – [43611244]</a:t>
            </a:r>
          </a:p>
          <a:p>
            <a:pPr marL="0" marR="0">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Harsh Pandey – [43611274]</a:t>
            </a:r>
          </a:p>
        </p:txBody>
      </p:sp>
      <p:sp>
        <p:nvSpPr>
          <p:cNvPr id="10" name="TextBox 9">
            <a:extLst>
              <a:ext uri="{FF2B5EF4-FFF2-40B4-BE49-F238E27FC236}">
                <a16:creationId xmlns:a16="http://schemas.microsoft.com/office/drawing/2014/main" id="{F016E778-DB85-173C-8581-24C74691A70E}"/>
              </a:ext>
            </a:extLst>
          </p:cNvPr>
          <p:cNvSpPr txBox="1"/>
          <p:nvPr/>
        </p:nvSpPr>
        <p:spPr>
          <a:xfrm>
            <a:off x="3101389" y="1768006"/>
            <a:ext cx="927181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SCSBDPROJ – Design Thinking and Innovations</a:t>
            </a:r>
          </a:p>
        </p:txBody>
      </p:sp>
      <p:pic>
        <p:nvPicPr>
          <p:cNvPr id="12" name="Picture 11">
            <a:extLst>
              <a:ext uri="{FF2B5EF4-FFF2-40B4-BE49-F238E27FC236}">
                <a16:creationId xmlns:a16="http://schemas.microsoft.com/office/drawing/2014/main" id="{D756415C-9B23-8F32-F75F-9B4A125D912F}"/>
              </a:ext>
            </a:extLst>
          </p:cNvPr>
          <p:cNvPicPr>
            <a:picLocks noChangeAspect="1"/>
          </p:cNvPicPr>
          <p:nvPr/>
        </p:nvPicPr>
        <p:blipFill>
          <a:blip r:embed="rId3">
            <a:alphaModFix amt="70000"/>
            <a:extLst>
              <a:ext uri="{28A0092B-C50C-407E-A947-70E740481C1C}">
                <a14:useLocalDpi xmlns:a14="http://schemas.microsoft.com/office/drawing/2010/main" val="0"/>
              </a:ext>
            </a:extLst>
          </a:blip>
          <a:srcRect b="8063"/>
          <a:stretch/>
        </p:blipFill>
        <p:spPr>
          <a:xfrm>
            <a:off x="1455173" y="4197547"/>
            <a:ext cx="1520303" cy="1505234"/>
          </a:xfrm>
          <a:prstGeom prst="rect">
            <a:avLst/>
          </a:prstGeom>
        </p:spPr>
      </p:pic>
      <p:sp>
        <p:nvSpPr>
          <p:cNvPr id="13" name="TextBox 12">
            <a:extLst>
              <a:ext uri="{FF2B5EF4-FFF2-40B4-BE49-F238E27FC236}">
                <a16:creationId xmlns:a16="http://schemas.microsoft.com/office/drawing/2014/main" id="{2A29E49D-36AF-35CB-39D3-19B14CAE72C2}"/>
              </a:ext>
            </a:extLst>
          </p:cNvPr>
          <p:cNvSpPr txBox="1"/>
          <p:nvPr/>
        </p:nvSpPr>
        <p:spPr>
          <a:xfrm>
            <a:off x="1592825" y="3914487"/>
            <a:ext cx="806246" cy="369332"/>
          </a:xfrm>
          <a:prstGeom prst="rect">
            <a:avLst/>
          </a:prstGeom>
          <a:noFill/>
        </p:spPr>
        <p:txBody>
          <a:bodyPr wrap="square" rtlCol="0">
            <a:spAutoFit/>
          </a:bodyPr>
          <a:lstStyle/>
          <a:p>
            <a:r>
              <a:rPr lang="en-US" dirty="0">
                <a:latin typeface="Arial Rounded MT Bold" panose="020F0704030504030204" pitchFamily="34" charset="0"/>
                <a:cs typeface="Times New Roman" panose="02020603050405020304" pitchFamily="18" charset="0"/>
              </a:rPr>
              <a:t>Team</a:t>
            </a:r>
          </a:p>
        </p:txBody>
      </p:sp>
    </p:spTree>
    <p:extLst>
      <p:ext uri="{BB962C8B-B14F-4D97-AF65-F5344CB8AC3E}">
        <p14:creationId xmlns:p14="http://schemas.microsoft.com/office/powerpoint/2010/main" val="12942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DAE92B-A12A-334B-3E81-AC4669F2EE58}"/>
              </a:ext>
            </a:extLst>
          </p:cNvPr>
          <p:cNvSpPr txBox="1"/>
          <p:nvPr/>
        </p:nvSpPr>
        <p:spPr>
          <a:xfrm>
            <a:off x="3775587" y="717754"/>
            <a:ext cx="7384026"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Abstract Of Our Project</a:t>
            </a:r>
          </a:p>
        </p:txBody>
      </p:sp>
      <p:sp>
        <p:nvSpPr>
          <p:cNvPr id="3" name="TextBox 2">
            <a:extLst>
              <a:ext uri="{FF2B5EF4-FFF2-40B4-BE49-F238E27FC236}">
                <a16:creationId xmlns:a16="http://schemas.microsoft.com/office/drawing/2014/main" id="{6ADC2568-B014-1CE0-EB8A-A36F3B7C89E9}"/>
              </a:ext>
            </a:extLst>
          </p:cNvPr>
          <p:cNvSpPr txBox="1"/>
          <p:nvPr/>
        </p:nvSpPr>
        <p:spPr>
          <a:xfrm>
            <a:off x="766916" y="1828800"/>
            <a:ext cx="10962968" cy="4185761"/>
          </a:xfrm>
          <a:prstGeom prst="rect">
            <a:avLst/>
          </a:prstGeom>
          <a:noFill/>
        </p:spPr>
        <p:txBody>
          <a:bodyPr wrap="square" rtlCol="0">
            <a:spAutoFit/>
          </a:bodyPr>
          <a:lstStyle/>
          <a:p>
            <a:pPr algn="just"/>
            <a:r>
              <a:rPr lang="en-US" sz="1900" dirty="0">
                <a:latin typeface="Archivo"/>
                <a:cs typeface="Times New Roman" panose="02020603050405020304" pitchFamily="18" charset="0"/>
              </a:rPr>
              <a:t>In today’s digital age, portable electronic devices such as smartphones, smartwatches, and fitness trackers have become essential in daily life. However, these devices require frequent charging, which can be inconvenient, particularly in remote areas with limited access to power sources. Traditional charging methods rely on electrical grids or portable power banks, which may not always be available or sustainable.</a:t>
            </a:r>
          </a:p>
          <a:p>
            <a:pPr algn="just"/>
            <a:endParaRPr lang="en-US" sz="1900" dirty="0">
              <a:latin typeface="Archivo"/>
              <a:cs typeface="Times New Roman" panose="02020603050405020304" pitchFamily="18" charset="0"/>
            </a:endParaRPr>
          </a:p>
          <a:p>
            <a:pPr algn="just"/>
            <a:r>
              <a:rPr lang="en-US" sz="1900" dirty="0">
                <a:latin typeface="Archivo"/>
                <a:cs typeface="Times New Roman" panose="02020603050405020304" pitchFamily="18" charset="0"/>
              </a:rPr>
              <a:t>The growing dependence on electronic devices highlights the need for alternative and sustainable energy sources. People engage in continuous physical activities such as walking, running, and hand movements, which produce kinetic energy that often goes unused. Harnessing this energy can provide an innovative solution for charging small electronic devices without the need for conventional power sources.</a:t>
            </a:r>
          </a:p>
          <a:p>
            <a:pPr algn="just"/>
            <a:endParaRPr lang="en-US" sz="1900" dirty="0">
              <a:latin typeface="Archivo"/>
              <a:cs typeface="Times New Roman" panose="02020603050405020304" pitchFamily="18" charset="0"/>
            </a:endParaRPr>
          </a:p>
          <a:p>
            <a:pPr algn="just"/>
            <a:r>
              <a:rPr lang="en-US" sz="1900" dirty="0">
                <a:latin typeface="Archivo"/>
                <a:cs typeface="Times New Roman" panose="02020603050405020304" pitchFamily="18" charset="0"/>
              </a:rPr>
              <a:t>This project aims to design and develop a wearable energy harvesting system that captures kinetic energy from body movements, converts it into electrical energy, and stores it in a rechargeable battery. The stored energy can then be used to wirelessly charge small devices, reducing reliance on traditional charging methods.</a:t>
            </a:r>
          </a:p>
        </p:txBody>
      </p:sp>
    </p:spTree>
    <p:extLst>
      <p:ext uri="{BB962C8B-B14F-4D97-AF65-F5344CB8AC3E}">
        <p14:creationId xmlns:p14="http://schemas.microsoft.com/office/powerpoint/2010/main" val="323971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D520A8-688B-1E53-47E3-29A9014B2180}"/>
              </a:ext>
            </a:extLst>
          </p:cNvPr>
          <p:cNvSpPr txBox="1"/>
          <p:nvPr/>
        </p:nvSpPr>
        <p:spPr>
          <a:xfrm>
            <a:off x="3834580" y="619433"/>
            <a:ext cx="475881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Objectives of the project</a:t>
            </a:r>
          </a:p>
        </p:txBody>
      </p:sp>
      <p:sp>
        <p:nvSpPr>
          <p:cNvPr id="3" name="TextBox 2">
            <a:extLst>
              <a:ext uri="{FF2B5EF4-FFF2-40B4-BE49-F238E27FC236}">
                <a16:creationId xmlns:a16="http://schemas.microsoft.com/office/drawing/2014/main" id="{6D5D42EE-3F7A-7158-49B9-C190B798829F}"/>
              </a:ext>
            </a:extLst>
          </p:cNvPr>
          <p:cNvSpPr txBox="1"/>
          <p:nvPr/>
        </p:nvSpPr>
        <p:spPr>
          <a:xfrm>
            <a:off x="1111044" y="1582994"/>
            <a:ext cx="10205884" cy="4385816"/>
          </a:xfrm>
          <a:prstGeom prst="rect">
            <a:avLst/>
          </a:prstGeom>
          <a:noFill/>
        </p:spPr>
        <p:txBody>
          <a:bodyPr wrap="square" rtlCol="0">
            <a:spAutoFit/>
          </a:bodyPr>
          <a:lstStyle/>
          <a:p>
            <a:pPr algn="just"/>
            <a:endParaRPr lang="en-US" b="1" dirty="0"/>
          </a:p>
          <a:p>
            <a:pPr algn="just">
              <a:lnSpc>
                <a:spcPct val="150000"/>
              </a:lnSpc>
              <a:buFont typeface="+mj-lt"/>
              <a:buAutoNum type="arabicPeriod"/>
            </a:pPr>
            <a:r>
              <a:rPr lang="en-US" b="1" dirty="0"/>
              <a:t> Convert Mechanical to Electrical Energy</a:t>
            </a:r>
            <a:r>
              <a:rPr lang="en-US" dirty="0"/>
              <a:t> – Captures body movements like walking or running and  </a:t>
            </a:r>
          </a:p>
          <a:p>
            <a:pPr algn="just">
              <a:lnSpc>
                <a:spcPct val="150000"/>
              </a:lnSpc>
            </a:pPr>
            <a:r>
              <a:rPr lang="en-US" dirty="0"/>
              <a:t>    converts them into usable power.</a:t>
            </a:r>
          </a:p>
          <a:p>
            <a:pPr algn="just">
              <a:lnSpc>
                <a:spcPct val="150000"/>
              </a:lnSpc>
            </a:pPr>
            <a:r>
              <a:rPr lang="en-US" b="1" dirty="0"/>
              <a:t>2. Sustainable Power Source</a:t>
            </a:r>
            <a:r>
              <a:rPr lang="en-US" dirty="0"/>
              <a:t> – Provides a renewable energy supply for wearable and portable devices.</a:t>
            </a:r>
          </a:p>
          <a:p>
            <a:pPr algn="just">
              <a:lnSpc>
                <a:spcPct val="150000"/>
              </a:lnSpc>
            </a:pPr>
            <a:r>
              <a:rPr lang="en-US" b="1" dirty="0"/>
              <a:t>3. Enhance Energy Efficiency</a:t>
            </a:r>
            <a:r>
              <a:rPr lang="en-US" dirty="0"/>
              <a:t> – Maximizes energy conversion to ensure continuous power output.</a:t>
            </a:r>
          </a:p>
          <a:p>
            <a:pPr algn="just">
              <a:lnSpc>
                <a:spcPct val="150000"/>
              </a:lnSpc>
            </a:pPr>
            <a:r>
              <a:rPr lang="en-US" b="1" dirty="0"/>
              <a:t>4. Enable Health Monitoring</a:t>
            </a:r>
            <a:r>
              <a:rPr lang="en-US" dirty="0"/>
              <a:t> – Powers fitness trackers, medical sensors, and other health-monitoring   </a:t>
            </a:r>
          </a:p>
          <a:p>
            <a:pPr algn="just">
              <a:lnSpc>
                <a:spcPct val="150000"/>
              </a:lnSpc>
            </a:pPr>
            <a:r>
              <a:rPr lang="en-US" dirty="0"/>
              <a:t>     devices.</a:t>
            </a:r>
          </a:p>
          <a:p>
            <a:pPr algn="just">
              <a:lnSpc>
                <a:spcPct val="150000"/>
              </a:lnSpc>
            </a:pPr>
            <a:r>
              <a:rPr lang="en-US" b="1" dirty="0"/>
              <a:t>5. Reduce Environmental Impact</a:t>
            </a:r>
            <a:r>
              <a:rPr lang="en-US" dirty="0"/>
              <a:t> – Minimizes battery waste and reliance on non-renewable resources.</a:t>
            </a:r>
          </a:p>
          <a:p>
            <a:pPr algn="just">
              <a:lnSpc>
                <a:spcPct val="150000"/>
              </a:lnSpc>
            </a:pPr>
            <a:r>
              <a:rPr lang="en-US" b="1" dirty="0"/>
              <a:t>6. Ensure User Comfort</a:t>
            </a:r>
            <a:r>
              <a:rPr lang="en-US" dirty="0"/>
              <a:t> – Designed to be lightweight, ergonomic, and easily wearable.</a:t>
            </a:r>
          </a:p>
          <a:p>
            <a:pPr algn="just">
              <a:lnSpc>
                <a:spcPct val="150000"/>
              </a:lnSpc>
            </a:pPr>
            <a:r>
              <a:rPr lang="en-US" b="1" dirty="0"/>
              <a:t>7. Support Multiple Applications</a:t>
            </a:r>
            <a:r>
              <a:rPr lang="en-US" dirty="0"/>
              <a:t> – Used in smart textiles, medical devices, and IoT applications.</a:t>
            </a:r>
          </a:p>
          <a:p>
            <a:pPr algn="just"/>
            <a:endParaRPr lang="en-US" dirty="0"/>
          </a:p>
        </p:txBody>
      </p:sp>
    </p:spTree>
    <p:extLst>
      <p:ext uri="{BB962C8B-B14F-4D97-AF65-F5344CB8AC3E}">
        <p14:creationId xmlns:p14="http://schemas.microsoft.com/office/powerpoint/2010/main" val="319178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722DCF-0A2D-AE6F-B140-6A4957635E4B}"/>
              </a:ext>
            </a:extLst>
          </p:cNvPr>
          <p:cNvSpPr txBox="1"/>
          <p:nvPr/>
        </p:nvSpPr>
        <p:spPr>
          <a:xfrm>
            <a:off x="1120880" y="2003012"/>
            <a:ext cx="2379404" cy="923330"/>
          </a:xfrm>
          <a:prstGeom prst="rect">
            <a:avLst/>
          </a:prstGeom>
          <a:solidFill>
            <a:schemeClr val="bg1">
              <a:lumMod val="85000"/>
            </a:schemeClr>
          </a:solidFill>
          <a:ln w="28575">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a:latin typeface="Archivo"/>
                <a:cs typeface="Times New Roman" panose="02020603050405020304" pitchFamily="18" charset="0"/>
              </a:rPr>
              <a:t>Human Motion        </a:t>
            </a:r>
          </a:p>
          <a:p>
            <a:r>
              <a:rPr lang="en-US" dirty="0">
                <a:latin typeface="Archivo"/>
                <a:cs typeface="Times New Roman" panose="02020603050405020304" pitchFamily="18" charset="0"/>
              </a:rPr>
              <a:t> (Walking, Running, </a:t>
            </a:r>
          </a:p>
          <a:p>
            <a:r>
              <a:rPr lang="en-US" dirty="0">
                <a:latin typeface="Archivo"/>
                <a:cs typeface="Times New Roman" panose="02020603050405020304" pitchFamily="18" charset="0"/>
              </a:rPr>
              <a:t>         Arm Movements)</a:t>
            </a:r>
          </a:p>
        </p:txBody>
      </p:sp>
      <p:sp>
        <p:nvSpPr>
          <p:cNvPr id="6" name="TextBox 5">
            <a:extLst>
              <a:ext uri="{FF2B5EF4-FFF2-40B4-BE49-F238E27FC236}">
                <a16:creationId xmlns:a16="http://schemas.microsoft.com/office/drawing/2014/main" id="{493BC363-54D4-CC3E-CDE4-D843FD4EC979}"/>
              </a:ext>
            </a:extLst>
          </p:cNvPr>
          <p:cNvSpPr txBox="1"/>
          <p:nvPr/>
        </p:nvSpPr>
        <p:spPr>
          <a:xfrm>
            <a:off x="4562169" y="2003012"/>
            <a:ext cx="3057832" cy="923330"/>
          </a:xfrm>
          <a:prstGeom prst="rect">
            <a:avLst/>
          </a:prstGeom>
          <a:solidFill>
            <a:schemeClr val="bg1">
              <a:lumMod val="85000"/>
            </a:schemeClr>
          </a:solidFill>
          <a:ln w="28575">
            <a:solidFill>
              <a:schemeClr val="tx1"/>
            </a:solidFill>
          </a:ln>
        </p:spPr>
        <p:txBody>
          <a:bodyPr wrap="square" rtlCol="0">
            <a:spAutoFit/>
          </a:bodyPr>
          <a:lstStyle/>
          <a:p>
            <a:r>
              <a:rPr lang="en-US" dirty="0">
                <a:latin typeface="Archivo"/>
                <a:cs typeface="Times New Roman" panose="02020603050405020304" pitchFamily="18" charset="0"/>
              </a:rPr>
              <a:t>     Energy Harvesting Unit (Piezoelectric, Electromagnetic, Triboelectric)</a:t>
            </a:r>
          </a:p>
        </p:txBody>
      </p:sp>
      <p:sp>
        <p:nvSpPr>
          <p:cNvPr id="7" name="TextBox 6">
            <a:extLst>
              <a:ext uri="{FF2B5EF4-FFF2-40B4-BE49-F238E27FC236}">
                <a16:creationId xmlns:a16="http://schemas.microsoft.com/office/drawing/2014/main" id="{55B59E67-50CB-F8B0-23D1-5A5BDF2EBBB0}"/>
              </a:ext>
            </a:extLst>
          </p:cNvPr>
          <p:cNvSpPr txBox="1"/>
          <p:nvPr/>
        </p:nvSpPr>
        <p:spPr>
          <a:xfrm>
            <a:off x="8519654" y="2003011"/>
            <a:ext cx="2900514" cy="923330"/>
          </a:xfrm>
          <a:prstGeom prst="rect">
            <a:avLst/>
          </a:prstGeom>
          <a:solidFill>
            <a:schemeClr val="bg1">
              <a:lumMod val="85000"/>
            </a:schemeClr>
          </a:solidFill>
          <a:ln w="28575">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a:latin typeface="Archivo"/>
                <a:cs typeface="Times New Roman" panose="02020603050405020304" pitchFamily="18" charset="0"/>
              </a:rPr>
              <a:t>Energy Conditioning Circuit   </a:t>
            </a:r>
          </a:p>
          <a:p>
            <a:r>
              <a:rPr lang="en-US" dirty="0">
                <a:latin typeface="Archivo"/>
                <a:cs typeface="Times New Roman" panose="02020603050405020304" pitchFamily="18" charset="0"/>
              </a:rPr>
              <a:t>   (AC-DC) , Rectifier,      </a:t>
            </a:r>
          </a:p>
          <a:p>
            <a:r>
              <a:rPr lang="en-US" dirty="0">
                <a:latin typeface="Archivo"/>
                <a:cs typeface="Times New Roman" panose="02020603050405020304" pitchFamily="18" charset="0"/>
              </a:rPr>
              <a:t>          Regulator)</a:t>
            </a:r>
          </a:p>
        </p:txBody>
      </p:sp>
      <p:sp>
        <p:nvSpPr>
          <p:cNvPr id="8" name="TextBox 7">
            <a:extLst>
              <a:ext uri="{FF2B5EF4-FFF2-40B4-BE49-F238E27FC236}">
                <a16:creationId xmlns:a16="http://schemas.microsoft.com/office/drawing/2014/main" id="{34A4324E-B2F5-B62A-E548-22D908910D71}"/>
              </a:ext>
            </a:extLst>
          </p:cNvPr>
          <p:cNvSpPr txBox="1"/>
          <p:nvPr/>
        </p:nvSpPr>
        <p:spPr>
          <a:xfrm>
            <a:off x="8519654" y="3967035"/>
            <a:ext cx="2900514" cy="646331"/>
          </a:xfrm>
          <a:prstGeom prst="rect">
            <a:avLst/>
          </a:prstGeom>
          <a:solidFill>
            <a:schemeClr val="bg1">
              <a:lumMod val="85000"/>
            </a:schemeClr>
          </a:solidFill>
          <a:ln w="28575">
            <a:solidFill>
              <a:schemeClr val="tx1"/>
            </a:solidFill>
          </a:ln>
        </p:spPr>
        <p:txBody>
          <a:bodyPr wrap="square" rtlCol="0">
            <a:spAutoFit/>
          </a:bodyPr>
          <a:lstStyle/>
          <a:p>
            <a:r>
              <a:rPr lang="en-US" dirty="0">
                <a:latin typeface="Archivo"/>
                <a:cs typeface="Times New Roman" panose="02020603050405020304" pitchFamily="18" charset="0"/>
              </a:rPr>
              <a:t>        Energy Storage</a:t>
            </a:r>
          </a:p>
          <a:p>
            <a:r>
              <a:rPr lang="en-US" dirty="0">
                <a:latin typeface="Archivo"/>
                <a:cs typeface="Times New Roman" panose="02020603050405020304" pitchFamily="18" charset="0"/>
              </a:rPr>
              <a:t> (Battery, Supercapacitor)</a:t>
            </a:r>
          </a:p>
        </p:txBody>
      </p:sp>
      <p:sp>
        <p:nvSpPr>
          <p:cNvPr id="9" name="TextBox 8">
            <a:extLst>
              <a:ext uri="{FF2B5EF4-FFF2-40B4-BE49-F238E27FC236}">
                <a16:creationId xmlns:a16="http://schemas.microsoft.com/office/drawing/2014/main" id="{882BC404-1E56-928D-F0F9-FE0011576690}"/>
              </a:ext>
            </a:extLst>
          </p:cNvPr>
          <p:cNvSpPr txBox="1"/>
          <p:nvPr/>
        </p:nvSpPr>
        <p:spPr>
          <a:xfrm>
            <a:off x="5117692" y="5482358"/>
            <a:ext cx="2418734" cy="646331"/>
          </a:xfrm>
          <a:prstGeom prst="rect">
            <a:avLst/>
          </a:prstGeom>
          <a:solidFill>
            <a:schemeClr val="bg1">
              <a:lumMod val="85000"/>
            </a:schemeClr>
          </a:solidFill>
          <a:ln w="28575">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a:latin typeface="Archivo"/>
                <a:cs typeface="Times New Roman" panose="02020603050405020304" pitchFamily="18" charset="0"/>
              </a:rPr>
              <a:t>Wireless Charging   </a:t>
            </a:r>
          </a:p>
          <a:p>
            <a:r>
              <a:rPr lang="en-US" dirty="0">
                <a:latin typeface="Archivo"/>
                <a:cs typeface="Times New Roman" panose="02020603050405020304" pitchFamily="18" charset="0"/>
              </a:rPr>
              <a:t>        Transmitter </a:t>
            </a:r>
          </a:p>
        </p:txBody>
      </p:sp>
      <p:sp>
        <p:nvSpPr>
          <p:cNvPr id="12" name="TextBox 11">
            <a:extLst>
              <a:ext uri="{FF2B5EF4-FFF2-40B4-BE49-F238E27FC236}">
                <a16:creationId xmlns:a16="http://schemas.microsoft.com/office/drawing/2014/main" id="{17DF5B56-2489-D64C-8E01-3B26F26F5438}"/>
              </a:ext>
            </a:extLst>
          </p:cNvPr>
          <p:cNvSpPr txBox="1"/>
          <p:nvPr/>
        </p:nvSpPr>
        <p:spPr>
          <a:xfrm>
            <a:off x="1177419" y="3913185"/>
            <a:ext cx="3148775" cy="646331"/>
          </a:xfrm>
          <a:prstGeom prst="rect">
            <a:avLst/>
          </a:prstGeom>
          <a:solidFill>
            <a:schemeClr val="bg1">
              <a:lumMod val="85000"/>
            </a:schemeClr>
          </a:solidFill>
          <a:ln w="28575">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a:latin typeface="Archivo"/>
                <a:cs typeface="Times New Roman" panose="02020603050405020304" pitchFamily="18" charset="0"/>
              </a:rPr>
              <a:t>Wearable Device</a:t>
            </a:r>
          </a:p>
          <a:p>
            <a:r>
              <a:rPr lang="en-US" dirty="0">
                <a:latin typeface="Archivo"/>
                <a:cs typeface="Times New Roman" panose="02020603050405020304" pitchFamily="18" charset="0"/>
              </a:rPr>
              <a:t> (Sensors, IoT  Devices, LED)</a:t>
            </a:r>
          </a:p>
        </p:txBody>
      </p:sp>
      <p:cxnSp>
        <p:nvCxnSpPr>
          <p:cNvPr id="14" name="Straight Arrow Connector 13">
            <a:extLst>
              <a:ext uri="{FF2B5EF4-FFF2-40B4-BE49-F238E27FC236}">
                <a16:creationId xmlns:a16="http://schemas.microsoft.com/office/drawing/2014/main" id="{A0BBC4CE-BDD1-A418-AAFC-A173BA42D191}"/>
              </a:ext>
            </a:extLst>
          </p:cNvPr>
          <p:cNvCxnSpPr/>
          <p:nvPr/>
        </p:nvCxnSpPr>
        <p:spPr>
          <a:xfrm>
            <a:off x="3677265" y="2464676"/>
            <a:ext cx="648929"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896BB195-8064-EF17-BACC-F553EB54C6B1}"/>
              </a:ext>
            </a:extLst>
          </p:cNvPr>
          <p:cNvCxnSpPr/>
          <p:nvPr/>
        </p:nvCxnSpPr>
        <p:spPr>
          <a:xfrm>
            <a:off x="7752736" y="2456539"/>
            <a:ext cx="648929"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B6E50FCD-3190-155F-9DB2-6CD19655E57D}"/>
              </a:ext>
            </a:extLst>
          </p:cNvPr>
          <p:cNvCxnSpPr>
            <a:cxnSpLocks/>
          </p:cNvCxnSpPr>
          <p:nvPr/>
        </p:nvCxnSpPr>
        <p:spPr>
          <a:xfrm>
            <a:off x="9969911" y="3179125"/>
            <a:ext cx="0" cy="49975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111BDDD4-D4F1-CBA4-3CDD-9821064C9147}"/>
              </a:ext>
            </a:extLst>
          </p:cNvPr>
          <p:cNvCxnSpPr>
            <a:cxnSpLocks/>
          </p:cNvCxnSpPr>
          <p:nvPr/>
        </p:nvCxnSpPr>
        <p:spPr>
          <a:xfrm flipH="1">
            <a:off x="7752736" y="5805524"/>
            <a:ext cx="648929"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7E086990-8120-9675-1F0C-7FB88CD09FD4}"/>
              </a:ext>
            </a:extLst>
          </p:cNvPr>
          <p:cNvCxnSpPr>
            <a:cxnSpLocks/>
          </p:cNvCxnSpPr>
          <p:nvPr/>
        </p:nvCxnSpPr>
        <p:spPr>
          <a:xfrm flipH="1">
            <a:off x="4237704" y="5805523"/>
            <a:ext cx="648929"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F1A82E5-7677-135F-F637-C781FFABFC06}"/>
              </a:ext>
            </a:extLst>
          </p:cNvPr>
          <p:cNvCxnSpPr>
            <a:cxnSpLocks/>
          </p:cNvCxnSpPr>
          <p:nvPr/>
        </p:nvCxnSpPr>
        <p:spPr>
          <a:xfrm flipV="1">
            <a:off x="2467900" y="3157002"/>
            <a:ext cx="0" cy="49975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C81A683E-BBE9-1735-9B56-4141C092F3EB}"/>
              </a:ext>
            </a:extLst>
          </p:cNvPr>
          <p:cNvSpPr txBox="1"/>
          <p:nvPr/>
        </p:nvSpPr>
        <p:spPr>
          <a:xfrm>
            <a:off x="2792362" y="620890"/>
            <a:ext cx="7767484" cy="861774"/>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Block Diagram of Our wearable device</a:t>
            </a:r>
          </a:p>
          <a:p>
            <a:endParaRPr lang="en-US" dirty="0"/>
          </a:p>
        </p:txBody>
      </p:sp>
      <p:sp>
        <p:nvSpPr>
          <p:cNvPr id="23" name="TextBox 22">
            <a:extLst>
              <a:ext uri="{FF2B5EF4-FFF2-40B4-BE49-F238E27FC236}">
                <a16:creationId xmlns:a16="http://schemas.microsoft.com/office/drawing/2014/main" id="{069F853A-9AF4-154B-BF6F-27A15DB8DA15}"/>
              </a:ext>
            </a:extLst>
          </p:cNvPr>
          <p:cNvSpPr txBox="1"/>
          <p:nvPr/>
        </p:nvSpPr>
        <p:spPr>
          <a:xfrm>
            <a:off x="8868699" y="5482359"/>
            <a:ext cx="2418734" cy="646331"/>
          </a:xfrm>
          <a:prstGeom prst="rect">
            <a:avLst/>
          </a:prstGeom>
          <a:solidFill>
            <a:schemeClr val="bg1">
              <a:lumMod val="85000"/>
            </a:schemeClr>
          </a:solidFill>
          <a:ln w="28575">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a:latin typeface="Archivo"/>
                <a:cs typeface="Times New Roman" panose="02020603050405020304" pitchFamily="18" charset="0"/>
              </a:rPr>
              <a:t>Power Management</a:t>
            </a:r>
          </a:p>
          <a:p>
            <a:r>
              <a:rPr lang="en-US" dirty="0">
                <a:latin typeface="Archivo"/>
                <a:cs typeface="Times New Roman" panose="02020603050405020304" pitchFamily="18" charset="0"/>
              </a:rPr>
              <a:t>             System </a:t>
            </a:r>
          </a:p>
        </p:txBody>
      </p:sp>
      <p:cxnSp>
        <p:nvCxnSpPr>
          <p:cNvPr id="25" name="Straight Arrow Connector 24">
            <a:extLst>
              <a:ext uri="{FF2B5EF4-FFF2-40B4-BE49-F238E27FC236}">
                <a16:creationId xmlns:a16="http://schemas.microsoft.com/office/drawing/2014/main" id="{59193163-52A9-3A06-A084-836CD8A30051}"/>
              </a:ext>
            </a:extLst>
          </p:cNvPr>
          <p:cNvCxnSpPr>
            <a:cxnSpLocks/>
          </p:cNvCxnSpPr>
          <p:nvPr/>
        </p:nvCxnSpPr>
        <p:spPr>
          <a:xfrm>
            <a:off x="9974828" y="4751863"/>
            <a:ext cx="0" cy="49975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8DE1C374-2EA7-3BC6-50E8-BF2FA27E5B1E}"/>
              </a:ext>
            </a:extLst>
          </p:cNvPr>
          <p:cNvCxnSpPr>
            <a:cxnSpLocks/>
          </p:cNvCxnSpPr>
          <p:nvPr/>
        </p:nvCxnSpPr>
        <p:spPr>
          <a:xfrm flipV="1">
            <a:off x="2487563" y="4751863"/>
            <a:ext cx="0" cy="49975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24B7BEA3-5F1B-4F9A-0A62-467695A5FDC0}"/>
              </a:ext>
            </a:extLst>
          </p:cNvPr>
          <p:cNvSpPr txBox="1"/>
          <p:nvPr/>
        </p:nvSpPr>
        <p:spPr>
          <a:xfrm>
            <a:off x="1582995" y="5443960"/>
            <a:ext cx="2418734" cy="646331"/>
          </a:xfrm>
          <a:prstGeom prst="rect">
            <a:avLst/>
          </a:prstGeom>
          <a:solidFill>
            <a:schemeClr val="bg1">
              <a:lumMod val="85000"/>
            </a:schemeClr>
          </a:solidFill>
          <a:ln w="28575">
            <a:solidFill>
              <a:schemeClr val="tx1"/>
            </a:solidFill>
          </a:ln>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a:latin typeface="Archivo"/>
                <a:cs typeface="Times New Roman" panose="02020603050405020304" pitchFamily="18" charset="0"/>
              </a:rPr>
              <a:t>Wireless Charging   </a:t>
            </a:r>
          </a:p>
          <a:p>
            <a:r>
              <a:rPr lang="en-US" dirty="0">
                <a:latin typeface="Archivo"/>
                <a:cs typeface="Times New Roman" panose="02020603050405020304" pitchFamily="18" charset="0"/>
              </a:rPr>
              <a:t>        Receiver</a:t>
            </a:r>
          </a:p>
        </p:txBody>
      </p:sp>
    </p:spTree>
    <p:extLst>
      <p:ext uri="{BB962C8B-B14F-4D97-AF65-F5344CB8AC3E}">
        <p14:creationId xmlns:p14="http://schemas.microsoft.com/office/powerpoint/2010/main" val="218447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092F72-4F27-1919-9D50-943D0F222FA2}"/>
              </a:ext>
            </a:extLst>
          </p:cNvPr>
          <p:cNvSpPr txBox="1"/>
          <p:nvPr/>
        </p:nvSpPr>
        <p:spPr>
          <a:xfrm>
            <a:off x="2395200" y="381000"/>
            <a:ext cx="8200103"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Architecture Diagram of Our wearable device</a:t>
            </a:r>
          </a:p>
        </p:txBody>
      </p:sp>
      <p:pic>
        <p:nvPicPr>
          <p:cNvPr id="5" name="Picture 4">
            <a:extLst>
              <a:ext uri="{FF2B5EF4-FFF2-40B4-BE49-F238E27FC236}">
                <a16:creationId xmlns:a16="http://schemas.microsoft.com/office/drawing/2014/main" id="{C47228AE-D2A8-2B64-C4AB-D648B213A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6097" y="1160207"/>
            <a:ext cx="5149645" cy="5149645"/>
          </a:xfrm>
          <a:prstGeom prst="rect">
            <a:avLst/>
          </a:prstGeom>
        </p:spPr>
      </p:pic>
      <p:sp>
        <p:nvSpPr>
          <p:cNvPr id="6" name="TextBox 5">
            <a:extLst>
              <a:ext uri="{FF2B5EF4-FFF2-40B4-BE49-F238E27FC236}">
                <a16:creationId xmlns:a16="http://schemas.microsoft.com/office/drawing/2014/main" id="{6AAD1686-EADC-2838-0A05-5F752CF18B15}"/>
              </a:ext>
            </a:extLst>
          </p:cNvPr>
          <p:cNvSpPr txBox="1"/>
          <p:nvPr/>
        </p:nvSpPr>
        <p:spPr>
          <a:xfrm>
            <a:off x="5088193" y="1297858"/>
            <a:ext cx="2015614" cy="523220"/>
          </a:xfrm>
          <a:prstGeom prst="rect">
            <a:avLst/>
          </a:prstGeom>
          <a:noFill/>
        </p:spPr>
        <p:txBody>
          <a:bodyPr wrap="square" rtlCol="0">
            <a:spAutoFit/>
          </a:bodyPr>
          <a:lstStyle/>
          <a:p>
            <a:r>
              <a:rPr lang="en-US" sz="1200" b="1" dirty="0"/>
              <a:t>    </a:t>
            </a:r>
            <a:r>
              <a:rPr lang="en-US" sz="1400" b="1" dirty="0"/>
              <a:t>KINETIC ENERGY HARVESTING SYSTEM</a:t>
            </a:r>
          </a:p>
        </p:txBody>
      </p:sp>
      <p:sp>
        <p:nvSpPr>
          <p:cNvPr id="7" name="TextBox 6">
            <a:extLst>
              <a:ext uri="{FF2B5EF4-FFF2-40B4-BE49-F238E27FC236}">
                <a16:creationId xmlns:a16="http://schemas.microsoft.com/office/drawing/2014/main" id="{2171CDCA-BF22-9E03-BCCE-C97C0ACE497E}"/>
              </a:ext>
            </a:extLst>
          </p:cNvPr>
          <p:cNvSpPr txBox="1"/>
          <p:nvPr/>
        </p:nvSpPr>
        <p:spPr>
          <a:xfrm>
            <a:off x="4966520" y="1958729"/>
            <a:ext cx="914399" cy="507831"/>
          </a:xfrm>
          <a:prstGeom prst="rect">
            <a:avLst/>
          </a:prstGeom>
          <a:noFill/>
        </p:spPr>
        <p:txBody>
          <a:bodyPr wrap="square" rtlCol="0">
            <a:spAutoFit/>
          </a:bodyPr>
          <a:lstStyle/>
          <a:p>
            <a:r>
              <a:rPr lang="en-US" sz="900" dirty="0">
                <a:latin typeface="Bahnschrift Light" panose="020B0502040204020203" pitchFamily="34" charset="0"/>
              </a:rPr>
              <a:t>  Human Harvesting Generator </a:t>
            </a:r>
          </a:p>
        </p:txBody>
      </p:sp>
      <p:sp>
        <p:nvSpPr>
          <p:cNvPr id="8" name="TextBox 7">
            <a:extLst>
              <a:ext uri="{FF2B5EF4-FFF2-40B4-BE49-F238E27FC236}">
                <a16:creationId xmlns:a16="http://schemas.microsoft.com/office/drawing/2014/main" id="{4678B676-25ED-79E8-BCF6-1357EDFAEFBE}"/>
              </a:ext>
            </a:extLst>
          </p:cNvPr>
          <p:cNvSpPr txBox="1"/>
          <p:nvPr/>
        </p:nvSpPr>
        <p:spPr>
          <a:xfrm>
            <a:off x="6539066" y="2212644"/>
            <a:ext cx="1258529" cy="369332"/>
          </a:xfrm>
          <a:prstGeom prst="rect">
            <a:avLst/>
          </a:prstGeom>
          <a:noFill/>
        </p:spPr>
        <p:txBody>
          <a:bodyPr wrap="square" rtlCol="0">
            <a:spAutoFit/>
          </a:bodyPr>
          <a:lstStyle/>
          <a:p>
            <a:r>
              <a:rPr lang="en-US" sz="900" dirty="0">
                <a:latin typeface="Bahnschrift Light" panose="020B0502040204020203" pitchFamily="34" charset="0"/>
              </a:rPr>
              <a:t>Piezoelectric sensors</a:t>
            </a:r>
          </a:p>
        </p:txBody>
      </p:sp>
      <p:sp>
        <p:nvSpPr>
          <p:cNvPr id="9" name="TextBox 8">
            <a:extLst>
              <a:ext uri="{FF2B5EF4-FFF2-40B4-BE49-F238E27FC236}">
                <a16:creationId xmlns:a16="http://schemas.microsoft.com/office/drawing/2014/main" id="{0D0F48E1-9AD7-67DD-707C-17909BF01316}"/>
              </a:ext>
            </a:extLst>
          </p:cNvPr>
          <p:cNvSpPr txBox="1"/>
          <p:nvPr/>
        </p:nvSpPr>
        <p:spPr>
          <a:xfrm>
            <a:off x="6464095" y="2873515"/>
            <a:ext cx="1333500" cy="369332"/>
          </a:xfrm>
          <a:prstGeom prst="rect">
            <a:avLst/>
          </a:prstGeom>
          <a:noFill/>
        </p:spPr>
        <p:txBody>
          <a:bodyPr wrap="square" rtlCol="0">
            <a:spAutoFit/>
          </a:bodyPr>
          <a:lstStyle/>
          <a:p>
            <a:r>
              <a:rPr lang="en-US" sz="900" dirty="0">
                <a:latin typeface="Bahnschrift Light" panose="020B0502040204020203" pitchFamily="34" charset="0"/>
              </a:rPr>
              <a:t>Triboelectric generator</a:t>
            </a:r>
          </a:p>
        </p:txBody>
      </p:sp>
      <p:sp>
        <p:nvSpPr>
          <p:cNvPr id="10" name="TextBox 9">
            <a:extLst>
              <a:ext uri="{FF2B5EF4-FFF2-40B4-BE49-F238E27FC236}">
                <a16:creationId xmlns:a16="http://schemas.microsoft.com/office/drawing/2014/main" id="{46D38E07-9E96-BE35-D3E7-9A1D4C365908}"/>
              </a:ext>
            </a:extLst>
          </p:cNvPr>
          <p:cNvSpPr txBox="1"/>
          <p:nvPr/>
        </p:nvSpPr>
        <p:spPr>
          <a:xfrm>
            <a:off x="4600267" y="2802052"/>
            <a:ext cx="2486332" cy="230832"/>
          </a:xfrm>
          <a:prstGeom prst="rect">
            <a:avLst/>
          </a:prstGeom>
          <a:noFill/>
        </p:spPr>
        <p:txBody>
          <a:bodyPr wrap="square" rtlCol="0">
            <a:spAutoFit/>
          </a:bodyPr>
          <a:lstStyle/>
          <a:p>
            <a:r>
              <a:rPr lang="en-US" sz="900" dirty="0">
                <a:latin typeface="Bahnschrift Light" panose="020B0502040204020203" pitchFamily="34" charset="0"/>
              </a:rPr>
              <a:t>Generator</a:t>
            </a:r>
          </a:p>
        </p:txBody>
      </p:sp>
      <p:sp>
        <p:nvSpPr>
          <p:cNvPr id="11" name="TextBox 10">
            <a:extLst>
              <a:ext uri="{FF2B5EF4-FFF2-40B4-BE49-F238E27FC236}">
                <a16:creationId xmlns:a16="http://schemas.microsoft.com/office/drawing/2014/main" id="{FA2BCECA-552B-9B53-9D7E-AF19DD5E105B}"/>
              </a:ext>
            </a:extLst>
          </p:cNvPr>
          <p:cNvSpPr txBox="1"/>
          <p:nvPr/>
        </p:nvSpPr>
        <p:spPr>
          <a:xfrm>
            <a:off x="6204769" y="5982094"/>
            <a:ext cx="1218586" cy="353943"/>
          </a:xfrm>
          <a:prstGeom prst="rect">
            <a:avLst/>
          </a:prstGeom>
          <a:noFill/>
        </p:spPr>
        <p:txBody>
          <a:bodyPr wrap="square" rtlCol="0">
            <a:spAutoFit/>
          </a:bodyPr>
          <a:lstStyle/>
          <a:p>
            <a:r>
              <a:rPr lang="en-US" sz="850" dirty="0">
                <a:latin typeface="Bahnschrift Light" panose="020B0502040204020203" pitchFamily="34" charset="0"/>
              </a:rPr>
              <a:t>Charge </a:t>
            </a:r>
            <a:r>
              <a:rPr lang="en-US" sz="850" dirty="0" err="1">
                <a:latin typeface="Bahnschrift Light" panose="020B0502040204020203" pitchFamily="34" charset="0"/>
              </a:rPr>
              <a:t>Seperation</a:t>
            </a:r>
            <a:r>
              <a:rPr lang="en-US" sz="850" dirty="0">
                <a:latin typeface="Bahnschrift Light" panose="020B0502040204020203" pitchFamily="34" charset="0"/>
              </a:rPr>
              <a:t> Generator</a:t>
            </a:r>
          </a:p>
        </p:txBody>
      </p:sp>
      <p:sp>
        <p:nvSpPr>
          <p:cNvPr id="13" name="TextBox 12">
            <a:extLst>
              <a:ext uri="{FF2B5EF4-FFF2-40B4-BE49-F238E27FC236}">
                <a16:creationId xmlns:a16="http://schemas.microsoft.com/office/drawing/2014/main" id="{C7A7E588-78EA-05FD-1E00-AFD4D8FE258B}"/>
              </a:ext>
            </a:extLst>
          </p:cNvPr>
          <p:cNvSpPr txBox="1"/>
          <p:nvPr/>
        </p:nvSpPr>
        <p:spPr>
          <a:xfrm>
            <a:off x="4764343" y="5957523"/>
            <a:ext cx="1592826" cy="353943"/>
          </a:xfrm>
          <a:prstGeom prst="rect">
            <a:avLst/>
          </a:prstGeom>
          <a:noFill/>
        </p:spPr>
        <p:txBody>
          <a:bodyPr wrap="square" rtlCol="0">
            <a:spAutoFit/>
          </a:bodyPr>
          <a:lstStyle/>
          <a:p>
            <a:r>
              <a:rPr lang="en-US" sz="850" dirty="0">
                <a:latin typeface="Bahnschrift Light" panose="020B0502040204020203" pitchFamily="34" charset="0"/>
              </a:rPr>
              <a:t>Charge </a:t>
            </a:r>
            <a:r>
              <a:rPr lang="en-US" sz="850" dirty="0" err="1">
                <a:latin typeface="Bahnschrift Light" panose="020B0502040204020203" pitchFamily="34" charset="0"/>
              </a:rPr>
              <a:t>Seperation</a:t>
            </a:r>
            <a:r>
              <a:rPr lang="en-US" sz="850" dirty="0">
                <a:latin typeface="Bahnschrift Light" panose="020B0502040204020203" pitchFamily="34" charset="0"/>
              </a:rPr>
              <a:t> Generator</a:t>
            </a:r>
          </a:p>
        </p:txBody>
      </p:sp>
      <p:sp>
        <p:nvSpPr>
          <p:cNvPr id="14" name="TextBox 13">
            <a:extLst>
              <a:ext uri="{FF2B5EF4-FFF2-40B4-BE49-F238E27FC236}">
                <a16:creationId xmlns:a16="http://schemas.microsoft.com/office/drawing/2014/main" id="{2252F5A9-ACED-1349-8624-51F275BF2690}"/>
              </a:ext>
            </a:extLst>
          </p:cNvPr>
          <p:cNvSpPr txBox="1"/>
          <p:nvPr/>
        </p:nvSpPr>
        <p:spPr>
          <a:xfrm>
            <a:off x="3306097" y="3900948"/>
            <a:ext cx="973393" cy="369332"/>
          </a:xfrm>
          <a:prstGeom prst="rect">
            <a:avLst/>
          </a:prstGeom>
          <a:noFill/>
        </p:spPr>
        <p:txBody>
          <a:bodyPr wrap="square" rtlCol="0">
            <a:spAutoFit/>
          </a:bodyPr>
          <a:lstStyle/>
          <a:p>
            <a:r>
              <a:rPr lang="en-US" sz="900" dirty="0">
                <a:latin typeface="Bahnschrift Light" panose="020B0502040204020203" pitchFamily="34" charset="0"/>
              </a:rPr>
              <a:t>    Human Generation</a:t>
            </a:r>
          </a:p>
        </p:txBody>
      </p:sp>
      <p:sp>
        <p:nvSpPr>
          <p:cNvPr id="16" name="TextBox 15">
            <a:extLst>
              <a:ext uri="{FF2B5EF4-FFF2-40B4-BE49-F238E27FC236}">
                <a16:creationId xmlns:a16="http://schemas.microsoft.com/office/drawing/2014/main" id="{6F41726E-292C-E9FE-C450-8509872D35D1}"/>
              </a:ext>
            </a:extLst>
          </p:cNvPr>
          <p:cNvSpPr txBox="1"/>
          <p:nvPr/>
        </p:nvSpPr>
        <p:spPr>
          <a:xfrm>
            <a:off x="3975303" y="4376385"/>
            <a:ext cx="1249927" cy="369332"/>
          </a:xfrm>
          <a:prstGeom prst="rect">
            <a:avLst/>
          </a:prstGeom>
          <a:noFill/>
        </p:spPr>
        <p:txBody>
          <a:bodyPr wrap="square" rtlCol="0">
            <a:spAutoFit/>
          </a:bodyPr>
          <a:lstStyle/>
          <a:p>
            <a:r>
              <a:rPr lang="en-US" sz="900" dirty="0">
                <a:latin typeface="Bahnschrift Light" panose="020B0502040204020203" pitchFamily="34" charset="0"/>
              </a:rPr>
              <a:t>Structural Generator</a:t>
            </a:r>
          </a:p>
        </p:txBody>
      </p:sp>
      <p:sp>
        <p:nvSpPr>
          <p:cNvPr id="18" name="TextBox 17">
            <a:extLst>
              <a:ext uri="{FF2B5EF4-FFF2-40B4-BE49-F238E27FC236}">
                <a16:creationId xmlns:a16="http://schemas.microsoft.com/office/drawing/2014/main" id="{1083AA4C-8B86-D58F-98C8-49F3A2A35A18}"/>
              </a:ext>
            </a:extLst>
          </p:cNvPr>
          <p:cNvSpPr txBox="1"/>
          <p:nvPr/>
        </p:nvSpPr>
        <p:spPr>
          <a:xfrm>
            <a:off x="7797595" y="4777863"/>
            <a:ext cx="2486332" cy="230832"/>
          </a:xfrm>
          <a:prstGeom prst="rect">
            <a:avLst/>
          </a:prstGeom>
          <a:noFill/>
        </p:spPr>
        <p:txBody>
          <a:bodyPr wrap="square" rtlCol="0">
            <a:spAutoFit/>
          </a:bodyPr>
          <a:lstStyle/>
          <a:p>
            <a:r>
              <a:rPr lang="en-US" sz="900" dirty="0">
                <a:latin typeface="Bahnschrift Light" panose="020B0502040204020203" pitchFamily="34" charset="0"/>
              </a:rPr>
              <a:t>Generator</a:t>
            </a:r>
          </a:p>
        </p:txBody>
      </p:sp>
      <p:sp>
        <p:nvSpPr>
          <p:cNvPr id="19" name="TextBox 18">
            <a:extLst>
              <a:ext uri="{FF2B5EF4-FFF2-40B4-BE49-F238E27FC236}">
                <a16:creationId xmlns:a16="http://schemas.microsoft.com/office/drawing/2014/main" id="{A390F1D9-6028-56A2-0240-A50D5834604B}"/>
              </a:ext>
            </a:extLst>
          </p:cNvPr>
          <p:cNvSpPr txBox="1"/>
          <p:nvPr/>
        </p:nvSpPr>
        <p:spPr>
          <a:xfrm>
            <a:off x="7797595" y="3970198"/>
            <a:ext cx="2486332" cy="230832"/>
          </a:xfrm>
          <a:prstGeom prst="rect">
            <a:avLst/>
          </a:prstGeom>
          <a:noFill/>
        </p:spPr>
        <p:txBody>
          <a:bodyPr wrap="square" rtlCol="0">
            <a:spAutoFit/>
          </a:bodyPr>
          <a:lstStyle/>
          <a:p>
            <a:r>
              <a:rPr lang="en-US" sz="900" dirty="0">
                <a:latin typeface="Bahnschrift Light" panose="020B0502040204020203" pitchFamily="34" charset="0"/>
              </a:rPr>
              <a:t>Generator</a:t>
            </a:r>
          </a:p>
        </p:txBody>
      </p:sp>
      <p:sp>
        <p:nvSpPr>
          <p:cNvPr id="20" name="TextBox 19">
            <a:extLst>
              <a:ext uri="{FF2B5EF4-FFF2-40B4-BE49-F238E27FC236}">
                <a16:creationId xmlns:a16="http://schemas.microsoft.com/office/drawing/2014/main" id="{E6740315-D109-5CD0-2D8C-CB0163FE9487}"/>
              </a:ext>
            </a:extLst>
          </p:cNvPr>
          <p:cNvSpPr txBox="1"/>
          <p:nvPr/>
        </p:nvSpPr>
        <p:spPr>
          <a:xfrm>
            <a:off x="7352684" y="1428985"/>
            <a:ext cx="1249927" cy="369332"/>
          </a:xfrm>
          <a:prstGeom prst="rect">
            <a:avLst/>
          </a:prstGeom>
          <a:noFill/>
        </p:spPr>
        <p:txBody>
          <a:bodyPr wrap="square" rtlCol="0">
            <a:spAutoFit/>
          </a:bodyPr>
          <a:lstStyle/>
          <a:p>
            <a:r>
              <a:rPr lang="en-US" sz="900" dirty="0">
                <a:latin typeface="Bahnschrift Light" panose="020B0502040204020203" pitchFamily="34" charset="0"/>
              </a:rPr>
              <a:t>Structural Generator</a:t>
            </a:r>
          </a:p>
        </p:txBody>
      </p:sp>
      <p:sp>
        <p:nvSpPr>
          <p:cNvPr id="21" name="TextBox 20">
            <a:extLst>
              <a:ext uri="{FF2B5EF4-FFF2-40B4-BE49-F238E27FC236}">
                <a16:creationId xmlns:a16="http://schemas.microsoft.com/office/drawing/2014/main" id="{D04970AF-8FDF-A086-B092-A41E503843BB}"/>
              </a:ext>
            </a:extLst>
          </p:cNvPr>
          <p:cNvSpPr txBox="1"/>
          <p:nvPr/>
        </p:nvSpPr>
        <p:spPr>
          <a:xfrm>
            <a:off x="3871450" y="1560977"/>
            <a:ext cx="1457632" cy="230832"/>
          </a:xfrm>
          <a:prstGeom prst="rect">
            <a:avLst/>
          </a:prstGeom>
          <a:noFill/>
        </p:spPr>
        <p:txBody>
          <a:bodyPr wrap="square" rtlCol="0">
            <a:spAutoFit/>
          </a:bodyPr>
          <a:lstStyle/>
          <a:p>
            <a:r>
              <a:rPr lang="en-US" sz="900" dirty="0">
                <a:latin typeface="Bahnschrift Light" panose="020B0502040204020203" pitchFamily="34" charset="0"/>
              </a:rPr>
              <a:t>Energy</a:t>
            </a:r>
          </a:p>
        </p:txBody>
      </p:sp>
      <p:sp>
        <p:nvSpPr>
          <p:cNvPr id="22" name="TextBox 21">
            <a:extLst>
              <a:ext uri="{FF2B5EF4-FFF2-40B4-BE49-F238E27FC236}">
                <a16:creationId xmlns:a16="http://schemas.microsoft.com/office/drawing/2014/main" id="{9BA66635-C5AB-B2A5-8642-4B15AC7E4A46}"/>
              </a:ext>
            </a:extLst>
          </p:cNvPr>
          <p:cNvSpPr txBox="1"/>
          <p:nvPr/>
        </p:nvSpPr>
        <p:spPr>
          <a:xfrm>
            <a:off x="3506736" y="5957523"/>
            <a:ext cx="1248697" cy="230832"/>
          </a:xfrm>
          <a:prstGeom prst="rect">
            <a:avLst/>
          </a:prstGeom>
          <a:noFill/>
        </p:spPr>
        <p:txBody>
          <a:bodyPr wrap="square" rtlCol="0">
            <a:spAutoFit/>
          </a:bodyPr>
          <a:lstStyle/>
          <a:p>
            <a:r>
              <a:rPr lang="en-US" sz="900" dirty="0">
                <a:latin typeface="Bahnschrift Light" panose="020B0502040204020203" pitchFamily="34" charset="0"/>
              </a:rPr>
              <a:t>Capacitor</a:t>
            </a:r>
          </a:p>
        </p:txBody>
      </p:sp>
      <p:sp>
        <p:nvSpPr>
          <p:cNvPr id="23" name="TextBox 22">
            <a:extLst>
              <a:ext uri="{FF2B5EF4-FFF2-40B4-BE49-F238E27FC236}">
                <a16:creationId xmlns:a16="http://schemas.microsoft.com/office/drawing/2014/main" id="{4A548BC6-A6E5-EFC7-0577-52A745A89993}"/>
              </a:ext>
            </a:extLst>
          </p:cNvPr>
          <p:cNvSpPr txBox="1"/>
          <p:nvPr/>
        </p:nvSpPr>
        <p:spPr>
          <a:xfrm>
            <a:off x="3329446" y="3248220"/>
            <a:ext cx="1084007" cy="230832"/>
          </a:xfrm>
          <a:prstGeom prst="rect">
            <a:avLst/>
          </a:prstGeom>
          <a:noFill/>
        </p:spPr>
        <p:txBody>
          <a:bodyPr wrap="square" rtlCol="0">
            <a:spAutoFit/>
          </a:bodyPr>
          <a:lstStyle/>
          <a:p>
            <a:r>
              <a:rPr lang="en-US" sz="900" dirty="0">
                <a:latin typeface="Bahnschrift Light" panose="020B0502040204020203" pitchFamily="34" charset="0"/>
              </a:rPr>
              <a:t>Rectifier</a:t>
            </a:r>
          </a:p>
        </p:txBody>
      </p:sp>
    </p:spTree>
    <p:extLst>
      <p:ext uri="{BB962C8B-B14F-4D97-AF65-F5344CB8AC3E}">
        <p14:creationId xmlns:p14="http://schemas.microsoft.com/office/powerpoint/2010/main" val="102737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63F3E-58D8-5C0B-AA05-32A98DC8B056}"/>
              </a:ext>
            </a:extLst>
          </p:cNvPr>
          <p:cNvSpPr txBox="1"/>
          <p:nvPr/>
        </p:nvSpPr>
        <p:spPr>
          <a:xfrm>
            <a:off x="2725985" y="424897"/>
            <a:ext cx="11159613"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Applications of wearable power</a:t>
            </a:r>
          </a:p>
        </p:txBody>
      </p:sp>
      <p:pic>
        <p:nvPicPr>
          <p:cNvPr id="4" name="Picture 3">
            <a:extLst>
              <a:ext uri="{FF2B5EF4-FFF2-40B4-BE49-F238E27FC236}">
                <a16:creationId xmlns:a16="http://schemas.microsoft.com/office/drawing/2014/main" id="{8D2A92F8-0A03-3BDC-2E80-FD7312434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7227"/>
            <a:ext cx="3886210" cy="5830773"/>
          </a:xfrm>
          <a:prstGeom prst="rect">
            <a:avLst/>
          </a:prstGeom>
        </p:spPr>
      </p:pic>
      <p:sp>
        <p:nvSpPr>
          <p:cNvPr id="5" name="TextBox 4">
            <a:extLst>
              <a:ext uri="{FF2B5EF4-FFF2-40B4-BE49-F238E27FC236}">
                <a16:creationId xmlns:a16="http://schemas.microsoft.com/office/drawing/2014/main" id="{913F1DC1-9BD2-A7E7-BBE2-B48196799A02}"/>
              </a:ext>
            </a:extLst>
          </p:cNvPr>
          <p:cNvSpPr txBox="1"/>
          <p:nvPr/>
        </p:nvSpPr>
        <p:spPr>
          <a:xfrm>
            <a:off x="4149212" y="1520785"/>
            <a:ext cx="7698659" cy="2523768"/>
          </a:xfrm>
          <a:prstGeom prst="rect">
            <a:avLst/>
          </a:prstGeom>
          <a:noFill/>
        </p:spPr>
        <p:txBody>
          <a:bodyPr wrap="square" rtlCol="0">
            <a:spAutoFit/>
          </a:bodyPr>
          <a:lstStyle/>
          <a:p>
            <a:pPr algn="just"/>
            <a:r>
              <a:rPr lang="en-US" sz="2000" b="0" i="0" dirty="0">
                <a:solidFill>
                  <a:srgbClr val="191919"/>
                </a:solidFill>
                <a:effectLst/>
                <a:latin typeface="Archivo"/>
              </a:rPr>
              <a:t>Wearable power has vast applications, from </a:t>
            </a:r>
            <a:r>
              <a:rPr lang="en-US" sz="2000" b="1" i="0" dirty="0">
                <a:solidFill>
                  <a:srgbClr val="191919"/>
                </a:solidFill>
                <a:effectLst/>
                <a:latin typeface="Archivo"/>
              </a:rPr>
              <a:t>health monitoring</a:t>
            </a:r>
            <a:r>
              <a:rPr lang="en-US" sz="2000" b="0" i="0" dirty="0">
                <a:solidFill>
                  <a:srgbClr val="191919"/>
                </a:solidFill>
                <a:effectLst/>
                <a:latin typeface="Archivo"/>
              </a:rPr>
              <a:t> to </a:t>
            </a:r>
            <a:r>
              <a:rPr lang="en-US" sz="2000" b="1" i="0" dirty="0">
                <a:solidFill>
                  <a:srgbClr val="191919"/>
                </a:solidFill>
                <a:effectLst/>
                <a:latin typeface="Archivo"/>
              </a:rPr>
              <a:t>smart clothing</a:t>
            </a:r>
            <a:r>
              <a:rPr lang="en-US" sz="2000" b="0" i="0" dirty="0">
                <a:solidFill>
                  <a:srgbClr val="191919"/>
                </a:solidFill>
                <a:effectLst/>
                <a:latin typeface="Archivo"/>
              </a:rPr>
              <a:t>. Devices powered by renewable energy can track fitness, monitor vital signs, and even assist in emergency situations. This technology not only promotes sustainability but also enhances user experience and </a:t>
            </a:r>
            <a:r>
              <a:rPr lang="en-US" sz="2000" b="1" i="0" dirty="0">
                <a:solidFill>
                  <a:srgbClr val="191919"/>
                </a:solidFill>
                <a:effectLst/>
                <a:latin typeface="Archivo"/>
              </a:rPr>
              <a:t>convenience</a:t>
            </a:r>
            <a:r>
              <a:rPr lang="en-US" sz="2000" b="0" i="0" dirty="0">
                <a:solidFill>
                  <a:srgbClr val="191919"/>
                </a:solidFill>
                <a:effectLst/>
                <a:latin typeface="Archivo"/>
              </a:rPr>
              <a:t>.</a:t>
            </a:r>
          </a:p>
          <a:p>
            <a:pPr algn="just"/>
            <a:endParaRPr lang="en-US" sz="2000" dirty="0">
              <a:solidFill>
                <a:srgbClr val="191919"/>
              </a:solidFill>
              <a:latin typeface="Archivo"/>
            </a:endParaRPr>
          </a:p>
          <a:p>
            <a:pPr algn="just"/>
            <a:endParaRPr lang="en-US" sz="2000" b="0" i="0" dirty="0">
              <a:solidFill>
                <a:srgbClr val="191919"/>
              </a:solidFill>
              <a:effectLst/>
              <a:latin typeface="Archivo"/>
            </a:endParaRPr>
          </a:p>
          <a:p>
            <a:endParaRPr lang="en-US" dirty="0">
              <a:solidFill>
                <a:srgbClr val="191919"/>
              </a:solidFill>
              <a:latin typeface="Archivo"/>
            </a:endParaRPr>
          </a:p>
        </p:txBody>
      </p:sp>
      <p:sp>
        <p:nvSpPr>
          <p:cNvPr id="3" name="TextBox 2">
            <a:extLst>
              <a:ext uri="{FF2B5EF4-FFF2-40B4-BE49-F238E27FC236}">
                <a16:creationId xmlns:a16="http://schemas.microsoft.com/office/drawing/2014/main" id="{ECAB9714-B804-DBFB-47A2-75A8AD0BBDB5}"/>
              </a:ext>
            </a:extLst>
          </p:cNvPr>
          <p:cNvSpPr txBox="1"/>
          <p:nvPr/>
        </p:nvSpPr>
        <p:spPr>
          <a:xfrm>
            <a:off x="4176240" y="3038045"/>
            <a:ext cx="7698659" cy="3737946"/>
          </a:xfrm>
          <a:prstGeom prst="rect">
            <a:avLst/>
          </a:prstGeom>
          <a:noFill/>
        </p:spPr>
        <p:txBody>
          <a:bodyPr wrap="square" rtlCol="0">
            <a:spAutoFit/>
          </a:bodyPr>
          <a:lstStyle/>
          <a:p>
            <a:pPr algn="just">
              <a:lnSpc>
                <a:spcPct val="150000"/>
              </a:lnSpc>
            </a:pPr>
            <a:r>
              <a:rPr lang="en-US" sz="2000" b="1" dirty="0">
                <a:latin typeface="Archivo"/>
              </a:rPr>
              <a:t>Wearable Electronics </a:t>
            </a:r>
            <a:r>
              <a:rPr lang="en-US" sz="2000" dirty="0">
                <a:latin typeface="Archivo"/>
              </a:rPr>
              <a:t>- Powering smartwatches, fitness trackers, and wearable medical devices.</a:t>
            </a:r>
          </a:p>
          <a:p>
            <a:pPr algn="just">
              <a:lnSpc>
                <a:spcPct val="150000"/>
              </a:lnSpc>
            </a:pPr>
            <a:r>
              <a:rPr lang="en-US" sz="2000" b="1" dirty="0">
                <a:latin typeface="Archivo"/>
              </a:rPr>
              <a:t>Healthcare and Medical Devices </a:t>
            </a:r>
            <a:r>
              <a:rPr lang="en-US" sz="2000" dirty="0">
                <a:latin typeface="Archivo"/>
              </a:rPr>
              <a:t>- Smart prosthetics and exoskeletons that generate power from user movement.</a:t>
            </a:r>
          </a:p>
          <a:p>
            <a:pPr algn="just">
              <a:lnSpc>
                <a:spcPct val="150000"/>
              </a:lnSpc>
            </a:pPr>
            <a:r>
              <a:rPr lang="en-US" sz="2000" b="1" dirty="0">
                <a:latin typeface="Archivo"/>
              </a:rPr>
              <a:t>Sports and Fitness </a:t>
            </a:r>
            <a:r>
              <a:rPr lang="en-US" sz="2000" dirty="0">
                <a:latin typeface="Archivo"/>
              </a:rPr>
              <a:t>- Self-powered smart clothing and shoes that track movement and performance.</a:t>
            </a:r>
          </a:p>
          <a:p>
            <a:pPr algn="just">
              <a:lnSpc>
                <a:spcPct val="150000"/>
              </a:lnSpc>
            </a:pPr>
            <a:r>
              <a:rPr lang="en-US" sz="2000" dirty="0">
                <a:latin typeface="Archivo"/>
              </a:rPr>
              <a:t>M</a:t>
            </a:r>
            <a:r>
              <a:rPr lang="en-US" sz="2000" b="1" dirty="0">
                <a:latin typeface="Archivo"/>
              </a:rPr>
              <a:t>ilitary and </a:t>
            </a:r>
            <a:r>
              <a:rPr lang="en-US" sz="2000" b="1" dirty="0" err="1">
                <a:latin typeface="Archivo"/>
              </a:rPr>
              <a:t>Defence</a:t>
            </a:r>
            <a:r>
              <a:rPr lang="en-US" sz="2000" b="1" dirty="0">
                <a:latin typeface="Archivo"/>
              </a:rPr>
              <a:t> </a:t>
            </a:r>
            <a:r>
              <a:rPr lang="en-US" sz="2000" dirty="0">
                <a:latin typeface="Archivo"/>
              </a:rPr>
              <a:t>- Powering communication devices, sensors, and GPS units in soldiers’ gear.</a:t>
            </a:r>
          </a:p>
        </p:txBody>
      </p:sp>
    </p:spTree>
    <p:extLst>
      <p:ext uri="{BB962C8B-B14F-4D97-AF65-F5344CB8AC3E}">
        <p14:creationId xmlns:p14="http://schemas.microsoft.com/office/powerpoint/2010/main" val="136297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01AD9-78EA-ED90-F2D6-FC66A0728583}"/>
              </a:ext>
            </a:extLst>
          </p:cNvPr>
          <p:cNvSpPr txBox="1"/>
          <p:nvPr/>
        </p:nvSpPr>
        <p:spPr>
          <a:xfrm>
            <a:off x="3274142" y="466788"/>
            <a:ext cx="6440129"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Conclusion : Sustainable future</a:t>
            </a:r>
          </a:p>
        </p:txBody>
      </p:sp>
      <p:sp>
        <p:nvSpPr>
          <p:cNvPr id="3" name="TextBox 2">
            <a:extLst>
              <a:ext uri="{FF2B5EF4-FFF2-40B4-BE49-F238E27FC236}">
                <a16:creationId xmlns:a16="http://schemas.microsoft.com/office/drawing/2014/main" id="{0CD699E0-0A38-FB34-3B74-A6C7AE796922}"/>
              </a:ext>
            </a:extLst>
          </p:cNvPr>
          <p:cNvSpPr txBox="1"/>
          <p:nvPr/>
        </p:nvSpPr>
        <p:spPr>
          <a:xfrm>
            <a:off x="1268360" y="2797033"/>
            <a:ext cx="6351639" cy="1631216"/>
          </a:xfrm>
          <a:prstGeom prst="rect">
            <a:avLst/>
          </a:prstGeom>
          <a:noFill/>
        </p:spPr>
        <p:txBody>
          <a:bodyPr wrap="square" rtlCol="0">
            <a:spAutoFit/>
          </a:bodyPr>
          <a:lstStyle/>
          <a:p>
            <a:pPr algn="just"/>
            <a:r>
              <a:rPr lang="en-US" sz="2000" b="0" i="0" dirty="0">
                <a:solidFill>
                  <a:srgbClr val="191919"/>
                </a:solidFill>
                <a:effectLst/>
                <a:latin typeface="Archivo"/>
              </a:rPr>
              <a:t>Harnessing energy through </a:t>
            </a:r>
            <a:r>
              <a:rPr lang="en-US" sz="2000" b="1" i="0" dirty="0">
                <a:solidFill>
                  <a:srgbClr val="191919"/>
                </a:solidFill>
                <a:effectLst/>
                <a:latin typeface="Archivo"/>
              </a:rPr>
              <a:t>wearable technology</a:t>
            </a:r>
            <a:r>
              <a:rPr lang="en-US" sz="2000" b="0" i="0" dirty="0">
                <a:solidFill>
                  <a:srgbClr val="191919"/>
                </a:solidFill>
                <a:effectLst/>
                <a:latin typeface="Archivo"/>
              </a:rPr>
              <a:t> is not just a trend; it's a necessity. By integrating </a:t>
            </a:r>
            <a:r>
              <a:rPr lang="en-US" sz="2000" b="1" i="0" dirty="0">
                <a:solidFill>
                  <a:srgbClr val="191919"/>
                </a:solidFill>
                <a:effectLst/>
                <a:latin typeface="Archivo"/>
              </a:rPr>
              <a:t>renewable energy sources</a:t>
            </a:r>
            <a:r>
              <a:rPr lang="en-US" sz="2000" b="0" i="0" dirty="0">
                <a:solidFill>
                  <a:srgbClr val="191919"/>
                </a:solidFill>
                <a:effectLst/>
                <a:latin typeface="Archivo"/>
              </a:rPr>
              <a:t> into our daily lives, we can significantly impact our planet's health. The future of wearables lies in their ability to contribute to a </a:t>
            </a:r>
            <a:r>
              <a:rPr lang="en-US" sz="2000" b="1" i="0" dirty="0">
                <a:solidFill>
                  <a:srgbClr val="191919"/>
                </a:solidFill>
                <a:effectLst/>
                <a:latin typeface="Archivo"/>
              </a:rPr>
              <a:t>sustainable lifestyle</a:t>
            </a:r>
            <a:r>
              <a:rPr lang="en-US" sz="2000" b="0" i="0" dirty="0">
                <a:solidFill>
                  <a:srgbClr val="191919"/>
                </a:solidFill>
                <a:effectLst/>
                <a:latin typeface="Archivo"/>
              </a:rPr>
              <a:t> for all.</a:t>
            </a:r>
            <a:endParaRPr lang="en-US" sz="2000" dirty="0"/>
          </a:p>
        </p:txBody>
      </p:sp>
      <p:pic>
        <p:nvPicPr>
          <p:cNvPr id="5" name="Picture 4">
            <a:extLst>
              <a:ext uri="{FF2B5EF4-FFF2-40B4-BE49-F238E27FC236}">
                <a16:creationId xmlns:a16="http://schemas.microsoft.com/office/drawing/2014/main" id="{F2F031E6-1B8F-0AD8-D4A8-F4482836776A}"/>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sharpenSoften amount="22000"/>
                    </a14:imgEffect>
                    <a14:imgEffect>
                      <a14:saturation sat="116000"/>
                    </a14:imgEffect>
                    <a14:imgEffect>
                      <a14:brightnessContrast bright="23000" contrast="6000"/>
                    </a14:imgEffect>
                  </a14:imgLayer>
                </a14:imgProps>
              </a:ext>
              <a:ext uri="{28A0092B-C50C-407E-A947-70E740481C1C}">
                <a14:useLocalDpi xmlns:a14="http://schemas.microsoft.com/office/drawing/2010/main" val="0"/>
              </a:ext>
            </a:extLst>
          </a:blip>
          <a:srcRect l="36793" r="-260"/>
          <a:stretch/>
        </p:blipFill>
        <p:spPr>
          <a:xfrm>
            <a:off x="7924799" y="1789437"/>
            <a:ext cx="4522839" cy="3490485"/>
          </a:xfrm>
          <a:prstGeom prst="rect">
            <a:avLst/>
          </a:prstGeom>
          <a:effectLst>
            <a:softEdge rad="406400"/>
          </a:effectLst>
        </p:spPr>
      </p:pic>
    </p:spTree>
    <p:extLst>
      <p:ext uri="{BB962C8B-B14F-4D97-AF65-F5344CB8AC3E}">
        <p14:creationId xmlns:p14="http://schemas.microsoft.com/office/powerpoint/2010/main" val="3677200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687</Words>
  <Application>Microsoft Office PowerPoint</Application>
  <PresentationFormat>Widescreen</PresentationFormat>
  <Paragraphs>74</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Aptos Display</vt:lpstr>
      <vt:lpstr>Archivo</vt:lpstr>
      <vt:lpstr>Arial</vt:lpstr>
      <vt:lpstr>Arial Black</vt:lpstr>
      <vt:lpstr>Arial Rounded MT Bold</vt:lpstr>
      <vt:lpstr>Bahnschrift Light</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kumar</dc:creator>
  <cp:lastModifiedBy>ganesh kumar</cp:lastModifiedBy>
  <cp:revision>7</cp:revision>
  <dcterms:created xsi:type="dcterms:W3CDTF">2025-02-09T17:15:08Z</dcterms:created>
  <dcterms:modified xsi:type="dcterms:W3CDTF">2025-02-10T07:25:21Z</dcterms:modified>
</cp:coreProperties>
</file>