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 varScale="1">
        <p:scale>
          <a:sx n="145" d="100"/>
          <a:sy n="145" d="100"/>
        </p:scale>
        <p:origin x="6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becdb1d9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becdb1d9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becdb1d9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becdb1d9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becdb1d9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becdb1d9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becdb1d98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becdb1d98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becdb1d98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becdb1d98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becdb1d98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becdb1d98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becdb1d98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becdb1d98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becdb1d9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becdb1d9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becdb1d98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becdb1d98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becdb1d98_1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becdb1d98_1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becdb1d98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becdb1d98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becdb1d98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becdb1d98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becdb1d98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becdb1d98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becdb1d98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becdb1d98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becdb1d98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becdb1d98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becdb1d98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becdb1d98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6f9e470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6f9e470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Aryan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Aryan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becdb1d98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becdb1d98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Aryan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becdb1d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becdb1d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Aryan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9e470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9e470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becdb1d9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becdb1d9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Aryan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becdb1d9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becdb1d9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242667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513</a:t>
            </a:r>
            <a:br>
              <a:rPr lang="en"/>
            </a:br>
            <a:r>
              <a:rPr lang="en"/>
              <a:t>Knowledge Discovery and Data Mining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3678488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Prudential Life Insurance Risk Assessment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311700" y="1474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Response Profile Comparison</a:t>
            </a:r>
            <a:endParaRPr sz="2400"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7675"/>
            <a:ext cx="3999351" cy="35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8425" y="907675"/>
            <a:ext cx="4556500" cy="349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>
            <a:spLocks noGrp="1"/>
          </p:cNvSpPr>
          <p:nvPr>
            <p:ph type="subTitle" idx="4294967295"/>
          </p:nvPr>
        </p:nvSpPr>
        <p:spPr>
          <a:xfrm>
            <a:off x="5911625" y="4511225"/>
            <a:ext cx="17211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Based on age/weight/height</a:t>
            </a:r>
            <a:endParaRPr sz="9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155" name="Google Shape;155;p22"/>
          <p:cNvSpPr txBox="1">
            <a:spLocks noGrp="1"/>
          </p:cNvSpPr>
          <p:nvPr>
            <p:ph type="subTitle" idx="4294967295"/>
          </p:nvPr>
        </p:nvSpPr>
        <p:spPr>
          <a:xfrm>
            <a:off x="1387225" y="4511225"/>
            <a:ext cx="17211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Based on weight</a:t>
            </a:r>
            <a:endParaRPr sz="9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feature label Chart using important feature selection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825" y="152400"/>
            <a:ext cx="705892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265500" y="11122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Algorithms</a:t>
            </a:r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subTitle" idx="1"/>
          </p:nvPr>
        </p:nvSpPr>
        <p:spPr>
          <a:xfrm>
            <a:off x="265500" y="3542100"/>
            <a:ext cx="40452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Different classification algorithms used and their results</a:t>
            </a:r>
            <a:endParaRPr sz="1800"/>
          </a:p>
        </p:txBody>
      </p:sp>
      <p:sp>
        <p:nvSpPr>
          <p:cNvPr id="172" name="Google Shape;172;p2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BGC Classifier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Decision Tree Classifier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K-Nearest Neighbour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Multinomial Naive Bayes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Random Forest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Random Forest with Grid Search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XG Boosting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XG Boosting with Grid Search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322825" y="2738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BGC Classifier</a:t>
            </a:r>
            <a:endParaRPr sz="2400"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150" y="1335500"/>
            <a:ext cx="645795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322825" y="2738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Decision Tree classifier</a:t>
            </a:r>
            <a:endParaRPr sz="2400"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950" y="942975"/>
            <a:ext cx="613410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>
            <a:spLocks noGrp="1"/>
          </p:cNvSpPr>
          <p:nvPr>
            <p:ph type="title"/>
          </p:nvPr>
        </p:nvSpPr>
        <p:spPr>
          <a:xfrm>
            <a:off x="322825" y="2738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K-Nearest Neighbor classifier</a:t>
            </a:r>
            <a:endParaRPr sz="2400"/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000" y="1218825"/>
            <a:ext cx="657225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title"/>
          </p:nvPr>
        </p:nvSpPr>
        <p:spPr>
          <a:xfrm>
            <a:off x="322825" y="2738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Multinomial Naïve Bayes</a:t>
            </a:r>
            <a:endParaRPr sz="2400"/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244375"/>
            <a:ext cx="653415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>
            <a:spLocks noGrp="1"/>
          </p:cNvSpPr>
          <p:nvPr>
            <p:ph type="title"/>
          </p:nvPr>
        </p:nvSpPr>
        <p:spPr>
          <a:xfrm>
            <a:off x="322825" y="2738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Random Forest without Grid Search</a:t>
            </a:r>
            <a:endParaRPr sz="2400"/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102125"/>
            <a:ext cx="640080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>
            <a:spLocks noGrp="1"/>
          </p:cNvSpPr>
          <p:nvPr>
            <p:ph type="title"/>
          </p:nvPr>
        </p:nvSpPr>
        <p:spPr>
          <a:xfrm>
            <a:off x="322825" y="2738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XG Boosting without Grid Search </a:t>
            </a:r>
            <a:endParaRPr sz="2400"/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25" y="1267425"/>
            <a:ext cx="645795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4294967295"/>
          </p:nvPr>
        </p:nvSpPr>
        <p:spPr>
          <a:xfrm>
            <a:off x="2949392" y="1538578"/>
            <a:ext cx="4189962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Parth</a:t>
            </a:r>
            <a:r>
              <a:rPr lang="en" dirty="0"/>
              <a:t> </a:t>
            </a:r>
            <a:r>
              <a:rPr lang="en" dirty="0" err="1"/>
              <a:t>Parab</a:t>
            </a:r>
            <a:r>
              <a:rPr lang="en" dirty="0"/>
              <a:t> CWID: 10444835</a:t>
            </a:r>
            <a:endParaRPr dirty="0"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4294967295"/>
          </p:nvPr>
        </p:nvSpPr>
        <p:spPr>
          <a:xfrm>
            <a:off x="2140057" y="1126239"/>
            <a:ext cx="5201519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Vaibhav Vashisht CWID: 10444838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>
            <a:spLocks noGrp="1"/>
          </p:cNvSpPr>
          <p:nvPr>
            <p:ph type="title"/>
          </p:nvPr>
        </p:nvSpPr>
        <p:spPr>
          <a:xfrm>
            <a:off x="322825" y="2738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Accuracy Comparison</a:t>
            </a:r>
            <a:endParaRPr sz="2400"/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775" y="1413275"/>
            <a:ext cx="788670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title"/>
          </p:nvPr>
        </p:nvSpPr>
        <p:spPr>
          <a:xfrm>
            <a:off x="322825" y="2738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Random Forest with Hyper Parameter Boosting</a:t>
            </a:r>
            <a:endParaRPr sz="2400"/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1374375"/>
            <a:ext cx="666750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>
            <a:spLocks noGrp="1"/>
          </p:cNvSpPr>
          <p:nvPr>
            <p:ph type="title"/>
          </p:nvPr>
        </p:nvSpPr>
        <p:spPr>
          <a:xfrm>
            <a:off x="322825" y="2738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Random Forest Accuracy Comparison</a:t>
            </a:r>
            <a:endParaRPr sz="2400"/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175" y="1092400"/>
            <a:ext cx="758190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>
            <a:spLocks noGrp="1"/>
          </p:cNvSpPr>
          <p:nvPr>
            <p:ph type="title"/>
          </p:nvPr>
        </p:nvSpPr>
        <p:spPr>
          <a:xfrm>
            <a:off x="322825" y="2738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XG Boost with Grid Search</a:t>
            </a:r>
            <a:endParaRPr sz="2400"/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1170200"/>
            <a:ext cx="662940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xfrm>
            <a:off x="322825" y="2738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XG Boost Accuracy Comparison</a:t>
            </a:r>
            <a:endParaRPr sz="2400"/>
          </a:p>
        </p:txBody>
      </p:sp>
      <p:pic>
        <p:nvPicPr>
          <p:cNvPr id="238" name="Google Shape;2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150750"/>
            <a:ext cx="788670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>
            <a:spLocks noGrp="1"/>
          </p:cNvSpPr>
          <p:nvPr>
            <p:ph type="title"/>
          </p:nvPr>
        </p:nvSpPr>
        <p:spPr>
          <a:xfrm>
            <a:off x="311700" y="215525"/>
            <a:ext cx="85206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XG Boosting Vs Random Forest </a:t>
            </a:r>
            <a:br>
              <a:rPr lang="en" sz="1800"/>
            </a:br>
            <a:r>
              <a:rPr lang="en" sz="1800"/>
              <a:t>Using Grid Search in both the cases</a:t>
            </a:r>
            <a:endParaRPr sz="1800"/>
          </a:p>
        </p:txBody>
      </p:sp>
      <p:pic>
        <p:nvPicPr>
          <p:cNvPr id="244" name="Google Shape;24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402425"/>
            <a:ext cx="788670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38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250" name="Google Shape;250;p38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1" name="Google Shape;251;p38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2" name="Google Shape;252;p38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3" name="Google Shape;253;p38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4" name="Google Shape;254;p38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5" name="Google Shape;255;p38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38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p38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8" name="Google Shape;258;p38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38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60" name="Google Shape;260;p38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Conclusion</a:t>
            </a:r>
            <a:endParaRPr/>
          </a:p>
        </p:txBody>
      </p:sp>
      <p:grpSp>
        <p:nvGrpSpPr>
          <p:cNvPr id="262" name="Google Shape;262;p38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263" name="Google Shape;263;p38"/>
            <p:cNvSpPr/>
            <p:nvPr/>
          </p:nvSpPr>
          <p:spPr>
            <a:xfrm>
              <a:off x="1000000" y="2440003"/>
              <a:ext cx="4144235" cy="1631269"/>
            </a:xfrm>
            <a:custGeom>
              <a:avLst/>
              <a:gdLst/>
              <a:ahLst/>
              <a:cxnLst/>
              <a:rect l="l" t="t" r="r" b="b"/>
              <a:pathLst>
                <a:path w="165422" h="90088" extrusionOk="0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264" name="Google Shape;264;p38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8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8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8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8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8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8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8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38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name="adj1" fmla="val -21432"/>
              <a:gd name="adj2" fmla="val 84969"/>
              <a:gd name="adj3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3" name="Google Shape;273;p38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74" name="Google Shape;274;p38"/>
            <p:cNvSpPr/>
            <p:nvPr/>
          </p:nvSpPr>
          <p:spPr>
            <a:xfrm>
              <a:off x="1000025" y="2083952"/>
              <a:ext cx="4156550" cy="1576975"/>
            </a:xfrm>
            <a:custGeom>
              <a:avLst/>
              <a:gdLst/>
              <a:ahLst/>
              <a:cxnLst/>
              <a:rect l="l" t="t" r="r" b="b"/>
              <a:pathLst>
                <a:path w="166262" h="63079" extrusionOk="0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275" name="Google Shape;275;p38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8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8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8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8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8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8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8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38"/>
          <p:cNvSpPr txBox="1">
            <a:spLocks noGrp="1"/>
          </p:cNvSpPr>
          <p:nvPr>
            <p:ph type="body" idx="2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Analysis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84" name="Google Shape;284;p38"/>
          <p:cNvSpPr txBox="1">
            <a:spLocks noGrp="1"/>
          </p:cNvSpPr>
          <p:nvPr>
            <p:ph type="subTitle" idx="1"/>
          </p:nvPr>
        </p:nvSpPr>
        <p:spPr>
          <a:xfrm>
            <a:off x="265500" y="3114950"/>
            <a:ext cx="40452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XG Boost with grid search performed well across all algorithms including xgboost without grid search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265500" y="91775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1"/>
          </p:nvPr>
        </p:nvSpPr>
        <p:spPr>
          <a:xfrm>
            <a:off x="265500" y="3542100"/>
            <a:ext cx="40452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https://www.kaggle.com/c/prudential-life-insurance-assessment/data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 of life insurance purchase is complicated and involves risk analysis at multiple levels and various medical exams.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Prudential wants to make the process quick less labor intensive and automated.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By using predictive modeling we are classifying the risk profiles of the customer based on their information.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6"/>
          <p:cNvGrpSpPr/>
          <p:nvPr/>
        </p:nvGrpSpPr>
        <p:grpSpPr>
          <a:xfrm>
            <a:off x="431918" y="379265"/>
            <a:ext cx="8335007" cy="4342244"/>
            <a:chOff x="431925" y="1304875"/>
            <a:chExt cx="2628925" cy="3416400"/>
          </a:xfrm>
        </p:grpSpPr>
        <p:sp>
          <p:nvSpPr>
            <p:cNvPr id="112" name="Google Shape;112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6"/>
          <p:cNvSpPr txBox="1">
            <a:spLocks noGrp="1"/>
          </p:cNvSpPr>
          <p:nvPr>
            <p:ph type="body" idx="4294967295"/>
          </p:nvPr>
        </p:nvSpPr>
        <p:spPr>
          <a:xfrm>
            <a:off x="529500" y="439500"/>
            <a:ext cx="80850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Set Explanation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4294967295"/>
          </p:nvPr>
        </p:nvSpPr>
        <p:spPr>
          <a:xfrm>
            <a:off x="508325" y="1108425"/>
            <a:ext cx="8085000" cy="3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Data set (train.csv) has 59K Rows and 127 Columns.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 data set from Prudential has the information about customer’s personal details and their insurance preference.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 task is to classify the risk profile of the customer.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body" idx="4294967295"/>
          </p:nvPr>
        </p:nvSpPr>
        <p:spPr>
          <a:xfrm>
            <a:off x="529500" y="439500"/>
            <a:ext cx="80850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Set Explanation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175" y="77775"/>
            <a:ext cx="5715650" cy="49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ctrTitle"/>
          </p:nvPr>
        </p:nvSpPr>
        <p:spPr>
          <a:xfrm>
            <a:off x="598100" y="9390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ubTitle" idx="1"/>
          </p:nvPr>
        </p:nvSpPr>
        <p:spPr>
          <a:xfrm>
            <a:off x="598088" y="1947788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replaced the missing entities from the data set with the column means of the data set.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also removed specific columns based on relevance of the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Picked up top 75 Columns based on feature importance and missing features in training set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322825" y="2738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Percentage of missing feature values in the train set</a:t>
            </a:r>
            <a:endParaRPr sz="2400"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1675"/>
            <a:ext cx="8782050" cy="38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322825" y="2738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Correlation between the feature Columns</a:t>
            </a:r>
            <a:endParaRPr sz="2400"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2575" y="881675"/>
            <a:ext cx="5290853" cy="395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>
            <a:spLocks noGrp="1"/>
          </p:cNvSpPr>
          <p:nvPr>
            <p:ph type="subTitle" idx="4294967295"/>
          </p:nvPr>
        </p:nvSpPr>
        <p:spPr>
          <a:xfrm>
            <a:off x="322825" y="1468488"/>
            <a:ext cx="3021900" cy="27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 map representation to show case how different features columns are correlated to each to determine the relevance.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311700" y="1474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Scatter plot of key feature columns in relation to response</a:t>
            </a:r>
            <a:endParaRPr sz="2400"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49" y="755275"/>
            <a:ext cx="6911301" cy="410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Microsoft Macintosh PowerPoint</Application>
  <PresentationFormat>On-screen Show (16:9)</PresentationFormat>
  <Paragraphs>77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Roboto</vt:lpstr>
      <vt:lpstr>Geometric</vt:lpstr>
      <vt:lpstr>CS 513 Knowledge Discovery and Data Mining</vt:lpstr>
      <vt:lpstr>Team Members</vt:lpstr>
      <vt:lpstr>Problem Statement</vt:lpstr>
      <vt:lpstr>PowerPoint Presentation</vt:lpstr>
      <vt:lpstr>PowerPoint Presentation</vt:lpstr>
      <vt:lpstr>Preprocessing</vt:lpstr>
      <vt:lpstr>Percentage of missing feature values in the train set</vt:lpstr>
      <vt:lpstr>Correlation between the feature Columns</vt:lpstr>
      <vt:lpstr>Scatter plot of key feature columns in relation to response</vt:lpstr>
      <vt:lpstr>Response Profile Comparison</vt:lpstr>
      <vt:lpstr>Analysis feature label Chart using important feature selection</vt:lpstr>
      <vt:lpstr>PowerPoint Presentation</vt:lpstr>
      <vt:lpstr>Classification Algorithms</vt:lpstr>
      <vt:lpstr>BGC Classifier</vt:lpstr>
      <vt:lpstr>Decision Tree classifier</vt:lpstr>
      <vt:lpstr>K-Nearest Neighbor classifier</vt:lpstr>
      <vt:lpstr>Multinomial Naïve Bayes</vt:lpstr>
      <vt:lpstr>Random Forest without Grid Search</vt:lpstr>
      <vt:lpstr>XG Boosting without Grid Search </vt:lpstr>
      <vt:lpstr>Accuracy Comparison</vt:lpstr>
      <vt:lpstr>Random Forest with Hyper Parameter Boosting</vt:lpstr>
      <vt:lpstr>Random Forest Accuracy Comparison</vt:lpstr>
      <vt:lpstr>XG Boost with Grid Search</vt:lpstr>
      <vt:lpstr>XG Boost Accuracy Comparison</vt:lpstr>
      <vt:lpstr>XG Boosting Vs Random Forest  Using Grid Search in both the cases</vt:lpstr>
      <vt:lpstr>In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513 Knowledge Discovery and Data Mining</dc:title>
  <cp:lastModifiedBy>Vaibhav Vashisht</cp:lastModifiedBy>
  <cp:revision>1</cp:revision>
  <dcterms:modified xsi:type="dcterms:W3CDTF">2023-10-23T22:04:33Z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2023-10-23T22:04:32Z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b19951b9-35a7-476e-9127-0222a40530b4</vt:lpwstr>
  </property>
  <property fmtid="{D5CDD505-2E9C-101B-9397-08002B2CF9AE}" pid="8" name="MSIP_Label_a73fd474-4f3c-44ed-88fb-5cc4bd2471bf_ContentBits">
    <vt:lpwstr>0</vt:lpwstr>
  </property>
</Properties>
</file>