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64" r:id="rId3"/>
    <p:sldMasterId id="2147483670" r:id="rId4"/>
    <p:sldMasterId id="2147483674" r:id="rId5"/>
  </p:sldMasterIdLst>
  <p:sldIdLst>
    <p:sldId id="256" r:id="rId6"/>
    <p:sldId id="257" r:id="rId7"/>
    <p:sldId id="259" r:id="rId8"/>
    <p:sldId id="262" r:id="rId9"/>
    <p:sldId id="268" r:id="rId10"/>
    <p:sldId id="269" r:id="rId11"/>
    <p:sldId id="258" r:id="rId12"/>
    <p:sldId id="270" r:id="rId13"/>
    <p:sldId id="271" r:id="rId14"/>
    <p:sldId id="272" r:id="rId15"/>
    <p:sldId id="273" r:id="rId16"/>
    <p:sldId id="261" r:id="rId17"/>
    <p:sldId id="274" r:id="rId18"/>
    <p:sldId id="277" r:id="rId19"/>
    <p:sldId id="287" r:id="rId20"/>
    <p:sldId id="288" r:id="rId21"/>
    <p:sldId id="275" r:id="rId22"/>
    <p:sldId id="284" r:id="rId23"/>
    <p:sldId id="276" r:id="rId24"/>
    <p:sldId id="279" r:id="rId25"/>
    <p:sldId id="263" r:id="rId26"/>
    <p:sldId id="278" r:id="rId27"/>
    <p:sldId id="280" r:id="rId28"/>
    <p:sldId id="281" r:id="rId29"/>
    <p:sldId id="282" r:id="rId30"/>
    <p:sldId id="285" r:id="rId31"/>
    <p:sldId id="286" r:id="rId32"/>
    <p:sldId id="289" r:id="rId33"/>
    <p:sldId id="266" r:id="rId34"/>
    <p:sldId id="283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9;p2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003760" y="1668240"/>
            <a:ext cx="5119920" cy="1442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" name="Google Shape;12;p2"/>
          <p:cNvGrpSpPr/>
          <p:nvPr/>
        </p:nvGrpSpPr>
        <p:grpSpPr>
          <a:xfrm>
            <a:off x="363600" y="272880"/>
            <a:ext cx="8416080" cy="4597200"/>
            <a:chOff x="363600" y="272880"/>
            <a:chExt cx="8416080" cy="4597200"/>
          </a:xfrm>
        </p:grpSpPr>
        <p:pic>
          <p:nvPicPr>
            <p:cNvPr id="3" name="Google Shape;13;p2"/>
            <p:cNvPicPr/>
            <p:nvPr/>
          </p:nvPicPr>
          <p:blipFill>
            <a:blip r:embed="rId4"/>
            <a:stretch/>
          </p:blipFill>
          <p:spPr>
            <a:xfrm>
              <a:off x="363600" y="4551840"/>
              <a:ext cx="2007000" cy="318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Google Shape;14;p2"/>
            <p:cNvPicPr/>
            <p:nvPr/>
          </p:nvPicPr>
          <p:blipFill>
            <a:blip r:embed="rId4"/>
            <a:stretch/>
          </p:blipFill>
          <p:spPr>
            <a:xfrm>
              <a:off x="6772680" y="272880"/>
              <a:ext cx="2007000" cy="318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" name="Google Shape;15;p2"/>
          <p:cNvGrpSpPr/>
          <p:nvPr/>
        </p:nvGrpSpPr>
        <p:grpSpPr>
          <a:xfrm>
            <a:off x="795960" y="186120"/>
            <a:ext cx="8026920" cy="4708080"/>
            <a:chOff x="795960" y="186120"/>
            <a:chExt cx="8026920" cy="4708080"/>
          </a:xfrm>
        </p:grpSpPr>
        <p:sp>
          <p:nvSpPr>
            <p:cNvPr id="6" name="Google Shape;16;p2"/>
            <p:cNvSpPr/>
            <p:nvPr/>
          </p:nvSpPr>
          <p:spPr>
            <a:xfrm>
              <a:off x="795960" y="2880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" name="Google Shape;17;p2"/>
            <p:cNvSpPr/>
            <p:nvPr/>
          </p:nvSpPr>
          <p:spPr>
            <a:xfrm>
              <a:off x="8745480" y="1125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" name="Google Shape;18;p2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" name="Google Shape;19;p2"/>
            <p:cNvSpPr/>
            <p:nvPr/>
          </p:nvSpPr>
          <p:spPr>
            <a:xfrm>
              <a:off x="3991680" y="186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0" name="Google Shape;20;p2"/>
          <p:cNvGrpSpPr/>
          <p:nvPr/>
        </p:nvGrpSpPr>
        <p:grpSpPr>
          <a:xfrm>
            <a:off x="5211360" y="2075760"/>
            <a:ext cx="4252320" cy="3328560"/>
            <a:chOff x="5211360" y="2075760"/>
            <a:chExt cx="4252320" cy="3328560"/>
          </a:xfrm>
        </p:grpSpPr>
        <p:grpSp>
          <p:nvGrpSpPr>
            <p:cNvPr id="11" name="Google Shape;21;p2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12" name="Google Shape;22;p2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" name="Google Shape;23;p2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" name="Google Shape;24;p2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" name="Google Shape;25;p2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" name="Google Shape;26;p2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" name="Google Shape;27;p2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" name="Google Shape;28;p2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" name="Google Shape;29;p2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" name="Google Shape;30;p2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" name="Google Shape;31;p2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" name="Google Shape;32;p2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23" name="Google Shape;33;p2"/>
            <p:cNvSpPr/>
            <p:nvPr/>
          </p:nvSpPr>
          <p:spPr>
            <a:xfrm rot="10800000">
              <a:off x="8379360" y="23400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4" name="Google Shape;34;p2"/>
            <p:cNvGrpSpPr/>
            <p:nvPr/>
          </p:nvGrpSpPr>
          <p:grpSpPr>
            <a:xfrm>
              <a:off x="5211360" y="2075760"/>
              <a:ext cx="4252320" cy="3328560"/>
              <a:chOff x="5211360" y="2075760"/>
              <a:chExt cx="4252320" cy="3328560"/>
            </a:xfrm>
          </p:grpSpPr>
          <p:sp>
            <p:nvSpPr>
              <p:cNvPr id="25" name="Google Shape;35;p2"/>
              <p:cNvSpPr/>
              <p:nvPr/>
            </p:nvSpPr>
            <p:spPr>
              <a:xfrm rot="10800000">
                <a:off x="5211360" y="2075760"/>
                <a:ext cx="4057200" cy="3222360"/>
              </a:xfrm>
              <a:custGeom>
                <a:avLst/>
                <a:gdLst>
                  <a:gd name="textAreaLeft" fmla="*/ 0 w 4057200"/>
                  <a:gd name="textAreaRight" fmla="*/ 4057560 w 4057200"/>
                  <a:gd name="textAreaTop" fmla="*/ 0 h 3222360"/>
                  <a:gd name="textAreaBottom" fmla="*/ 3222720 h 322236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" name="Google Shape;36;p2"/>
              <p:cNvSpPr/>
              <p:nvPr/>
            </p:nvSpPr>
            <p:spPr>
              <a:xfrm rot="10800000">
                <a:off x="6175080" y="2313000"/>
                <a:ext cx="3077640" cy="2985120"/>
              </a:xfrm>
              <a:prstGeom prst="diagStripe">
                <a:avLst>
                  <a:gd name="adj" fmla="val 5000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7" name="Google Shape;37;p2"/>
              <p:cNvSpPr/>
              <p:nvPr/>
            </p:nvSpPr>
            <p:spPr>
              <a:xfrm rot="10800000">
                <a:off x="7382520" y="3901680"/>
                <a:ext cx="1891800" cy="1502640"/>
              </a:xfrm>
              <a:custGeom>
                <a:avLst/>
                <a:gdLst>
                  <a:gd name="textAreaLeft" fmla="*/ 0 w 1891800"/>
                  <a:gd name="textAreaRight" fmla="*/ 1892160 w 1891800"/>
                  <a:gd name="textAreaTop" fmla="*/ 0 h 1502640"/>
                  <a:gd name="textAreaBottom" fmla="*/ 1503000 h 150264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cxnSp>
            <p:nvCxnSpPr>
              <p:cNvPr id="28" name="Google Shape;38;p2"/>
              <p:cNvCxnSpPr/>
              <p:nvPr/>
            </p:nvCxnSpPr>
            <p:spPr>
              <a:xfrm flipV="1">
                <a:off x="7458840" y="3346200"/>
                <a:ext cx="2005200" cy="2004840"/>
              </a:xfrm>
              <a:prstGeom prst="straightConnector1">
                <a:avLst/>
              </a:prstGeom>
              <a:ln w="19050">
                <a:solidFill>
                  <a:srgbClr val="FFFFFF"/>
                </a:solidFill>
                <a:round/>
              </a:ln>
            </p:spPr>
          </p:cxnSp>
          <p:grpSp>
            <p:nvGrpSpPr>
              <p:cNvPr id="29" name="Google Shape;39;p2"/>
              <p:cNvGrpSpPr/>
              <p:nvPr/>
            </p:nvGrpSpPr>
            <p:grpSpPr>
              <a:xfrm>
                <a:off x="6207480" y="2556360"/>
                <a:ext cx="2953440" cy="2741760"/>
                <a:chOff x="6207480" y="2556360"/>
                <a:chExt cx="2953440" cy="2741760"/>
              </a:xfrm>
            </p:grpSpPr>
            <p:sp>
              <p:nvSpPr>
                <p:cNvPr id="30" name="Google Shape;40;p2"/>
                <p:cNvSpPr/>
                <p:nvPr/>
              </p:nvSpPr>
              <p:spPr>
                <a:xfrm rot="10800000">
                  <a:off x="6393240" y="2556000"/>
                  <a:ext cx="2767680" cy="2741760"/>
                </a:xfrm>
                <a:custGeom>
                  <a:avLst/>
                  <a:gdLst>
                    <a:gd name="textAreaLeft" fmla="*/ 0 w 2767680"/>
                    <a:gd name="textAreaRight" fmla="*/ 2768040 w 2767680"/>
                    <a:gd name="textAreaTop" fmla="*/ 0 h 2741760"/>
                    <a:gd name="textAreaBottom" fmla="*/ 2742120 h 2741760"/>
                  </a:gdLst>
                  <a:ahLst/>
                  <a:cxnLst/>
                  <a:rect l="textAreaLeft" t="textAreaTop" r="textAreaRight" b="textAreaBottom"/>
                  <a:pathLst>
                    <a:path w="2325" h="2303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" name="Google Shape;41;p2"/>
                <p:cNvSpPr/>
                <p:nvPr/>
              </p:nvSpPr>
              <p:spPr>
                <a:xfrm rot="10800000">
                  <a:off x="6296040" y="2987640"/>
                  <a:ext cx="2336760" cy="2310480"/>
                </a:xfrm>
                <a:custGeom>
                  <a:avLst/>
                  <a:gdLst>
                    <a:gd name="textAreaLeft" fmla="*/ 0 w 2336760"/>
                    <a:gd name="textAreaRight" fmla="*/ 2337120 w 2336760"/>
                    <a:gd name="textAreaTop" fmla="*/ 0 h 2310480"/>
                    <a:gd name="textAreaBottom" fmla="*/ 2310840 h 2310480"/>
                  </a:gdLst>
                  <a:ahLst/>
                  <a:cxnLst/>
                  <a:rect l="textAreaLeft" t="textAreaTop" r="textAreaRight" b="textAreaBottom"/>
                  <a:pathLst>
                    <a:path w="1963" h="1941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" name="Google Shape;42;p2"/>
                <p:cNvSpPr/>
                <p:nvPr/>
              </p:nvSpPr>
              <p:spPr>
                <a:xfrm rot="10800000">
                  <a:off x="6207480" y="3220920"/>
                  <a:ext cx="2099880" cy="2077200"/>
                </a:xfrm>
                <a:custGeom>
                  <a:avLst/>
                  <a:gdLst>
                    <a:gd name="textAreaLeft" fmla="*/ 0 w 2099880"/>
                    <a:gd name="textAreaRight" fmla="*/ 2100240 w 2099880"/>
                    <a:gd name="textAreaTop" fmla="*/ 0 h 2077200"/>
                    <a:gd name="textAreaBottom" fmla="*/ 2077560 h 2077200"/>
                  </a:gdLst>
                  <a:ahLst/>
                  <a:cxnLst/>
                  <a:rect l="textAreaLeft" t="textAreaTop" r="textAreaRight" b="textAreaBottom"/>
                  <a:pathLst>
                    <a:path w="1764" h="1745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" name="Google Shape;43;p2"/>
              <p:cNvGrpSpPr/>
              <p:nvPr/>
            </p:nvGrpSpPr>
            <p:grpSpPr>
              <a:xfrm>
                <a:off x="5717520" y="2621880"/>
                <a:ext cx="2383200" cy="2130480"/>
                <a:chOff x="5717520" y="2621880"/>
                <a:chExt cx="2383200" cy="2130480"/>
              </a:xfrm>
            </p:grpSpPr>
            <p:sp>
              <p:nvSpPr>
                <p:cNvPr id="34" name="Google Shape;44;p2"/>
                <p:cNvSpPr/>
                <p:nvPr/>
              </p:nvSpPr>
              <p:spPr>
                <a:xfrm rot="10800000">
                  <a:off x="6452640" y="2646720"/>
                  <a:ext cx="1623600" cy="1514520"/>
                </a:xfrm>
                <a:custGeom>
                  <a:avLst/>
                  <a:gdLst>
                    <a:gd name="textAreaLeft" fmla="*/ 0 w 1623600"/>
                    <a:gd name="textAreaRight" fmla="*/ 1623960 w 1623600"/>
                    <a:gd name="textAreaTop" fmla="*/ 0 h 1514520"/>
                    <a:gd name="textAreaBottom" fmla="*/ 1514880 h 1514520"/>
                  </a:gdLst>
                  <a:ahLst/>
                  <a:cxnLst/>
                  <a:rect l="textAreaLeft" t="textAreaTop" r="textAreaRight" b="textAreaBottom"/>
                  <a:pathLst>
                    <a:path w="78603" h="73328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lstStyle/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35" name="Google Shape;45;p2"/>
                <p:cNvSpPr/>
                <p:nvPr/>
              </p:nvSpPr>
              <p:spPr>
                <a:xfrm rot="10800000">
                  <a:off x="5796360" y="2990520"/>
                  <a:ext cx="1733760" cy="1683360"/>
                </a:xfrm>
                <a:custGeom>
                  <a:avLst/>
                  <a:gdLst>
                    <a:gd name="textAreaLeft" fmla="*/ 0 w 1733760"/>
                    <a:gd name="textAreaRight" fmla="*/ 1734120 w 1733760"/>
                    <a:gd name="textAreaTop" fmla="*/ 0 h 1683360"/>
                    <a:gd name="textAreaBottom" fmla="*/ 1683720 h 1683360"/>
                  </a:gdLst>
                  <a:ahLst/>
                  <a:cxnLst/>
                  <a:rect l="textAreaLeft" t="textAreaTop" r="textAreaRight" b="textAreaBottom"/>
                  <a:pathLst>
                    <a:path w="83931" h="81505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lstStyle/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36" name="Google Shape;46;p2"/>
                <p:cNvSpPr/>
                <p:nvPr/>
              </p:nvSpPr>
              <p:spPr>
                <a:xfrm rot="10800000">
                  <a:off x="6372000" y="41360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440" bIns="37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" name="Google Shape;47;p2"/>
                <p:cNvSpPr/>
                <p:nvPr/>
              </p:nvSpPr>
              <p:spPr>
                <a:xfrm rot="10800000">
                  <a:off x="5717520" y="46472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440" bIns="37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" name="Google Shape;48;p2"/>
                <p:cNvSpPr/>
                <p:nvPr/>
              </p:nvSpPr>
              <p:spPr>
                <a:xfrm rot="10800000">
                  <a:off x="7503480" y="296496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720" bIns="187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" name="Google Shape;49;p2"/>
                <p:cNvSpPr/>
                <p:nvPr/>
              </p:nvSpPr>
              <p:spPr>
                <a:xfrm rot="10800000">
                  <a:off x="8048160" y="262188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720" bIns="187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40" name="Google Shape;50;p2"/>
          <p:cNvGrpSpPr/>
          <p:nvPr/>
        </p:nvGrpSpPr>
        <p:grpSpPr>
          <a:xfrm>
            <a:off x="-286920" y="-182160"/>
            <a:ext cx="4251960" cy="3328200"/>
            <a:chOff x="-286920" y="-182160"/>
            <a:chExt cx="4251960" cy="3328200"/>
          </a:xfrm>
        </p:grpSpPr>
        <p:grpSp>
          <p:nvGrpSpPr>
            <p:cNvPr id="41" name="Google Shape;51;p2"/>
            <p:cNvGrpSpPr/>
            <p:nvPr/>
          </p:nvGrpSpPr>
          <p:grpSpPr>
            <a:xfrm>
              <a:off x="250920" y="187560"/>
              <a:ext cx="437760" cy="938520"/>
              <a:chOff x="250920" y="187560"/>
              <a:chExt cx="437760" cy="938520"/>
            </a:xfrm>
          </p:grpSpPr>
          <p:sp>
            <p:nvSpPr>
              <p:cNvPr id="42" name="Google Shape;52;p2"/>
              <p:cNvSpPr/>
              <p:nvPr/>
            </p:nvSpPr>
            <p:spPr>
              <a:xfrm>
                <a:off x="2509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" name="Google Shape;53;p2"/>
              <p:cNvSpPr/>
              <p:nvPr/>
            </p:nvSpPr>
            <p:spPr>
              <a:xfrm>
                <a:off x="2509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" name="Google Shape;54;p2"/>
              <p:cNvSpPr/>
              <p:nvPr/>
            </p:nvSpPr>
            <p:spPr>
              <a:xfrm>
                <a:off x="2509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" name="Google Shape;55;p2"/>
              <p:cNvSpPr/>
              <p:nvPr/>
            </p:nvSpPr>
            <p:spPr>
              <a:xfrm>
                <a:off x="250920" y="694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" name="Google Shape;56;p2"/>
              <p:cNvSpPr/>
              <p:nvPr/>
            </p:nvSpPr>
            <p:spPr>
              <a:xfrm>
                <a:off x="250920" y="863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" name="Google Shape;57;p2"/>
              <p:cNvSpPr/>
              <p:nvPr/>
            </p:nvSpPr>
            <p:spPr>
              <a:xfrm>
                <a:off x="250920" y="10324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" name="Google Shape;58;p2"/>
              <p:cNvSpPr/>
              <p:nvPr/>
            </p:nvSpPr>
            <p:spPr>
              <a:xfrm>
                <a:off x="4255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" name="Google Shape;59;p2"/>
              <p:cNvSpPr/>
              <p:nvPr/>
            </p:nvSpPr>
            <p:spPr>
              <a:xfrm>
                <a:off x="4255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0" name="Google Shape;60;p2"/>
              <p:cNvSpPr/>
              <p:nvPr/>
            </p:nvSpPr>
            <p:spPr>
              <a:xfrm>
                <a:off x="4255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" name="Google Shape;61;p2"/>
              <p:cNvSpPr/>
              <p:nvPr/>
            </p:nvSpPr>
            <p:spPr>
              <a:xfrm>
                <a:off x="59508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" name="Google Shape;62;p2"/>
              <p:cNvSpPr/>
              <p:nvPr/>
            </p:nvSpPr>
            <p:spPr>
              <a:xfrm>
                <a:off x="59508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3" name="Google Shape;63;p2"/>
            <p:cNvGrpSpPr/>
            <p:nvPr/>
          </p:nvGrpSpPr>
          <p:grpSpPr>
            <a:xfrm>
              <a:off x="-286920" y="-182160"/>
              <a:ext cx="4251960" cy="3328200"/>
              <a:chOff x="-286920" y="-182160"/>
              <a:chExt cx="4251960" cy="3328200"/>
            </a:xfrm>
          </p:grpSpPr>
          <p:sp>
            <p:nvSpPr>
              <p:cNvPr id="54" name="Google Shape;64;p2"/>
              <p:cNvSpPr/>
              <p:nvPr/>
            </p:nvSpPr>
            <p:spPr>
              <a:xfrm>
                <a:off x="-92160" y="-76320"/>
                <a:ext cx="4057200" cy="3222360"/>
              </a:xfrm>
              <a:custGeom>
                <a:avLst/>
                <a:gdLst>
                  <a:gd name="textAreaLeft" fmla="*/ 0 w 4057200"/>
                  <a:gd name="textAreaRight" fmla="*/ 4057560 w 4057200"/>
                  <a:gd name="textAreaTop" fmla="*/ 0 h 3222360"/>
                  <a:gd name="textAreaBottom" fmla="*/ 3222720 h 322236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5" name="Google Shape;65;p2"/>
              <p:cNvSpPr/>
              <p:nvPr/>
            </p:nvSpPr>
            <p:spPr>
              <a:xfrm>
                <a:off x="-76320" y="-76320"/>
                <a:ext cx="3077640" cy="2985120"/>
              </a:xfrm>
              <a:prstGeom prst="diagStripe">
                <a:avLst>
                  <a:gd name="adj" fmla="val 5000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6" name="Google Shape;66;p2"/>
              <p:cNvSpPr/>
              <p:nvPr/>
            </p:nvSpPr>
            <p:spPr>
              <a:xfrm>
                <a:off x="-97920" y="-182160"/>
                <a:ext cx="1891800" cy="1502640"/>
              </a:xfrm>
              <a:custGeom>
                <a:avLst/>
                <a:gdLst>
                  <a:gd name="textAreaLeft" fmla="*/ 0 w 1891800"/>
                  <a:gd name="textAreaRight" fmla="*/ 1892160 w 1891800"/>
                  <a:gd name="textAreaTop" fmla="*/ 0 h 1502640"/>
                  <a:gd name="textAreaBottom" fmla="*/ 1503000 h 150264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cxnSp>
            <p:nvCxnSpPr>
              <p:cNvPr id="57" name="Google Shape;67;p2"/>
              <p:cNvCxnSpPr/>
              <p:nvPr/>
            </p:nvCxnSpPr>
            <p:spPr>
              <a:xfrm flipH="1">
                <a:off x="-286920" y="-128880"/>
                <a:ext cx="2004480" cy="2004840"/>
              </a:xfrm>
              <a:prstGeom prst="straightConnector1">
                <a:avLst/>
              </a:prstGeom>
              <a:ln w="19050">
                <a:solidFill>
                  <a:srgbClr val="FFFFFF"/>
                </a:solidFill>
                <a:round/>
              </a:ln>
            </p:spPr>
          </p:cxnSp>
          <p:grpSp>
            <p:nvGrpSpPr>
              <p:cNvPr id="58" name="Google Shape;68;p2"/>
              <p:cNvGrpSpPr/>
              <p:nvPr/>
            </p:nvGrpSpPr>
            <p:grpSpPr>
              <a:xfrm>
                <a:off x="15480" y="-76320"/>
                <a:ext cx="2953440" cy="2741760"/>
                <a:chOff x="15480" y="-76320"/>
                <a:chExt cx="2953440" cy="2741760"/>
              </a:xfrm>
            </p:grpSpPr>
            <p:sp>
              <p:nvSpPr>
                <p:cNvPr id="59" name="Google Shape;69;p2"/>
                <p:cNvSpPr/>
                <p:nvPr/>
              </p:nvSpPr>
              <p:spPr>
                <a:xfrm>
                  <a:off x="15480" y="-76320"/>
                  <a:ext cx="2767680" cy="2741760"/>
                </a:xfrm>
                <a:custGeom>
                  <a:avLst/>
                  <a:gdLst>
                    <a:gd name="textAreaLeft" fmla="*/ 0 w 2767680"/>
                    <a:gd name="textAreaRight" fmla="*/ 2768040 w 2767680"/>
                    <a:gd name="textAreaTop" fmla="*/ 0 h 2741760"/>
                    <a:gd name="textAreaBottom" fmla="*/ 2742120 h 2741760"/>
                  </a:gdLst>
                  <a:ahLst/>
                  <a:cxnLst/>
                  <a:rect l="textAreaLeft" t="textAreaTop" r="textAreaRight" b="textAreaBottom"/>
                  <a:pathLst>
                    <a:path w="2325" h="2303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0" name="Google Shape;70;p2"/>
                <p:cNvSpPr/>
                <p:nvPr/>
              </p:nvSpPr>
              <p:spPr>
                <a:xfrm>
                  <a:off x="543600" y="-76320"/>
                  <a:ext cx="2336760" cy="2310480"/>
                </a:xfrm>
                <a:custGeom>
                  <a:avLst/>
                  <a:gdLst>
                    <a:gd name="textAreaLeft" fmla="*/ 0 w 2336760"/>
                    <a:gd name="textAreaRight" fmla="*/ 2337120 w 2336760"/>
                    <a:gd name="textAreaTop" fmla="*/ 0 h 2310480"/>
                    <a:gd name="textAreaBottom" fmla="*/ 2310840 h 2310480"/>
                  </a:gdLst>
                  <a:ahLst/>
                  <a:cxnLst/>
                  <a:rect l="textAreaLeft" t="textAreaTop" r="textAreaRight" b="textAreaBottom"/>
                  <a:pathLst>
                    <a:path w="1963" h="1941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1" name="Google Shape;71;p2"/>
                <p:cNvSpPr/>
                <p:nvPr/>
              </p:nvSpPr>
              <p:spPr>
                <a:xfrm>
                  <a:off x="869040" y="-76320"/>
                  <a:ext cx="2099880" cy="2077200"/>
                </a:xfrm>
                <a:custGeom>
                  <a:avLst/>
                  <a:gdLst>
                    <a:gd name="textAreaLeft" fmla="*/ 0 w 2099880"/>
                    <a:gd name="textAreaRight" fmla="*/ 2100240 w 2099880"/>
                    <a:gd name="textAreaTop" fmla="*/ 0 h 2077200"/>
                    <a:gd name="textAreaBottom" fmla="*/ 2077560 h 2077200"/>
                  </a:gdLst>
                  <a:ahLst/>
                  <a:cxnLst/>
                  <a:rect l="textAreaLeft" t="textAreaTop" r="textAreaRight" b="textAreaBottom"/>
                  <a:pathLst>
                    <a:path w="1764" h="1745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2" name="Google Shape;72;p2"/>
              <p:cNvGrpSpPr/>
              <p:nvPr/>
            </p:nvGrpSpPr>
            <p:grpSpPr>
              <a:xfrm>
                <a:off x="1076040" y="469800"/>
                <a:ext cx="2382840" cy="2130120"/>
                <a:chOff x="1076040" y="469800"/>
                <a:chExt cx="2382840" cy="2130120"/>
              </a:xfrm>
            </p:grpSpPr>
            <p:sp>
              <p:nvSpPr>
                <p:cNvPr id="63" name="Google Shape;73;p2"/>
                <p:cNvSpPr/>
                <p:nvPr/>
              </p:nvSpPr>
              <p:spPr>
                <a:xfrm>
                  <a:off x="1100160" y="1060920"/>
                  <a:ext cx="1623600" cy="1514520"/>
                </a:xfrm>
                <a:custGeom>
                  <a:avLst/>
                  <a:gdLst>
                    <a:gd name="textAreaLeft" fmla="*/ 0 w 1623600"/>
                    <a:gd name="textAreaRight" fmla="*/ 1623960 w 1623600"/>
                    <a:gd name="textAreaTop" fmla="*/ 0 h 1514520"/>
                    <a:gd name="textAreaBottom" fmla="*/ 1514880 h 1514520"/>
                  </a:gdLst>
                  <a:ahLst/>
                  <a:cxnLst/>
                  <a:rect l="textAreaLeft" t="textAreaTop" r="textAreaRight" b="textAreaBottom"/>
                  <a:pathLst>
                    <a:path w="78603" h="73328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lstStyle/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64" name="Google Shape;74;p2"/>
                <p:cNvSpPr/>
                <p:nvPr/>
              </p:nvSpPr>
              <p:spPr>
                <a:xfrm>
                  <a:off x="1646280" y="548280"/>
                  <a:ext cx="1733760" cy="1683360"/>
                </a:xfrm>
                <a:custGeom>
                  <a:avLst/>
                  <a:gdLst>
                    <a:gd name="textAreaLeft" fmla="*/ 0 w 1733760"/>
                    <a:gd name="textAreaRight" fmla="*/ 1734120 w 1733760"/>
                    <a:gd name="textAreaTop" fmla="*/ 0 h 1683360"/>
                    <a:gd name="textAreaBottom" fmla="*/ 1683720 h 1683360"/>
                  </a:gdLst>
                  <a:ahLst/>
                  <a:cxnLst/>
                  <a:rect l="textAreaLeft" t="textAreaTop" r="textAreaRight" b="textAreaBottom"/>
                  <a:pathLst>
                    <a:path w="83931" h="81505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lstStyle/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65" name="Google Shape;75;p2"/>
                <p:cNvSpPr/>
                <p:nvPr/>
              </p:nvSpPr>
              <p:spPr>
                <a:xfrm>
                  <a:off x="2699640" y="9806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440" bIns="37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6" name="Google Shape;76;p2"/>
                <p:cNvSpPr/>
                <p:nvPr/>
              </p:nvSpPr>
              <p:spPr>
                <a:xfrm>
                  <a:off x="3353760" y="46980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440" bIns="37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7" name="Google Shape;77;p2"/>
                <p:cNvSpPr/>
                <p:nvPr/>
              </p:nvSpPr>
              <p:spPr>
                <a:xfrm>
                  <a:off x="1620360" y="220464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720" bIns="187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" name="Google Shape;78;p2"/>
                <p:cNvSpPr/>
                <p:nvPr/>
              </p:nvSpPr>
              <p:spPr>
                <a:xfrm>
                  <a:off x="1076040" y="254736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720" bIns="187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439;p15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956680" y="1732680"/>
            <a:ext cx="4840560" cy="139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9" name="PlaceHolder 2"/>
          <p:cNvSpPr>
            <a:spLocks noGrp="1"/>
          </p:cNvSpPr>
          <p:nvPr>
            <p:ph type="title"/>
          </p:nvPr>
        </p:nvSpPr>
        <p:spPr>
          <a:xfrm>
            <a:off x="1346400" y="2014920"/>
            <a:ext cx="1444680" cy="12819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8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5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90" name="Google Shape;443;p15"/>
          <p:cNvGrpSpPr/>
          <p:nvPr/>
        </p:nvGrpSpPr>
        <p:grpSpPr>
          <a:xfrm>
            <a:off x="422640" y="272880"/>
            <a:ext cx="8357760" cy="4649400"/>
            <a:chOff x="422640" y="272880"/>
            <a:chExt cx="8357760" cy="4649400"/>
          </a:xfrm>
        </p:grpSpPr>
        <p:pic>
          <p:nvPicPr>
            <p:cNvPr id="191" name="Google Shape;444;p15"/>
            <p:cNvPicPr/>
            <p:nvPr/>
          </p:nvPicPr>
          <p:blipFill>
            <a:blip r:embed="rId4"/>
            <a:stretch/>
          </p:blipFill>
          <p:spPr>
            <a:xfrm flipH="1">
              <a:off x="422640" y="272880"/>
              <a:ext cx="2007000" cy="318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2" name="Google Shape;445;p15"/>
            <p:cNvPicPr/>
            <p:nvPr/>
          </p:nvPicPr>
          <p:blipFill>
            <a:blip r:embed="rId4"/>
            <a:stretch/>
          </p:blipFill>
          <p:spPr>
            <a:xfrm flipH="1">
              <a:off x="6773400" y="4604040"/>
              <a:ext cx="2007000" cy="318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3" name="Google Shape;446;p15"/>
          <p:cNvGrpSpPr/>
          <p:nvPr/>
        </p:nvGrpSpPr>
        <p:grpSpPr>
          <a:xfrm>
            <a:off x="421920" y="438480"/>
            <a:ext cx="8310240" cy="4265280"/>
            <a:chOff x="421920" y="438480"/>
            <a:chExt cx="8310240" cy="4265280"/>
          </a:xfrm>
        </p:grpSpPr>
        <p:sp>
          <p:nvSpPr>
            <p:cNvPr id="194" name="Google Shape;447;p15"/>
            <p:cNvSpPr/>
            <p:nvPr/>
          </p:nvSpPr>
          <p:spPr>
            <a:xfrm rot="10800000">
              <a:off x="8654760" y="2995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5" name="Google Shape;448;p15"/>
            <p:cNvSpPr/>
            <p:nvPr/>
          </p:nvSpPr>
          <p:spPr>
            <a:xfrm>
              <a:off x="421920" y="20710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6" name="Google Shape;449;p15"/>
            <p:cNvSpPr/>
            <p:nvPr/>
          </p:nvSpPr>
          <p:spPr>
            <a:xfrm>
              <a:off x="49298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7" name="Google Shape;450;p15"/>
            <p:cNvSpPr/>
            <p:nvPr/>
          </p:nvSpPr>
          <p:spPr>
            <a:xfrm>
              <a:off x="5811120" y="46263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98" name="Google Shape;451;p15"/>
          <p:cNvGrpSpPr/>
          <p:nvPr/>
        </p:nvGrpSpPr>
        <p:grpSpPr>
          <a:xfrm>
            <a:off x="-347400" y="2683080"/>
            <a:ext cx="3430080" cy="2460600"/>
            <a:chOff x="-347400" y="2683080"/>
            <a:chExt cx="3430080" cy="2460600"/>
          </a:xfrm>
        </p:grpSpPr>
        <p:sp>
          <p:nvSpPr>
            <p:cNvPr id="199" name="Google Shape;452;p15"/>
            <p:cNvSpPr/>
            <p:nvPr/>
          </p:nvSpPr>
          <p:spPr>
            <a:xfrm rot="10800000" flipH="1">
              <a:off x="-15480" y="2683080"/>
              <a:ext cx="3098160" cy="2460600"/>
            </a:xfrm>
            <a:custGeom>
              <a:avLst/>
              <a:gdLst>
                <a:gd name="textAreaLeft" fmla="*/ 360 w 3098160"/>
                <a:gd name="textAreaRight" fmla="*/ 309888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0" name="Google Shape;453;p15"/>
            <p:cNvSpPr/>
            <p:nvPr/>
          </p:nvSpPr>
          <p:spPr>
            <a:xfrm rot="10800000" flipH="1">
              <a:off x="360" y="455292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01" name="Google Shape;454;p15"/>
            <p:cNvGrpSpPr/>
            <p:nvPr/>
          </p:nvGrpSpPr>
          <p:grpSpPr>
            <a:xfrm>
              <a:off x="-347400" y="3528720"/>
              <a:ext cx="3153240" cy="939960"/>
              <a:chOff x="-347400" y="3528720"/>
              <a:chExt cx="3153240" cy="939960"/>
            </a:xfrm>
          </p:grpSpPr>
          <p:sp>
            <p:nvSpPr>
              <p:cNvPr id="202" name="Google Shape;455;p15"/>
              <p:cNvSpPr/>
              <p:nvPr/>
            </p:nvSpPr>
            <p:spPr>
              <a:xfrm flipV="1">
                <a:off x="-347040" y="353124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-360 h 937080"/>
                  <a:gd name="textAreaBottom" fmla="*/ 93708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3" name="Google Shape;456;p15"/>
              <p:cNvSpPr/>
              <p:nvPr/>
            </p:nvSpPr>
            <p:spPr>
              <a:xfrm flipV="1">
                <a:off x="-4680" y="352872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360 h 398880"/>
                  <a:gd name="textAreaBottom" fmla="*/ 39960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4" name="Google Shape;457;p15"/>
              <p:cNvSpPr/>
              <p:nvPr/>
            </p:nvSpPr>
            <p:spPr>
              <a:xfrm flipV="1">
                <a:off x="-4680" y="363204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360 h 399600"/>
                  <a:gd name="textAreaBottom" fmla="*/ 40032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5" name="Google Shape;458;p15"/>
              <p:cNvSpPr/>
              <p:nvPr/>
            </p:nvSpPr>
            <p:spPr>
              <a:xfrm flipV="1">
                <a:off x="1793160" y="390204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360 h 46800"/>
                  <a:gd name="textAreaBottom" fmla="*/ 4752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6" name="Google Shape;459;p15"/>
              <p:cNvSpPr/>
              <p:nvPr/>
            </p:nvSpPr>
            <p:spPr>
              <a:xfrm flipV="1">
                <a:off x="2039040" y="400248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360 h 49680"/>
                  <a:gd name="textAreaBottom" fmla="*/ 5040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207" name="Google Shape;460;p15"/>
          <p:cNvGrpSpPr/>
          <p:nvPr/>
        </p:nvGrpSpPr>
        <p:grpSpPr>
          <a:xfrm>
            <a:off x="6071400" y="0"/>
            <a:ext cx="3429360" cy="2460600"/>
            <a:chOff x="6071400" y="0"/>
            <a:chExt cx="3429360" cy="2460600"/>
          </a:xfrm>
        </p:grpSpPr>
        <p:sp>
          <p:nvSpPr>
            <p:cNvPr id="208" name="Google Shape;461;p15"/>
            <p:cNvSpPr/>
            <p:nvPr/>
          </p:nvSpPr>
          <p:spPr>
            <a:xfrm flipH="1">
              <a:off x="6071400" y="0"/>
              <a:ext cx="3098160" cy="2460600"/>
            </a:xfrm>
            <a:custGeom>
              <a:avLst/>
              <a:gdLst>
                <a:gd name="textAreaLeft" fmla="*/ 360 w 3098160"/>
                <a:gd name="textAreaRight" fmla="*/ 309888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9" name="Google Shape;462;p15"/>
            <p:cNvSpPr/>
            <p:nvPr/>
          </p:nvSpPr>
          <p:spPr>
            <a:xfrm flipH="1">
              <a:off x="6903360" y="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10" name="Google Shape;463;p15"/>
            <p:cNvGrpSpPr/>
            <p:nvPr/>
          </p:nvGrpSpPr>
          <p:grpSpPr>
            <a:xfrm>
              <a:off x="6347520" y="673920"/>
              <a:ext cx="3153240" cy="940320"/>
              <a:chOff x="6347520" y="673920"/>
              <a:chExt cx="3153240" cy="940320"/>
            </a:xfrm>
          </p:grpSpPr>
          <p:sp>
            <p:nvSpPr>
              <p:cNvPr id="211" name="Google Shape;464;p15"/>
              <p:cNvSpPr/>
              <p:nvPr/>
            </p:nvSpPr>
            <p:spPr>
              <a:xfrm flipH="1">
                <a:off x="6347160" y="673920"/>
                <a:ext cx="3153240" cy="937080"/>
              </a:xfrm>
              <a:custGeom>
                <a:avLst/>
                <a:gdLst>
                  <a:gd name="textAreaLeft" fmla="*/ -360 w 3153240"/>
                  <a:gd name="textAreaRight" fmla="*/ 315324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2" name="Google Shape;465;p15"/>
              <p:cNvSpPr/>
              <p:nvPr/>
            </p:nvSpPr>
            <p:spPr>
              <a:xfrm flipH="1">
                <a:off x="7337520" y="1215360"/>
                <a:ext cx="1821600" cy="398880"/>
              </a:xfrm>
              <a:custGeom>
                <a:avLst/>
                <a:gdLst>
                  <a:gd name="textAreaLeft" fmla="*/ 360 w 1821600"/>
                  <a:gd name="textAreaRight" fmla="*/ 182232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" name="Google Shape;466;p15"/>
              <p:cNvSpPr/>
              <p:nvPr/>
            </p:nvSpPr>
            <p:spPr>
              <a:xfrm flipH="1">
                <a:off x="7090560" y="1111680"/>
                <a:ext cx="2067480" cy="399600"/>
              </a:xfrm>
              <a:custGeom>
                <a:avLst/>
                <a:gdLst>
                  <a:gd name="textAreaLeft" fmla="*/ -360 w 2067480"/>
                  <a:gd name="textAreaRight" fmla="*/ 206748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" name="Google Shape;467;p15"/>
              <p:cNvSpPr/>
              <p:nvPr/>
            </p:nvSpPr>
            <p:spPr>
              <a:xfrm flipH="1">
                <a:off x="7314120" y="1194480"/>
                <a:ext cx="46800" cy="46800"/>
              </a:xfrm>
              <a:custGeom>
                <a:avLst/>
                <a:gdLst>
                  <a:gd name="textAreaLeft" fmla="*/ 360 w 46800"/>
                  <a:gd name="textAreaRight" fmla="*/ 4752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5" name="Google Shape;468;p15"/>
              <p:cNvSpPr/>
              <p:nvPr/>
            </p:nvSpPr>
            <p:spPr>
              <a:xfrm flipH="1">
                <a:off x="7065000" y="1090800"/>
                <a:ext cx="49680" cy="49680"/>
              </a:xfrm>
              <a:custGeom>
                <a:avLst/>
                <a:gdLst>
                  <a:gd name="textAreaLeft" fmla="*/ 360 w 49680"/>
                  <a:gd name="textAreaRight" fmla="*/ 5040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02;p18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022040" y="1231920"/>
            <a:ext cx="3436920" cy="180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847400" y="981360"/>
            <a:ext cx="3274200" cy="31809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50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50" name="Google Shape;506;p18"/>
          <p:cNvSpPr/>
          <p:nvPr/>
        </p:nvSpPr>
        <p:spPr>
          <a:xfrm rot="10800000">
            <a:off x="6104880" y="2682720"/>
            <a:ext cx="3098160" cy="2460600"/>
          </a:xfrm>
          <a:custGeom>
            <a:avLst/>
            <a:gdLst>
              <a:gd name="textAreaLeft" fmla="*/ 0 w 3098160"/>
              <a:gd name="textAreaRight" fmla="*/ 3098520 w 3098160"/>
              <a:gd name="textAreaTop" fmla="*/ 0 h 2460600"/>
              <a:gd name="textAreaBottom" fmla="*/ 2460960 h 246060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51" name="Google Shape;507;p18"/>
          <p:cNvSpPr/>
          <p:nvPr/>
        </p:nvSpPr>
        <p:spPr>
          <a:xfrm rot="10800000">
            <a:off x="6936480" y="4552920"/>
            <a:ext cx="2250720" cy="590760"/>
          </a:xfrm>
          <a:custGeom>
            <a:avLst/>
            <a:gdLst>
              <a:gd name="textAreaLeft" fmla="*/ 0 w 2250720"/>
              <a:gd name="textAreaRight" fmla="*/ 2251080 w 2250720"/>
              <a:gd name="textAreaTop" fmla="*/ 0 h 590760"/>
              <a:gd name="textAreaBottom" fmla="*/ 591120 h 590760"/>
            </a:gdLst>
            <a:ahLst/>
            <a:cxnLst/>
            <a:rect l="textAreaLeft" t="textAreaTop" r="textAreaRight" b="textAreaBottom"/>
            <a:pathLst>
              <a:path w="1409" h="36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52" name="Google Shape;508;p18"/>
          <p:cNvGrpSpPr/>
          <p:nvPr/>
        </p:nvGrpSpPr>
        <p:grpSpPr>
          <a:xfrm>
            <a:off x="6381360" y="3529080"/>
            <a:ext cx="3153240" cy="940320"/>
            <a:chOff x="6381360" y="3529080"/>
            <a:chExt cx="3153240" cy="940320"/>
          </a:xfrm>
        </p:grpSpPr>
        <p:sp>
          <p:nvSpPr>
            <p:cNvPr id="253" name="Google Shape;509;p18"/>
            <p:cNvSpPr/>
            <p:nvPr/>
          </p:nvSpPr>
          <p:spPr>
            <a:xfrm rot="10800000">
              <a:off x="6381360" y="35323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4" name="Google Shape;510;p18"/>
            <p:cNvSpPr/>
            <p:nvPr/>
          </p:nvSpPr>
          <p:spPr>
            <a:xfrm rot="10800000">
              <a:off x="7370640" y="352908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5" name="Google Shape;511;p18"/>
            <p:cNvSpPr/>
            <p:nvPr/>
          </p:nvSpPr>
          <p:spPr>
            <a:xfrm rot="10800000">
              <a:off x="7124760" y="363240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6" name="Google Shape;512;p18"/>
            <p:cNvSpPr/>
            <p:nvPr/>
          </p:nvSpPr>
          <p:spPr>
            <a:xfrm rot="10800000">
              <a:off x="7347600" y="390204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400" bIns="234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7" name="Google Shape;513;p18"/>
            <p:cNvSpPr/>
            <p:nvPr/>
          </p:nvSpPr>
          <p:spPr>
            <a:xfrm rot="10800000">
              <a:off x="7098480" y="400284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58" name="Google Shape;514;p18"/>
          <p:cNvSpPr/>
          <p:nvPr/>
        </p:nvSpPr>
        <p:spPr>
          <a:xfrm>
            <a:off x="-76320" y="-76320"/>
            <a:ext cx="3077640" cy="298512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59" name="Google Shape;515;p18"/>
          <p:cNvGrpSpPr/>
          <p:nvPr/>
        </p:nvGrpSpPr>
        <p:grpSpPr>
          <a:xfrm>
            <a:off x="394920" y="281160"/>
            <a:ext cx="8294040" cy="4613040"/>
            <a:chOff x="394920" y="281160"/>
            <a:chExt cx="8294040" cy="4613040"/>
          </a:xfrm>
        </p:grpSpPr>
        <p:sp>
          <p:nvSpPr>
            <p:cNvPr id="260" name="Google Shape;516;p18"/>
            <p:cNvSpPr/>
            <p:nvPr/>
          </p:nvSpPr>
          <p:spPr>
            <a:xfrm>
              <a:off x="394920" y="3239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1" name="Google Shape;517;p18"/>
            <p:cNvSpPr/>
            <p:nvPr/>
          </p:nvSpPr>
          <p:spPr>
            <a:xfrm>
              <a:off x="2140560" y="2811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2" name="Google Shape;518;p18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3" name="Google Shape;519;p18"/>
            <p:cNvSpPr/>
            <p:nvPr/>
          </p:nvSpPr>
          <p:spPr>
            <a:xfrm rot="10800000">
              <a:off x="8611560" y="9039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80;p3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2038320" y="2396880"/>
            <a:ext cx="5067360" cy="139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3" name="PlaceHolder 2"/>
          <p:cNvSpPr>
            <a:spLocks noGrp="1"/>
          </p:cNvSpPr>
          <p:nvPr>
            <p:ph type="title"/>
          </p:nvPr>
        </p:nvSpPr>
        <p:spPr>
          <a:xfrm>
            <a:off x="3916080" y="1068120"/>
            <a:ext cx="1311840" cy="122580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2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62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84" name="Google Shape;84;p3"/>
          <p:cNvGrpSpPr/>
          <p:nvPr/>
        </p:nvGrpSpPr>
        <p:grpSpPr>
          <a:xfrm>
            <a:off x="421920" y="272880"/>
            <a:ext cx="8357760" cy="4649400"/>
            <a:chOff x="421920" y="272880"/>
            <a:chExt cx="8357760" cy="4649400"/>
          </a:xfrm>
        </p:grpSpPr>
        <p:pic>
          <p:nvPicPr>
            <p:cNvPr id="285" name="Google Shape;85;p3"/>
            <p:cNvPicPr/>
            <p:nvPr/>
          </p:nvPicPr>
          <p:blipFill>
            <a:blip r:embed="rId4"/>
            <a:stretch/>
          </p:blipFill>
          <p:spPr>
            <a:xfrm>
              <a:off x="6772680" y="272880"/>
              <a:ext cx="2007000" cy="318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6" name="Google Shape;86;p3"/>
            <p:cNvPicPr/>
            <p:nvPr/>
          </p:nvPicPr>
          <p:blipFill>
            <a:blip r:embed="rId4"/>
            <a:stretch/>
          </p:blipFill>
          <p:spPr>
            <a:xfrm>
              <a:off x="421920" y="4604040"/>
              <a:ext cx="2007000" cy="318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87" name="Google Shape;87;p3"/>
          <p:cNvGrpSpPr/>
          <p:nvPr/>
        </p:nvGrpSpPr>
        <p:grpSpPr>
          <a:xfrm>
            <a:off x="344520" y="438480"/>
            <a:ext cx="8345880" cy="4379400"/>
            <a:chOff x="344520" y="438480"/>
            <a:chExt cx="8345880" cy="4379400"/>
          </a:xfrm>
        </p:grpSpPr>
        <p:sp>
          <p:nvSpPr>
            <p:cNvPr id="288" name="Google Shape;88;p3"/>
            <p:cNvSpPr/>
            <p:nvPr/>
          </p:nvSpPr>
          <p:spPr>
            <a:xfrm>
              <a:off x="8613000" y="16146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9" name="Google Shape;89;p3"/>
            <p:cNvSpPr/>
            <p:nvPr/>
          </p:nvSpPr>
          <p:spPr>
            <a:xfrm>
              <a:off x="4758480" y="47404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0" name="Google Shape;90;p3"/>
            <p:cNvSpPr/>
            <p:nvPr/>
          </p:nvSpPr>
          <p:spPr>
            <a:xfrm>
              <a:off x="49298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1" name="Google Shape;91;p3"/>
            <p:cNvSpPr/>
            <p:nvPr/>
          </p:nvSpPr>
          <p:spPr>
            <a:xfrm>
              <a:off x="344520" y="31809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92" name="Google Shape;92;p3"/>
          <p:cNvGrpSpPr/>
          <p:nvPr/>
        </p:nvGrpSpPr>
        <p:grpSpPr>
          <a:xfrm>
            <a:off x="-347400" y="0"/>
            <a:ext cx="3429720" cy="2460600"/>
            <a:chOff x="-347400" y="0"/>
            <a:chExt cx="3429720" cy="2460600"/>
          </a:xfrm>
        </p:grpSpPr>
        <p:sp>
          <p:nvSpPr>
            <p:cNvPr id="293" name="Google Shape;93;p3"/>
            <p:cNvSpPr/>
            <p:nvPr/>
          </p:nvSpPr>
          <p:spPr>
            <a:xfrm>
              <a:off x="-15840" y="0"/>
              <a:ext cx="3098160" cy="2460600"/>
            </a:xfrm>
            <a:custGeom>
              <a:avLst/>
              <a:gdLst>
                <a:gd name="textAreaLeft" fmla="*/ 0 w 3098160"/>
                <a:gd name="textAreaRight" fmla="*/ 309852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4" name="Google Shape;94;p3"/>
            <p:cNvSpPr/>
            <p:nvPr/>
          </p:nvSpPr>
          <p:spPr>
            <a:xfrm>
              <a:off x="-15840" y="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95" name="Google Shape;95;p3"/>
            <p:cNvGrpSpPr/>
            <p:nvPr/>
          </p:nvGrpSpPr>
          <p:grpSpPr>
            <a:xfrm>
              <a:off x="-347400" y="673920"/>
              <a:ext cx="3153240" cy="940320"/>
              <a:chOff x="-347400" y="673920"/>
              <a:chExt cx="3153240" cy="940320"/>
            </a:xfrm>
          </p:grpSpPr>
          <p:sp>
            <p:nvSpPr>
              <p:cNvPr id="296" name="Google Shape;96;p3"/>
              <p:cNvSpPr/>
              <p:nvPr/>
            </p:nvSpPr>
            <p:spPr>
              <a:xfrm>
                <a:off x="-347400" y="67392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7" name="Google Shape;97;p3"/>
              <p:cNvSpPr/>
              <p:nvPr/>
            </p:nvSpPr>
            <p:spPr>
              <a:xfrm>
                <a:off x="-5040" y="121536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8" name="Google Shape;98;p3"/>
              <p:cNvSpPr/>
              <p:nvPr/>
            </p:nvSpPr>
            <p:spPr>
              <a:xfrm>
                <a:off x="-5040" y="111168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9" name="Google Shape;99;p3"/>
              <p:cNvSpPr/>
              <p:nvPr/>
            </p:nvSpPr>
            <p:spPr>
              <a:xfrm>
                <a:off x="1793160" y="119448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" name="Google Shape;100;p3"/>
              <p:cNvSpPr/>
              <p:nvPr/>
            </p:nvSpPr>
            <p:spPr>
              <a:xfrm>
                <a:off x="2039040" y="109080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01" name="Google Shape;101;p3"/>
          <p:cNvGrpSpPr/>
          <p:nvPr/>
        </p:nvGrpSpPr>
        <p:grpSpPr>
          <a:xfrm>
            <a:off x="6072120" y="2683080"/>
            <a:ext cx="3429360" cy="2460600"/>
            <a:chOff x="6072120" y="2683080"/>
            <a:chExt cx="3429360" cy="2460600"/>
          </a:xfrm>
        </p:grpSpPr>
        <p:sp>
          <p:nvSpPr>
            <p:cNvPr id="302" name="Google Shape;102;p3"/>
            <p:cNvSpPr/>
            <p:nvPr/>
          </p:nvSpPr>
          <p:spPr>
            <a:xfrm rot="10800000">
              <a:off x="6072120" y="2682720"/>
              <a:ext cx="3098160" cy="2460600"/>
            </a:xfrm>
            <a:custGeom>
              <a:avLst/>
              <a:gdLst>
                <a:gd name="textAreaLeft" fmla="*/ 0 w 3098160"/>
                <a:gd name="textAreaRight" fmla="*/ 309852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3" name="Google Shape;103;p3"/>
            <p:cNvSpPr/>
            <p:nvPr/>
          </p:nvSpPr>
          <p:spPr>
            <a:xfrm rot="10800000">
              <a:off x="6887880" y="455292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304" name="Google Shape;104;p3"/>
            <p:cNvGrpSpPr/>
            <p:nvPr/>
          </p:nvGrpSpPr>
          <p:grpSpPr>
            <a:xfrm>
              <a:off x="6348240" y="3529080"/>
              <a:ext cx="3153240" cy="940320"/>
              <a:chOff x="6348240" y="3529080"/>
              <a:chExt cx="3153240" cy="940320"/>
            </a:xfrm>
          </p:grpSpPr>
          <p:sp>
            <p:nvSpPr>
              <p:cNvPr id="305" name="Google Shape;105;p3"/>
              <p:cNvSpPr/>
              <p:nvPr/>
            </p:nvSpPr>
            <p:spPr>
              <a:xfrm rot="10800000">
                <a:off x="6348240" y="353232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6" name="Google Shape;106;p3"/>
              <p:cNvSpPr/>
              <p:nvPr/>
            </p:nvSpPr>
            <p:spPr>
              <a:xfrm rot="10800000">
                <a:off x="7337880" y="352908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7" name="Google Shape;107;p3"/>
              <p:cNvSpPr/>
              <p:nvPr/>
            </p:nvSpPr>
            <p:spPr>
              <a:xfrm rot="10800000">
                <a:off x="7092000" y="363240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8" name="Google Shape;108;p3"/>
              <p:cNvSpPr/>
              <p:nvPr/>
            </p:nvSpPr>
            <p:spPr>
              <a:xfrm rot="10800000">
                <a:off x="7314480" y="390204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9" name="Google Shape;109;p3"/>
              <p:cNvSpPr/>
              <p:nvPr/>
            </p:nvSpPr>
            <p:spPr>
              <a:xfrm rot="10800000">
                <a:off x="7065360" y="400284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571;p22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2201760" y="1821600"/>
            <a:ext cx="474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40" name="Google Shape;574;p22"/>
          <p:cNvGrpSpPr/>
          <p:nvPr/>
        </p:nvGrpSpPr>
        <p:grpSpPr>
          <a:xfrm>
            <a:off x="-92520" y="-89640"/>
            <a:ext cx="9329040" cy="5769000"/>
            <a:chOff x="-92520" y="-89640"/>
            <a:chExt cx="9329040" cy="5769000"/>
          </a:xfrm>
        </p:grpSpPr>
        <p:grpSp>
          <p:nvGrpSpPr>
            <p:cNvPr id="341" name="Google Shape;575;p22"/>
            <p:cNvGrpSpPr/>
            <p:nvPr/>
          </p:nvGrpSpPr>
          <p:grpSpPr>
            <a:xfrm>
              <a:off x="-92520" y="-89640"/>
              <a:ext cx="2588040" cy="2402280"/>
              <a:chOff x="-92520" y="-89640"/>
              <a:chExt cx="2588040" cy="2402280"/>
            </a:xfrm>
          </p:grpSpPr>
          <p:sp>
            <p:nvSpPr>
              <p:cNvPr id="342" name="Google Shape;576;p22"/>
              <p:cNvSpPr/>
              <p:nvPr/>
            </p:nvSpPr>
            <p:spPr>
              <a:xfrm>
                <a:off x="-92520" y="-8964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3" name="Google Shape;577;p22"/>
              <p:cNvSpPr/>
              <p:nvPr/>
            </p:nvSpPr>
            <p:spPr>
              <a:xfrm>
                <a:off x="370080" y="-8964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4" name="Google Shape;578;p22"/>
              <p:cNvSpPr/>
              <p:nvPr/>
            </p:nvSpPr>
            <p:spPr>
              <a:xfrm>
                <a:off x="655560" y="-8964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45" name="Google Shape;579;p22"/>
            <p:cNvGrpSpPr/>
            <p:nvPr/>
          </p:nvGrpSpPr>
          <p:grpSpPr>
            <a:xfrm>
              <a:off x="6648480" y="3277080"/>
              <a:ext cx="2588040" cy="2402280"/>
              <a:chOff x="6648480" y="3277080"/>
              <a:chExt cx="2588040" cy="2402280"/>
            </a:xfrm>
          </p:grpSpPr>
          <p:sp>
            <p:nvSpPr>
              <p:cNvPr id="346" name="Google Shape;580;p22"/>
              <p:cNvSpPr/>
              <p:nvPr/>
            </p:nvSpPr>
            <p:spPr>
              <a:xfrm rot="10800000">
                <a:off x="6811560" y="327708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7" name="Google Shape;581;p22"/>
              <p:cNvSpPr/>
              <p:nvPr/>
            </p:nvSpPr>
            <p:spPr>
              <a:xfrm rot="10800000">
                <a:off x="6726600" y="365472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8" name="Google Shape;582;p22"/>
              <p:cNvSpPr/>
              <p:nvPr/>
            </p:nvSpPr>
            <p:spPr>
              <a:xfrm rot="10800000">
                <a:off x="6648480" y="385920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49" name="Google Shape;583;p22"/>
          <p:cNvGrpSpPr/>
          <p:nvPr/>
        </p:nvGrpSpPr>
        <p:grpSpPr>
          <a:xfrm>
            <a:off x="474840" y="500760"/>
            <a:ext cx="8246880" cy="4308480"/>
            <a:chOff x="474840" y="500760"/>
            <a:chExt cx="8246880" cy="4308480"/>
          </a:xfrm>
        </p:grpSpPr>
        <p:sp>
          <p:nvSpPr>
            <p:cNvPr id="350" name="Google Shape;584;p22"/>
            <p:cNvSpPr/>
            <p:nvPr/>
          </p:nvSpPr>
          <p:spPr>
            <a:xfrm rot="10800000">
              <a:off x="8644320" y="28317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1" name="Google Shape;585;p22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2" name="Google Shape;586;p22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3" name="Google Shape;587;p22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4" name="Google Shape;588;p22"/>
            <p:cNvSpPr/>
            <p:nvPr/>
          </p:nvSpPr>
          <p:spPr>
            <a:xfrm>
              <a:off x="642312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55" name="Google Shape;589;p22"/>
          <p:cNvGrpSpPr/>
          <p:nvPr/>
        </p:nvGrpSpPr>
        <p:grpSpPr>
          <a:xfrm>
            <a:off x="-456120" y="2313000"/>
            <a:ext cx="3468960" cy="3091320"/>
            <a:chOff x="-456120" y="2313000"/>
            <a:chExt cx="3468960" cy="3091320"/>
          </a:xfrm>
        </p:grpSpPr>
        <p:sp>
          <p:nvSpPr>
            <p:cNvPr id="356" name="Google Shape;590;p22"/>
            <p:cNvSpPr/>
            <p:nvPr/>
          </p:nvSpPr>
          <p:spPr>
            <a:xfrm rot="10800000" flipH="1">
              <a:off x="-65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7" name="Google Shape;591;p22"/>
            <p:cNvSpPr/>
            <p:nvPr/>
          </p:nvSpPr>
          <p:spPr>
            <a:xfrm rot="10800000" flipH="1">
              <a:off x="-86760" y="390168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58" name="Google Shape;592;p22"/>
            <p:cNvGrpSpPr/>
            <p:nvPr/>
          </p:nvGrpSpPr>
          <p:grpSpPr>
            <a:xfrm>
              <a:off x="-456120" y="3922920"/>
              <a:ext cx="3153240" cy="939960"/>
              <a:chOff x="-456120" y="3922920"/>
              <a:chExt cx="3153240" cy="939960"/>
            </a:xfrm>
          </p:grpSpPr>
          <p:sp>
            <p:nvSpPr>
              <p:cNvPr id="359" name="Google Shape;593;p22"/>
              <p:cNvSpPr/>
              <p:nvPr/>
            </p:nvSpPr>
            <p:spPr>
              <a:xfrm flipV="1">
                <a:off x="-455760" y="392544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-360 h 937080"/>
                  <a:gd name="textAreaBottom" fmla="*/ 93708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0" name="Google Shape;594;p22"/>
              <p:cNvSpPr/>
              <p:nvPr/>
            </p:nvSpPr>
            <p:spPr>
              <a:xfrm flipV="1">
                <a:off x="-113760" y="392292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360 h 398880"/>
                  <a:gd name="textAreaBottom" fmla="*/ 39960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1" name="Google Shape;595;p22"/>
              <p:cNvSpPr/>
              <p:nvPr/>
            </p:nvSpPr>
            <p:spPr>
              <a:xfrm flipV="1">
                <a:off x="-113760" y="402624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360 h 399600"/>
                  <a:gd name="textAreaBottom" fmla="*/ 40032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2" name="Google Shape;596;p22"/>
              <p:cNvSpPr/>
              <p:nvPr/>
            </p:nvSpPr>
            <p:spPr>
              <a:xfrm flipV="1">
                <a:off x="1684080" y="429588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360 h 46800"/>
                  <a:gd name="textAreaBottom" fmla="*/ 4752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3" name="Google Shape;597;p22"/>
              <p:cNvSpPr/>
              <p:nvPr/>
            </p:nvSpPr>
            <p:spPr>
              <a:xfrm flipV="1">
                <a:off x="1930320" y="439668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360 h 49680"/>
                  <a:gd name="textAreaBottom" fmla="*/ 5040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64" name="Google Shape;598;p22"/>
          <p:cNvGrpSpPr/>
          <p:nvPr/>
        </p:nvGrpSpPr>
        <p:grpSpPr>
          <a:xfrm>
            <a:off x="6185880" y="-182160"/>
            <a:ext cx="3413520" cy="3090960"/>
            <a:chOff x="6185880" y="-182160"/>
            <a:chExt cx="3413520" cy="3090960"/>
          </a:xfrm>
        </p:grpSpPr>
        <p:sp>
          <p:nvSpPr>
            <p:cNvPr id="365" name="Google Shape;599;p22"/>
            <p:cNvSpPr/>
            <p:nvPr/>
          </p:nvSpPr>
          <p:spPr>
            <a:xfrm flipH="1">
              <a:off x="618552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66" name="Google Shape;600;p22"/>
            <p:cNvSpPr/>
            <p:nvPr/>
          </p:nvSpPr>
          <p:spPr>
            <a:xfrm flipH="1">
              <a:off x="7392960" y="-18216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67" name="Google Shape;601;p22"/>
            <p:cNvGrpSpPr/>
            <p:nvPr/>
          </p:nvGrpSpPr>
          <p:grpSpPr>
            <a:xfrm>
              <a:off x="6446160" y="99000"/>
              <a:ext cx="3153240" cy="939960"/>
              <a:chOff x="6446160" y="99000"/>
              <a:chExt cx="3153240" cy="939960"/>
            </a:xfrm>
          </p:grpSpPr>
          <p:sp>
            <p:nvSpPr>
              <p:cNvPr id="368" name="Google Shape;602;p22"/>
              <p:cNvSpPr/>
              <p:nvPr/>
            </p:nvSpPr>
            <p:spPr>
              <a:xfrm flipH="1">
                <a:off x="6445800" y="99000"/>
                <a:ext cx="3153240" cy="937080"/>
              </a:xfrm>
              <a:custGeom>
                <a:avLst/>
                <a:gdLst>
                  <a:gd name="textAreaLeft" fmla="*/ -360 w 3153240"/>
                  <a:gd name="textAreaRight" fmla="*/ 315324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9" name="Google Shape;603;p22"/>
              <p:cNvSpPr/>
              <p:nvPr/>
            </p:nvSpPr>
            <p:spPr>
              <a:xfrm flipH="1">
                <a:off x="7436160" y="640080"/>
                <a:ext cx="1821600" cy="398880"/>
              </a:xfrm>
              <a:custGeom>
                <a:avLst/>
                <a:gdLst>
                  <a:gd name="textAreaLeft" fmla="*/ 360 w 1821600"/>
                  <a:gd name="textAreaRight" fmla="*/ 182232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0" name="Google Shape;604;p22"/>
              <p:cNvSpPr/>
              <p:nvPr/>
            </p:nvSpPr>
            <p:spPr>
              <a:xfrm flipH="1">
                <a:off x="7189200" y="536400"/>
                <a:ext cx="2067480" cy="399600"/>
              </a:xfrm>
              <a:custGeom>
                <a:avLst/>
                <a:gdLst>
                  <a:gd name="textAreaLeft" fmla="*/ -360 w 2067480"/>
                  <a:gd name="textAreaRight" fmla="*/ 206748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1" name="Google Shape;605;p22"/>
              <p:cNvSpPr/>
              <p:nvPr/>
            </p:nvSpPr>
            <p:spPr>
              <a:xfrm flipH="1">
                <a:off x="7412760" y="619560"/>
                <a:ext cx="46800" cy="46800"/>
              </a:xfrm>
              <a:custGeom>
                <a:avLst/>
                <a:gdLst>
                  <a:gd name="textAreaLeft" fmla="*/ 360 w 46800"/>
                  <a:gd name="textAreaRight" fmla="*/ 4752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2" name="Google Shape;606;p22"/>
              <p:cNvSpPr/>
              <p:nvPr/>
            </p:nvSpPr>
            <p:spPr>
              <a:xfrm flipH="1">
                <a:off x="7163640" y="515520"/>
                <a:ext cx="49680" cy="49680"/>
              </a:xfrm>
              <a:custGeom>
                <a:avLst/>
                <a:gdLst>
                  <a:gd name="textAreaLeft" fmla="*/ 360 w 49680"/>
                  <a:gd name="textAreaRight" fmla="*/ 5040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2133972" y="1421477"/>
            <a:ext cx="5124240" cy="1437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600" spc="-1" dirty="0">
                <a:solidFill>
                  <a:schemeClr val="dk1"/>
                </a:solidFill>
                <a:latin typeface="Syncopate"/>
              </a:rPr>
              <a:t>C406 FINAL PROJECT – </a:t>
            </a:r>
            <a:r>
              <a:rPr lang="en" sz="4600" b="1" spc="-1" dirty="0">
                <a:solidFill>
                  <a:schemeClr val="dk1"/>
                </a:solidFill>
                <a:latin typeface="Syncopate"/>
              </a:rPr>
              <a:t>QUIZ GAME APP</a:t>
            </a:r>
            <a:endParaRPr lang="fr-FR" sz="46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subTitle"/>
          </p:nvPr>
        </p:nvSpPr>
        <p:spPr>
          <a:xfrm>
            <a:off x="2037330" y="2970504"/>
            <a:ext cx="5124240" cy="91755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4443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FFFFFF"/>
                </a:solidFill>
                <a:latin typeface="OpenSymbol"/>
              </a:rPr>
              <a:t>BY TEAM 2 </a:t>
            </a:r>
            <a:r>
              <a:rPr lang="en-US" sz="1600" b="0" strike="noStrike" spc="-1" dirty="0">
                <a:solidFill>
                  <a:srgbClr val="FFFFFF"/>
                </a:solidFill>
                <a:latin typeface="OpenSymbol"/>
              </a:rPr>
              <a:t>– Rhea Robinson, Sai Vaibhav Venkat, Bhavesh Pandey, Mayank Choudhary, Meenakshi Sharma, Rahul Prasad, Bhoomi Kaushik.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44C1E-9CF5-A7CA-9C3C-57ED4B9AC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>
            <a:extLst>
              <a:ext uri="{FF2B5EF4-FFF2-40B4-BE49-F238E27FC236}">
                <a16:creationId xmlns:a16="http://schemas.microsoft.com/office/drawing/2014/main" id="{7B2D3596-FA83-306F-71FA-BCC847A9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66" y="592807"/>
            <a:ext cx="7114478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ARCHITECTURE</a:t>
            </a:r>
            <a:endParaRPr lang="fr-FR" sz="3200" b="1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B358D20-1D93-F24C-A0E9-26C0FEE8F34F}"/>
              </a:ext>
            </a:extLst>
          </p:cNvPr>
          <p:cNvSpPr txBox="1">
            <a:spLocks/>
          </p:cNvSpPr>
          <p:nvPr/>
        </p:nvSpPr>
        <p:spPr>
          <a:xfrm>
            <a:off x="713677" y="765718"/>
            <a:ext cx="7307768" cy="359812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4623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endParaRPr lang="en-US" sz="2300" b="1" u="sng" spc="-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using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with Express.js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handling server-side logic and RESTful APIs.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(PostgreSQL)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database for scalable and efficient data management.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real-time, bi-directional communication between client and server.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secure authentication with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jsonwebtoken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bcryptjs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manages environment variables with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Configured with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secure cross-origin requests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UUID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unique resource identification.</a:t>
            </a:r>
          </a:p>
        </p:txBody>
      </p:sp>
    </p:spTree>
    <p:extLst>
      <p:ext uri="{BB962C8B-B14F-4D97-AF65-F5344CB8AC3E}">
        <p14:creationId xmlns:p14="http://schemas.microsoft.com/office/powerpoint/2010/main" val="29149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05CFA-0B6A-3635-DADD-6205CF5A7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E1B533-7A33-C5A0-7CE5-D894FBC83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8" y="289932"/>
            <a:ext cx="8385718" cy="457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7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735982" y="141252"/>
            <a:ext cx="7805853" cy="8846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u="sng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INTEGRATION - SUPABASE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174353-AEB4-C46F-1A29-D5BB5466DD97}"/>
              </a:ext>
            </a:extLst>
          </p:cNvPr>
          <p:cNvSpPr txBox="1"/>
          <p:nvPr/>
        </p:nvSpPr>
        <p:spPr>
          <a:xfrm>
            <a:off x="609600" y="1159729"/>
            <a:ext cx="7865327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open-source backend platform that provides developers with powerful tools to build secure and scalable applications. 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SUPABASE?</a:t>
            </a:r>
          </a:p>
          <a:p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Cloud-Hosted Infrastructure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Easily set up and manage your backend on the cloud without worrying about server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on PostgreSQL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Reliable, scalable, and ACID-compliant relational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Capabilities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Automatically sync data across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Serverless Edge Functions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Run backend logic close to your users without managing traditional servers.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seamlessly with modern frontend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for rapid prototyping and scaling into production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BE885-DAD2-81E6-F2B6-F85D454AD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5ECEDED8-1F6C-1675-0F6C-6C7097C4BC1E}"/>
              </a:ext>
            </a:extLst>
          </p:cNvPr>
          <p:cNvSpPr txBox="1">
            <a:spLocks/>
          </p:cNvSpPr>
          <p:nvPr/>
        </p:nvSpPr>
        <p:spPr>
          <a:xfrm>
            <a:off x="735982" y="141252"/>
            <a:ext cx="7805853" cy="8846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3200" b="1" u="sng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SUPABASE INTEGRATION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18D093-A922-6462-8555-B19226B62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76" y="1178456"/>
            <a:ext cx="6237064" cy="337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3034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71E00-D220-7C5D-8616-FA4CC6630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67575F73-D69F-6D62-690E-023E50A2D7F5}"/>
              </a:ext>
            </a:extLst>
          </p:cNvPr>
          <p:cNvSpPr txBox="1">
            <a:spLocks/>
          </p:cNvSpPr>
          <p:nvPr/>
        </p:nvSpPr>
        <p:spPr>
          <a:xfrm>
            <a:off x="735982" y="141252"/>
            <a:ext cx="7805853" cy="8846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3200" b="1" u="sng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lang="fr-FR" sz="3200" b="1" u="sng" spc="-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fr-FR" sz="3200" b="1" u="sng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4A35AC-83CE-3BA4-174A-6537C332B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76" y="1030323"/>
            <a:ext cx="6779941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692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FE2C6-0327-D860-0989-7DE2ECE41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67DFB5EC-C65C-02BF-0BA0-506FE57C98B4}"/>
              </a:ext>
            </a:extLst>
          </p:cNvPr>
          <p:cNvSpPr txBox="1">
            <a:spLocks/>
          </p:cNvSpPr>
          <p:nvPr/>
        </p:nvSpPr>
        <p:spPr>
          <a:xfrm>
            <a:off x="735982" y="141252"/>
            <a:ext cx="7805853" cy="8846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3200" b="1" u="sng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lang="fr-FR" sz="3200" b="1" u="sng" spc="-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fr-FR" sz="3200" b="1" u="sng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BAFC2-3447-9EE8-BEFF-56FDE29A2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68" y="1020798"/>
            <a:ext cx="71739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914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D408C-6643-C6CA-83FB-E9CE4980E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36124248-6533-3FC6-57BB-8CC2665F594A}"/>
              </a:ext>
            </a:extLst>
          </p:cNvPr>
          <p:cNvSpPr txBox="1">
            <a:spLocks/>
          </p:cNvSpPr>
          <p:nvPr/>
        </p:nvSpPr>
        <p:spPr>
          <a:xfrm>
            <a:off x="735982" y="141252"/>
            <a:ext cx="7805853" cy="8846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3200" b="1" u="sng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lang="fr-FR" sz="3200" b="1" u="sng" spc="-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fr-FR" sz="3200" b="1" u="sng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6EBA4-3994-90C0-EABA-B6CFD64AC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06" y="1025916"/>
            <a:ext cx="6891453" cy="39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9111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2CF27-11D5-9A99-C7E8-3CF4E1F8F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>
            <a:extLst>
              <a:ext uri="{FF2B5EF4-FFF2-40B4-BE49-F238E27FC236}">
                <a16:creationId xmlns:a16="http://schemas.microsoft.com/office/drawing/2014/main" id="{82449904-9968-3158-8BB8-4340F1E1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20" y="1941552"/>
            <a:ext cx="4838400" cy="139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spc="-1" dirty="0">
                <a:solidFill>
                  <a:schemeClr val="dk1"/>
                </a:solidFill>
                <a:latin typeface="Syncopate"/>
              </a:rPr>
              <a:t>SRE IMPLEMENTATION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42" name="PlaceHolder 2">
            <a:extLst>
              <a:ext uri="{FF2B5EF4-FFF2-40B4-BE49-F238E27FC236}">
                <a16:creationId xmlns:a16="http://schemas.microsoft.com/office/drawing/2014/main" id="{DE9B769E-66F5-FB82-1CD5-A11C4ED92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160" y="2019240"/>
            <a:ext cx="1447560" cy="12855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800" b="0" strike="noStrike" spc="-1" dirty="0">
                <a:solidFill>
                  <a:schemeClr val="dk1"/>
                </a:solidFill>
                <a:latin typeface="Syncopate"/>
                <a:ea typeface="Syncopate"/>
              </a:rPr>
              <a:t>03</a:t>
            </a:r>
            <a:endParaRPr lang="fr-FR" sz="5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44" name="Google Shape;1094;p50">
            <a:extLst>
              <a:ext uri="{FF2B5EF4-FFF2-40B4-BE49-F238E27FC236}">
                <a16:creationId xmlns:a16="http://schemas.microsoft.com/office/drawing/2014/main" id="{5652118E-D14C-B8BD-EE7E-7EF6EE585A88}"/>
              </a:ext>
            </a:extLst>
          </p:cNvPr>
          <p:cNvSpPr/>
          <p:nvPr/>
        </p:nvSpPr>
        <p:spPr>
          <a:xfrm>
            <a:off x="8610480" y="1619280"/>
            <a:ext cx="75960" cy="75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38160" rIns="870823080" bIns="3816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9953977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8A3BD-E421-04C1-941E-918636D11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>
            <a:extLst>
              <a:ext uri="{FF2B5EF4-FFF2-40B4-BE49-F238E27FC236}">
                <a16:creationId xmlns:a16="http://schemas.microsoft.com/office/drawing/2014/main" id="{468150CC-3554-9E9C-DD8B-239F6538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733" y="408886"/>
            <a:ext cx="4995881" cy="70761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spc="-1" dirty="0">
                <a:solidFill>
                  <a:schemeClr val="dk1"/>
                </a:solidFill>
                <a:latin typeface="Syncopate"/>
              </a:rPr>
              <a:t>SRE IMPLEMENTATION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44" name="Google Shape;1094;p50">
            <a:extLst>
              <a:ext uri="{FF2B5EF4-FFF2-40B4-BE49-F238E27FC236}">
                <a16:creationId xmlns:a16="http://schemas.microsoft.com/office/drawing/2014/main" id="{AEF4ED09-7E29-56B7-C9BB-909398B02951}"/>
              </a:ext>
            </a:extLst>
          </p:cNvPr>
          <p:cNvSpPr/>
          <p:nvPr/>
        </p:nvSpPr>
        <p:spPr>
          <a:xfrm>
            <a:off x="8610480" y="1619280"/>
            <a:ext cx="75960" cy="75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38160" rIns="870823080" bIns="3816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36EFC-FF9F-80DF-4CAC-E9658DCCD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44" y="1307318"/>
            <a:ext cx="7737311" cy="294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68089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C251D-B6BD-AAD0-A6E0-B592F7CC8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>
            <a:extLst>
              <a:ext uri="{FF2B5EF4-FFF2-40B4-BE49-F238E27FC236}">
                <a16:creationId xmlns:a16="http://schemas.microsoft.com/office/drawing/2014/main" id="{404D28EB-C51E-5137-2A52-6E94C67A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982" y="141252"/>
            <a:ext cx="7805853" cy="8846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u="sng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SRE IMPLEMENTATION - DOCKER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724B6-E1E6-6B4F-1E24-7C4BC61925A4}"/>
              </a:ext>
            </a:extLst>
          </p:cNvPr>
          <p:cNvSpPr txBox="1"/>
          <p:nvPr/>
        </p:nvSpPr>
        <p:spPr>
          <a:xfrm>
            <a:off x="609600" y="1129993"/>
            <a:ext cx="7865327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Dockerization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packaged our application with all its dependencies into a portable container, ensuring it runs consistently across any environment.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/>
              <a:t>Application Containerization with 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Custom </a:t>
            </a:r>
            <a:r>
              <a:rPr lang="en-US" sz="1600" dirty="0" err="1"/>
              <a:t>Dockerfiles</a:t>
            </a:r>
            <a:r>
              <a:rPr lang="en-US" sz="1600" dirty="0"/>
              <a:t> for frontend (port 5174) and backend (port 5000)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Self-contained, portable application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Identical runtime behavior across all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Isolation of dependencies and configuration</a:t>
            </a:r>
          </a:p>
          <a:p>
            <a:endParaRPr lang="en-US" sz="1600" dirty="0"/>
          </a:p>
          <a:p>
            <a:r>
              <a:rPr lang="en-US" sz="1600" b="1" dirty="0"/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Consistent development and production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Simplified dependency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Portable across any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Efficient resource utilization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369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208155" y="208157"/>
            <a:ext cx="8861503" cy="103774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 dirty="0">
                <a:solidFill>
                  <a:schemeClr val="dk1"/>
                </a:solidFill>
                <a:latin typeface="Syncopate"/>
                <a:ea typeface="Syncopate"/>
              </a:rPr>
              <a:t> </a:t>
            </a:r>
            <a:br>
              <a:rPr lang="en" sz="3400" b="0" strike="noStrike" spc="-1" dirty="0">
                <a:solidFill>
                  <a:schemeClr val="dk1"/>
                </a:solidFill>
                <a:latin typeface="Syncopate"/>
                <a:ea typeface="Syncopate"/>
              </a:rPr>
            </a:br>
            <a:r>
              <a:rPr lang="en" sz="3100" b="1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Syncopate"/>
                <a:cs typeface="Times New Roman" panose="02020603050405020304" pitchFamily="18" charset="0"/>
              </a:rPr>
              <a:t>WELCOME TO QUIZENA</a:t>
            </a:r>
            <a:br>
              <a:rPr lang="en" sz="3100" b="1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Syncopate"/>
                <a:cs typeface="Times New Roman" panose="02020603050405020304" pitchFamily="18" charset="0"/>
              </a:rPr>
            </a:br>
            <a:r>
              <a:rPr lang="en" sz="3100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Syncopate"/>
                <a:cs typeface="Times New Roman" panose="02020603050405020304" pitchFamily="18" charset="0"/>
              </a:rPr>
              <a:t>THE BATTLE OF THE QUIZ LORDS</a:t>
            </a:r>
            <a:endParaRPr lang="fr-FR" sz="3100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789194-7BE4-0D10-8570-BED012384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347" y="1360449"/>
            <a:ext cx="4311107" cy="2874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AC946-6471-C8F6-7CE2-29044D4AC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>
            <a:extLst>
              <a:ext uri="{FF2B5EF4-FFF2-40B4-BE49-F238E27FC236}">
                <a16:creationId xmlns:a16="http://schemas.microsoft.com/office/drawing/2014/main" id="{07DF46E0-DC94-0D01-13CE-A0B17B60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34" y="14874"/>
            <a:ext cx="8526966" cy="8846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u="sng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SRE IMPLEMENTATION – JENKINS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834109-54DE-51D0-6056-077326AA0453}"/>
              </a:ext>
            </a:extLst>
          </p:cNvPr>
          <p:cNvSpPr txBox="1"/>
          <p:nvPr/>
        </p:nvSpPr>
        <p:spPr>
          <a:xfrm>
            <a:off x="609600" y="847500"/>
            <a:ext cx="786532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Jenkins we have automated the entire process of deploying the application.</a:t>
            </a:r>
          </a:p>
          <a:p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Process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 cloning from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image building for frontend and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Compose orchestration for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Minikube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preparation and image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 manifest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exposure through port forwarding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Stages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 Repository -&gt; Build Docker Images -&gt; Run Docker Compose -&gt; Start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Minikube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Load Images into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Minikube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Deploy Kubernetes Manifests -&gt; Port Forward Services</a:t>
            </a:r>
          </a:p>
        </p:txBody>
      </p:sp>
    </p:spTree>
    <p:extLst>
      <p:ext uri="{BB962C8B-B14F-4D97-AF65-F5344CB8AC3E}">
        <p14:creationId xmlns:p14="http://schemas.microsoft.com/office/powerpoint/2010/main" val="38520058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title"/>
          </p:nvPr>
        </p:nvSpPr>
        <p:spPr>
          <a:xfrm>
            <a:off x="2200320" y="250841"/>
            <a:ext cx="474300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 dirty="0">
                <a:solidFill>
                  <a:schemeClr val="dk1"/>
                </a:solidFill>
                <a:latin typeface="Syncopate"/>
              </a:rPr>
              <a:t>DOCKER COMPOSE</a:t>
            </a:r>
            <a:endParaRPr lang="fr-FR" sz="34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46" name="PlaceHolder 2"/>
          <p:cNvSpPr>
            <a:spLocks noGrp="1"/>
          </p:cNvSpPr>
          <p:nvPr>
            <p:ph type="subTitle"/>
          </p:nvPr>
        </p:nvSpPr>
        <p:spPr>
          <a:xfrm>
            <a:off x="691375" y="1025912"/>
            <a:ext cx="7991707" cy="355352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8196" lnSpcReduction="2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Development Environment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docker-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compose.yaml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orchestrates multiple services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complete stack: backend, frontend, monitoring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networking between services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Docker Compose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service container (API)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Prometheus container (metrics)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Loki container (logs)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Grafana container (visualization)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EA38E-443D-6AA7-2D80-06CEE59E8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>
            <a:extLst>
              <a:ext uri="{FF2B5EF4-FFF2-40B4-BE49-F238E27FC236}">
                <a16:creationId xmlns:a16="http://schemas.microsoft.com/office/drawing/2014/main" id="{6776C684-BD8E-B315-A763-6E470528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34" y="141252"/>
            <a:ext cx="8526966" cy="8846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u="sng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SRE IMPLEMENTATION - KUBERNETES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E9FF85-1FBE-7DD7-4CFA-B49CA93566E2}"/>
              </a:ext>
            </a:extLst>
          </p:cNvPr>
          <p:cNvSpPr txBox="1"/>
          <p:nvPr/>
        </p:nvSpPr>
        <p:spPr>
          <a:xfrm>
            <a:off x="609600" y="1129993"/>
            <a:ext cx="7865327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Integrated Kubernetes by including deployment files that automates deployment, scaling, and management of our containerized application.</a:t>
            </a:r>
          </a:p>
          <a:p>
            <a:endParaRPr lang="en-US" sz="1600" b="1" dirty="0"/>
          </a:p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 Deployment Production Orchestration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Declarative YAML manifests for all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management with defined CPU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 with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ConfigMaps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discovery via Kubernetes Services</a:t>
            </a: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loaded directly from local Docker to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Minikube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NodePort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 for external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Pod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Autoscaler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dynamic scaling (1-5 replicas)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constraints ensure optimal cluster utilization</a:t>
            </a:r>
          </a:p>
        </p:txBody>
      </p:sp>
    </p:spTree>
    <p:extLst>
      <p:ext uri="{BB962C8B-B14F-4D97-AF65-F5344CB8AC3E}">
        <p14:creationId xmlns:p14="http://schemas.microsoft.com/office/powerpoint/2010/main" val="33379585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5E8F1-E84A-68B5-B25C-6F71241EB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>
            <a:extLst>
              <a:ext uri="{FF2B5EF4-FFF2-40B4-BE49-F238E27FC236}">
                <a16:creationId xmlns:a16="http://schemas.microsoft.com/office/drawing/2014/main" id="{268A7CB0-6C40-62CE-534A-D1E533D3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34" y="14874"/>
            <a:ext cx="8526966" cy="8846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u="sng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TOILS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5D7A8-3D51-F876-1E02-F1DD27AD20C5}"/>
              </a:ext>
            </a:extLst>
          </p:cNvPr>
          <p:cNvSpPr txBox="1"/>
          <p:nvPr/>
        </p:nvSpPr>
        <p:spPr>
          <a:xfrm>
            <a:off x="579864" y="817763"/>
            <a:ext cx="7865327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Toils addressed and eliminated in this project:</a:t>
            </a:r>
          </a:p>
          <a:p>
            <a:pPr marL="342900" indent="-342900">
              <a:buAutoNum type="arabicPeriod"/>
            </a:pP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Environment Setup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Replaced by Docker containers for consistent, repeatable environments.</a:t>
            </a:r>
          </a:p>
          <a:p>
            <a:pPr marL="342900" indent="-342900">
              <a:buAutoNum type="arabicPeriod"/>
            </a:pP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Deployment of Services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Eliminated using manual Kubernetes deployment YAMLs for frontend and backend with Jenkins.</a:t>
            </a:r>
          </a:p>
          <a:p>
            <a:pPr marL="342900" indent="-342900">
              <a:buAutoNum type="arabicPeriod"/>
            </a:pP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Scaling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Replaced with Kubernetes Horizontal Pod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Autoscaler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(HPA) for automatic scaling based on load.</a:t>
            </a:r>
          </a:p>
          <a:p>
            <a:pPr marL="342900" indent="-342900">
              <a:buAutoNum type="arabicPeriod"/>
            </a:pP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Health Checks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Kubernetes probes and Prometheus alerting handle service health monitoring.</a:t>
            </a:r>
          </a:p>
          <a:p>
            <a:pPr marL="342900" indent="-342900">
              <a:buAutoNum type="arabicPeriod"/>
            </a:pP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Database Configuration-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database provisioning, authentication, and API layer, reducing backend database toil.</a:t>
            </a:r>
          </a:p>
          <a:p>
            <a:pPr marL="342900" indent="-342900">
              <a:buAutoNum type="arabicPeriod"/>
            </a:pP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Untracked Logs and Debugging-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logging with Loki and metrics visualization in Grafana improves debugging and observability.</a:t>
            </a:r>
          </a:p>
          <a:p>
            <a:pPr marL="342900" indent="-342900">
              <a:buAutoNum type="arabicPeriod"/>
            </a:pP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Visibility into Performance-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Prometheus + Grafana dashboards offer real-time system performance metrics.</a:t>
            </a:r>
          </a:p>
        </p:txBody>
      </p:sp>
    </p:spTree>
    <p:extLst>
      <p:ext uri="{BB962C8B-B14F-4D97-AF65-F5344CB8AC3E}">
        <p14:creationId xmlns:p14="http://schemas.microsoft.com/office/powerpoint/2010/main" val="36640832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19DAF-E6C6-888D-F115-6DB7667C9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>
            <a:extLst>
              <a:ext uri="{FF2B5EF4-FFF2-40B4-BE49-F238E27FC236}">
                <a16:creationId xmlns:a16="http://schemas.microsoft.com/office/drawing/2014/main" id="{18E00220-3408-AEDB-9313-91BC60FB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34" y="14874"/>
            <a:ext cx="8526966" cy="8846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u="sng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TOILS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9FEF6-3968-AB84-6490-0CC0A275C3D5}"/>
              </a:ext>
            </a:extLst>
          </p:cNvPr>
          <p:cNvSpPr txBox="1"/>
          <p:nvPr/>
        </p:nvSpPr>
        <p:spPr>
          <a:xfrm>
            <a:off x="579864" y="817763"/>
            <a:ext cx="786532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8"/>
            </a:pP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Redeploying Apps for Minor Updates-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Kubernetes rolling updates and Docker allow smooth updates without downtime.</a:t>
            </a:r>
          </a:p>
          <a:p>
            <a:pPr marL="342900" indent="-342900">
              <a:buAutoNum type="arabicPeriod" startAt="8"/>
            </a:pP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Credential Handling-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.env files (safely ignored in .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gitignore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Kubernetes secrets abstract away hardcoded secrets.</a:t>
            </a:r>
          </a:p>
        </p:txBody>
      </p:sp>
    </p:spTree>
    <p:extLst>
      <p:ext uri="{BB962C8B-B14F-4D97-AF65-F5344CB8AC3E}">
        <p14:creationId xmlns:p14="http://schemas.microsoft.com/office/powerpoint/2010/main" val="39266001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FD3CF-DB1C-866E-F822-4351BFAEF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>
            <a:extLst>
              <a:ext uri="{FF2B5EF4-FFF2-40B4-BE49-F238E27FC236}">
                <a16:creationId xmlns:a16="http://schemas.microsoft.com/office/drawing/2014/main" id="{6FAB01B5-5C1E-62A7-15B4-0C5E7D7E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34" y="14874"/>
            <a:ext cx="8526966" cy="8846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u="sng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05402-41B3-4F23-5895-DE7117B4B527}"/>
              </a:ext>
            </a:extLst>
          </p:cNvPr>
          <p:cNvSpPr txBox="1"/>
          <p:nvPr/>
        </p:nvSpPr>
        <p:spPr>
          <a:xfrm>
            <a:off x="505522" y="1107688"/>
            <a:ext cx="79545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Problems faced and how we fixed it– Player Matchmaking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Problem - </a:t>
            </a:r>
            <a:r>
              <a:rPr lang="en-US" dirty="0"/>
              <a:t>No structured system for coordinated matchmaking. Players were not paired efficiently, leading to idle wait times. Game sessions weren’t uniquely identified, creating confusion in managing active sessions</a:t>
            </a:r>
            <a:r>
              <a:rPr lang="en-US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Solution - </a:t>
            </a:r>
            <a:r>
              <a:rPr lang="en-US" dirty="0"/>
              <a:t>Implemented a queue-based matchmaking </a:t>
            </a:r>
            <a:r>
              <a:rPr lang="en-US" dirty="0" err="1"/>
              <a:t>system.When</a:t>
            </a:r>
            <a:r>
              <a:rPr lang="en-US" dirty="0"/>
              <a:t> 2 or more players are in the queue, the first two are dequeued and </a:t>
            </a:r>
            <a:r>
              <a:rPr lang="en-US" dirty="0" err="1"/>
              <a:t>matched.A</a:t>
            </a:r>
            <a:r>
              <a:rPr lang="en-US" dirty="0"/>
              <a:t> unique session ID is generated for each game using UUID, ensuring each session is isolated and trackable.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Outcome - </a:t>
            </a:r>
            <a:r>
              <a:rPr lang="en-US" dirty="0"/>
              <a:t>Smooth and efficient player pairing. Unique identification of every session helped with traceability and session management. Improved user experience with faster game starts and better backend coordination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54112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2ECD7-55A1-0967-92A1-413FEEA8A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>
            <a:extLst>
              <a:ext uri="{FF2B5EF4-FFF2-40B4-BE49-F238E27FC236}">
                <a16:creationId xmlns:a16="http://schemas.microsoft.com/office/drawing/2014/main" id="{2F114E93-3E79-389D-8474-569681A2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34" y="-126372"/>
            <a:ext cx="8526966" cy="8846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u="sng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D5291A-F363-AF84-ACB6-E4378A60E6B6}"/>
              </a:ext>
            </a:extLst>
          </p:cNvPr>
          <p:cNvSpPr txBox="1"/>
          <p:nvPr/>
        </p:nvSpPr>
        <p:spPr>
          <a:xfrm>
            <a:off x="505522" y="713686"/>
            <a:ext cx="79545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Problem – Docker compose 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Jenkins pipeline failed to run Docker Compose commands.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error occurred due to incompatibility with Docker Compose v1 syntax, which was deprecated.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Jenkins agents expected Docker Compose v2, but the project was still using version 1 format in docker compose </a:t>
            </a:r>
            <a:r>
              <a:rPr lang="en-US" dirty="0" err="1"/>
              <a:t>yaml</a:t>
            </a:r>
            <a:r>
              <a:rPr lang="en-US" dirty="0"/>
              <a:t> file.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EC8C8-B564-DC28-514A-B3A071565865}"/>
              </a:ext>
            </a:extLst>
          </p:cNvPr>
          <p:cNvSpPr txBox="1"/>
          <p:nvPr/>
        </p:nvSpPr>
        <p:spPr>
          <a:xfrm>
            <a:off x="535261" y="2319467"/>
            <a:ext cx="72482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Updated the project’s Docker setup to Docker Compose v2 syntax.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Adjusted Jenkins pipeline to use the correct Compose plugin 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Jenkins pipelines ran successfully with no build/deploy </a:t>
            </a:r>
            <a:r>
              <a:rPr lang="en-US" dirty="0" err="1"/>
              <a:t>interruptions.Ensured</a:t>
            </a:r>
            <a:r>
              <a:rPr lang="en-US" dirty="0"/>
              <a:t> future compatibility with modern Docker </a:t>
            </a:r>
            <a:r>
              <a:rPr lang="en-US" dirty="0" err="1"/>
              <a:t>standards.Reduced</a:t>
            </a:r>
            <a:r>
              <a:rPr lang="en-US" dirty="0"/>
              <a:t> build-time errors and boosted CI/CD reliability.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10544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28F6B-9780-6876-CF9F-31000D3CC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>
            <a:extLst>
              <a:ext uri="{FF2B5EF4-FFF2-40B4-BE49-F238E27FC236}">
                <a16:creationId xmlns:a16="http://schemas.microsoft.com/office/drawing/2014/main" id="{5BBCD603-87A6-884E-F720-B3981DEB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34" y="-237885"/>
            <a:ext cx="8526966" cy="8846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u="sng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A3E1AF-CB36-3D4B-B513-A11A084CE37D}"/>
              </a:ext>
            </a:extLst>
          </p:cNvPr>
          <p:cNvSpPr txBox="1"/>
          <p:nvPr/>
        </p:nvSpPr>
        <p:spPr>
          <a:xfrm>
            <a:off x="594731" y="557568"/>
            <a:ext cx="79545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Problems – Real time communication with players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Problem - </a:t>
            </a:r>
            <a:r>
              <a:rPr lang="en-US" dirty="0"/>
              <a:t>The backend lacked a real-time communication mechanism to manage player states and interactions.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 HTTP-based communication wasn’t efficient for features like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Live matchmaking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In-game actions and notifications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Session synchronization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Solution </a:t>
            </a:r>
            <a:r>
              <a:rPr lang="en-US" dirty="0"/>
              <a:t>- Integrated Socket.IO to establish a bidirectional, event-driven communication channel.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Enabled features like: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Real-time player connection/disconnection handling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Live session tracking and updates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Immediate response to user actions (e.g., game moves, matchmaking status)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Outcome - </a:t>
            </a:r>
            <a:r>
              <a:rPr lang="en-US" dirty="0"/>
              <a:t>Smooth and efficient player pairing. Unique identification of every session helped with traceability and session management</a:t>
            </a:r>
            <a:r>
              <a:rPr lang="en-US"/>
              <a:t>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817244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429F9-30CE-F43D-346D-2E6C4F563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>
            <a:extLst>
              <a:ext uri="{FF2B5EF4-FFF2-40B4-BE49-F238E27FC236}">
                <a16:creationId xmlns:a16="http://schemas.microsoft.com/office/drawing/2014/main" id="{9DBB222C-699D-8808-8499-72899572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34" y="14874"/>
            <a:ext cx="8526966" cy="8846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u="sng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D4F7E0-2798-E962-ED90-554255D7DD11}"/>
              </a:ext>
            </a:extLst>
          </p:cNvPr>
          <p:cNvSpPr txBox="1"/>
          <p:nvPr/>
        </p:nvSpPr>
        <p:spPr>
          <a:xfrm>
            <a:off x="594731" y="959006"/>
            <a:ext cx="79545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Role-Based Access Control (RBAC) - </a:t>
            </a:r>
            <a:r>
              <a:rPr lang="en-US" dirty="0"/>
              <a:t>Add fine-grained RBAC policies across services and Kubernetes clusters to enhance </a:t>
            </a:r>
            <a:r>
              <a:rPr lang="en-US" b="1" dirty="0"/>
              <a:t>security and team collaboration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Multi-Cloud &amp; Backup Strategy -</a:t>
            </a:r>
            <a:r>
              <a:rPr lang="en-IN" dirty="0"/>
              <a:t>Extend deployment support to multi-cloud environments (e.g., AWS, GCP). Integrate scheduled </a:t>
            </a:r>
            <a:r>
              <a:rPr lang="en-IN" b="1" dirty="0"/>
              <a:t>data backup and recovery pipelines</a:t>
            </a:r>
            <a:r>
              <a:rPr lang="en-IN" dirty="0"/>
              <a:t> using </a:t>
            </a:r>
            <a:r>
              <a:rPr lang="en-IN" dirty="0" err="1"/>
              <a:t>Supabase's</a:t>
            </a:r>
            <a:r>
              <a:rPr lang="en-IN" dirty="0"/>
              <a:t>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Advanced Monitoring &amp; Alerts - </a:t>
            </a:r>
            <a:r>
              <a:rPr lang="en-US" dirty="0"/>
              <a:t>Use Grafana Alerts, Prometheus Rules, and </a:t>
            </a:r>
            <a:r>
              <a:rPr lang="en-US" dirty="0" err="1"/>
              <a:t>Alertmanager</a:t>
            </a:r>
            <a:r>
              <a:rPr lang="en-US" dirty="0"/>
              <a:t> for proactive incident detection and notification</a:t>
            </a:r>
            <a:r>
              <a:rPr lang="en-US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AI/ML-driven Matchmaking - </a:t>
            </a:r>
            <a:r>
              <a:rPr lang="en-US" dirty="0"/>
              <a:t>Leverage user behavior data to build intelligent matchmaking models that enhance user experience and fairness.</a:t>
            </a:r>
          </a:p>
        </p:txBody>
      </p:sp>
    </p:spTree>
    <p:extLst>
      <p:ext uri="{BB962C8B-B14F-4D97-AF65-F5344CB8AC3E}">
        <p14:creationId xmlns:p14="http://schemas.microsoft.com/office/powerpoint/2010/main" val="1406683457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2200320" y="213670"/>
            <a:ext cx="474300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 dirty="0">
                <a:solidFill>
                  <a:schemeClr val="dk1"/>
                </a:solidFill>
                <a:latin typeface="Syncopate"/>
                <a:ea typeface="Syncopate"/>
              </a:rPr>
              <a:t>Conclusions</a:t>
            </a:r>
            <a:endParaRPr lang="fr-FR" sz="34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53" name="PlaceHolder 2"/>
          <p:cNvSpPr>
            <a:spLocks noGrp="1"/>
          </p:cNvSpPr>
          <p:nvPr>
            <p:ph type="subTitle"/>
          </p:nvPr>
        </p:nvSpPr>
        <p:spPr>
          <a:xfrm>
            <a:off x="2200320" y="1273662"/>
            <a:ext cx="474300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rchivo"/>
                <a:ea typeface="Archivo"/>
              </a:rPr>
              <a:t>Our Quiz Game App successfully integrates gamification features to enhance user engagement. Through personalized scoring, competitive elements like leaderboards and badges, and a user-centric interface, we have developed a platform that not only meets but exceeds user expectations for interactive quiz experiences.</a:t>
            </a: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1895520" y="525899"/>
            <a:ext cx="474300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u="sng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QUIZENA?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25ED3FE-F527-34F1-3940-CECABBADB19D}"/>
              </a:ext>
            </a:extLst>
          </p:cNvPr>
          <p:cNvSpPr txBox="1">
            <a:spLocks/>
          </p:cNvSpPr>
          <p:nvPr/>
        </p:nvSpPr>
        <p:spPr>
          <a:xfrm>
            <a:off x="713676" y="914400"/>
            <a:ext cx="8066049" cy="375424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4623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endParaRPr lang="en-US" sz="2300" b="1" u="sng" spc="-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QUIZENA is an interactive and engaging quiz platform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designed to challenge users with a variety of quizzes across multiple topics.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with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gamified arena experience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keeps users motivated.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using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web technologies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seamless user experience.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Fosters a competitive environment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allowing users to compete for high scores and earn achievement badges.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Quizena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learning interactive, engaging, and rewarding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transforming the way people approach quizzes.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endParaRPr lang="en-US" sz="1400" b="1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7095-7DE1-6C5B-1E66-57F8E1C5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919" y="707760"/>
            <a:ext cx="4290773" cy="2756552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702318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2952720" y="1733400"/>
            <a:ext cx="4838400" cy="139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>
                <a:solidFill>
                  <a:schemeClr val="dk1"/>
                </a:solidFill>
                <a:latin typeface="Syncopate"/>
                <a:ea typeface="Syncopate"/>
              </a:rPr>
              <a:t>Features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 type="title"/>
          </p:nvPr>
        </p:nvSpPr>
        <p:spPr>
          <a:xfrm>
            <a:off x="1343160" y="2019240"/>
            <a:ext cx="1447560" cy="12855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800" b="0" strike="noStrike" spc="-1" dirty="0">
                <a:solidFill>
                  <a:schemeClr val="dk1"/>
                </a:solidFill>
                <a:latin typeface="Syncopate"/>
                <a:ea typeface="Syncopate"/>
              </a:rPr>
              <a:t>01</a:t>
            </a:r>
            <a:endParaRPr lang="fr-FR" sz="5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44" name="Google Shape;1094;p50"/>
          <p:cNvSpPr/>
          <p:nvPr/>
        </p:nvSpPr>
        <p:spPr>
          <a:xfrm>
            <a:off x="8610480" y="1619280"/>
            <a:ext cx="75960" cy="75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38160" rIns="870823080" bIns="3816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 Player Games">
            <a:extLst>
              <a:ext uri="{FF2B5EF4-FFF2-40B4-BE49-F238E27FC236}">
                <a16:creationId xmlns:a16="http://schemas.microsoft.com/office/drawing/2014/main" id="{7FD54A15-D562-DE8B-CC25-6CACF7C0DB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3" b="19039"/>
          <a:stretch/>
        </p:blipFill>
        <p:spPr bwMode="auto">
          <a:xfrm>
            <a:off x="1331476" y="602166"/>
            <a:ext cx="1717283" cy="145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780477-A7D2-A279-B14A-40E649E5B349}"/>
              </a:ext>
            </a:extLst>
          </p:cNvPr>
          <p:cNvSpPr txBox="1"/>
          <p:nvPr/>
        </p:nvSpPr>
        <p:spPr>
          <a:xfrm>
            <a:off x="1338903" y="2170775"/>
            <a:ext cx="1747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PLAYER GAME</a:t>
            </a:r>
          </a:p>
        </p:txBody>
      </p:sp>
      <p:pic>
        <p:nvPicPr>
          <p:cNvPr id="2052" name="Picture 4" descr="Pvp Icons - Free SVG &amp; PNG Pvp Images - Noun Project">
            <a:extLst>
              <a:ext uri="{FF2B5EF4-FFF2-40B4-BE49-F238E27FC236}">
                <a16:creationId xmlns:a16="http://schemas.microsoft.com/office/drawing/2014/main" id="{B7458B3D-8AA6-95FD-69BB-76B3E4A4B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561" y="602166"/>
            <a:ext cx="1765885" cy="144959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54" name="Picture 6" descr="Leaderboard Vector Art, Icons, and Graphics for Free Download">
            <a:extLst>
              <a:ext uri="{FF2B5EF4-FFF2-40B4-BE49-F238E27FC236}">
                <a16:creationId xmlns:a16="http://schemas.microsoft.com/office/drawing/2014/main" id="{265D2009-A0D1-B766-1769-709362ACA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332" y="602166"/>
            <a:ext cx="1765885" cy="144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Daily Puzzle Streak - Chess Forums - Chess.com">
            <a:extLst>
              <a:ext uri="{FF2B5EF4-FFF2-40B4-BE49-F238E27FC236}">
                <a16:creationId xmlns:a16="http://schemas.microsoft.com/office/drawing/2014/main" id="{C8C4B0C9-EB6F-D578-F1CC-9FB4C7BE8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2" r="8283" b="21022"/>
          <a:stretch/>
        </p:blipFill>
        <p:spPr bwMode="auto">
          <a:xfrm>
            <a:off x="5084956" y="2699961"/>
            <a:ext cx="1390465" cy="154622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710+ Friend Request Stock Photos, Pictures &amp; Royalty-Free Images - iStock | Friend  request icon, Facebook friend request, Social media friend request">
            <a:extLst>
              <a:ext uri="{FF2B5EF4-FFF2-40B4-BE49-F238E27FC236}">
                <a16:creationId xmlns:a16="http://schemas.microsoft.com/office/drawing/2014/main" id="{4AF4B7D7-710E-CF74-814D-07A1B59EE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91" b="20125"/>
          <a:stretch/>
        </p:blipFill>
        <p:spPr bwMode="auto">
          <a:xfrm>
            <a:off x="2786521" y="2718810"/>
            <a:ext cx="1747026" cy="15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6AC84B-0D7A-1258-63E4-037F143416A5}"/>
              </a:ext>
            </a:extLst>
          </p:cNvPr>
          <p:cNvSpPr txBox="1"/>
          <p:nvPr/>
        </p:nvSpPr>
        <p:spPr>
          <a:xfrm>
            <a:off x="3773106" y="2170775"/>
            <a:ext cx="14831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ON ONE GAME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BC225-31CA-B91B-34C4-DB2AAD60B047}"/>
              </a:ext>
            </a:extLst>
          </p:cNvPr>
          <p:cNvSpPr txBox="1"/>
          <p:nvPr/>
        </p:nvSpPr>
        <p:spPr>
          <a:xfrm>
            <a:off x="6021452" y="2170775"/>
            <a:ext cx="12935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D844A-1B39-B18F-64D9-4E5B54DA655D}"/>
              </a:ext>
            </a:extLst>
          </p:cNvPr>
          <p:cNvSpPr txBox="1"/>
          <p:nvPr/>
        </p:nvSpPr>
        <p:spPr>
          <a:xfrm>
            <a:off x="2827115" y="4306452"/>
            <a:ext cx="16132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FRIEND REQUESTS AND PLAY WITH FRIENDS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3A0ED-3E0E-7F69-E00E-276FBE72E394}"/>
              </a:ext>
            </a:extLst>
          </p:cNvPr>
          <p:cNvSpPr txBox="1"/>
          <p:nvPr/>
        </p:nvSpPr>
        <p:spPr>
          <a:xfrm>
            <a:off x="4943503" y="4451268"/>
            <a:ext cx="1828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LOGIN STREAKS</a:t>
            </a:r>
          </a:p>
        </p:txBody>
      </p:sp>
    </p:spTree>
    <p:extLst>
      <p:ext uri="{BB962C8B-B14F-4D97-AF65-F5344CB8AC3E}">
        <p14:creationId xmlns:p14="http://schemas.microsoft.com/office/powerpoint/2010/main" val="177918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38172-66CE-05C5-BE5A-2EF360AAD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A1CDF8-1D57-37D2-7A4E-AB588925D255}"/>
              </a:ext>
            </a:extLst>
          </p:cNvPr>
          <p:cNvSpPr txBox="1"/>
          <p:nvPr/>
        </p:nvSpPr>
        <p:spPr>
          <a:xfrm>
            <a:off x="966439" y="2207948"/>
            <a:ext cx="16132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PROFILE WITH STATISTICS</a:t>
            </a:r>
          </a:p>
        </p:txBody>
      </p:sp>
      <p:pic>
        <p:nvPicPr>
          <p:cNvPr id="2058" name="Picture 10" descr="Somnath Bhame - Car game. Ui">
            <a:extLst>
              <a:ext uri="{FF2B5EF4-FFF2-40B4-BE49-F238E27FC236}">
                <a16:creationId xmlns:a16="http://schemas.microsoft.com/office/drawing/2014/main" id="{3DE13F42-1159-69B6-BB91-955E48F07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1" b="34815"/>
          <a:stretch/>
        </p:blipFill>
        <p:spPr bwMode="auto">
          <a:xfrm>
            <a:off x="826704" y="765259"/>
            <a:ext cx="1968535" cy="142782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ser Feedback | UXtweak">
            <a:extLst>
              <a:ext uri="{FF2B5EF4-FFF2-40B4-BE49-F238E27FC236}">
                <a16:creationId xmlns:a16="http://schemas.microsoft.com/office/drawing/2014/main" id="{EB60632D-D57E-CBE9-92FC-9172AE5ED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0"/>
          <a:stretch/>
        </p:blipFill>
        <p:spPr bwMode="auto">
          <a:xfrm>
            <a:off x="5939883" y="765259"/>
            <a:ext cx="2259979" cy="142782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72" name="Picture 24" descr="17,745 Bronze Silver Gold Medals Game Royalty-Free Images, Stock Photos &amp;  Pictures | Shutterstock">
            <a:extLst>
              <a:ext uri="{FF2B5EF4-FFF2-40B4-BE49-F238E27FC236}">
                <a16:creationId xmlns:a16="http://schemas.microsoft.com/office/drawing/2014/main" id="{B1F30C78-F072-8988-0D15-BB55716C7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26" y="2950421"/>
            <a:ext cx="1968535" cy="131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Premium Vector Challenge">
            <a:extLst>
              <a:ext uri="{FF2B5EF4-FFF2-40B4-BE49-F238E27FC236}">
                <a16:creationId xmlns:a16="http://schemas.microsoft.com/office/drawing/2014/main" id="{6E425026-7D77-7A34-903E-1AB9B5447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6" b="29034"/>
          <a:stretch/>
        </p:blipFill>
        <p:spPr bwMode="auto">
          <a:xfrm>
            <a:off x="3337933" y="754435"/>
            <a:ext cx="2161100" cy="142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6A13A1-8EF4-7F6F-6FCE-ADB82450795C}"/>
              </a:ext>
            </a:extLst>
          </p:cNvPr>
          <p:cNvSpPr txBox="1"/>
          <p:nvPr/>
        </p:nvSpPr>
        <p:spPr>
          <a:xfrm>
            <a:off x="3575825" y="2193775"/>
            <a:ext cx="16132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AND CREATE PUBLIC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2E13F-9487-B7E8-BE32-E731EAF9869F}"/>
              </a:ext>
            </a:extLst>
          </p:cNvPr>
          <p:cNvSpPr txBox="1"/>
          <p:nvPr/>
        </p:nvSpPr>
        <p:spPr>
          <a:xfrm>
            <a:off x="6259550" y="2244654"/>
            <a:ext cx="1613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DADB9-02F0-94CF-3B49-D763CDDDCA16}"/>
              </a:ext>
            </a:extLst>
          </p:cNvPr>
          <p:cNvSpPr txBox="1"/>
          <p:nvPr/>
        </p:nvSpPr>
        <p:spPr>
          <a:xfrm>
            <a:off x="2906389" y="4331102"/>
            <a:ext cx="16132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BADGE RANKING FOR TOP SCORERS</a:t>
            </a:r>
          </a:p>
        </p:txBody>
      </p:sp>
      <p:pic>
        <p:nvPicPr>
          <p:cNvPr id="1028" name="Picture 4" descr="How to Use Countdown Timers to boost Conversions with Examples - Adoric Blog">
            <a:extLst>
              <a:ext uri="{FF2B5EF4-FFF2-40B4-BE49-F238E27FC236}">
                <a16:creationId xmlns:a16="http://schemas.microsoft.com/office/drawing/2014/main" id="{686462BC-67BD-5D27-6FC4-E6EAC487D5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6" r="15647"/>
          <a:stretch/>
        </p:blipFill>
        <p:spPr bwMode="auto">
          <a:xfrm>
            <a:off x="5054449" y="2950420"/>
            <a:ext cx="1770868" cy="13167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17175-0882-BA5F-67CC-97EAA8C1C2B4}"/>
              </a:ext>
            </a:extLst>
          </p:cNvPr>
          <p:cNvSpPr txBox="1"/>
          <p:nvPr/>
        </p:nvSpPr>
        <p:spPr>
          <a:xfrm>
            <a:off x="5133279" y="4331102"/>
            <a:ext cx="16132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TIMED QUIZ CHALLENGES</a:t>
            </a:r>
          </a:p>
        </p:txBody>
      </p:sp>
    </p:spTree>
    <p:extLst>
      <p:ext uri="{BB962C8B-B14F-4D97-AF65-F5344CB8AC3E}">
        <p14:creationId xmlns:p14="http://schemas.microsoft.com/office/powerpoint/2010/main" val="19933515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968;p40"/>
          <p:cNvSpPr/>
          <p:nvPr/>
        </p:nvSpPr>
        <p:spPr>
          <a:xfrm rot="10800000">
            <a:off x="8658360" y="2991240"/>
            <a:ext cx="75960" cy="75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38160" rIns="870823080" bIns="3816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1204331" y="2529229"/>
            <a:ext cx="6675863" cy="95677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spc="-1" dirty="0">
                <a:solidFill>
                  <a:schemeClr val="dk1"/>
                </a:solidFill>
                <a:latin typeface="Syncopate"/>
              </a:rPr>
              <a:t>Application Architecture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title"/>
          </p:nvPr>
        </p:nvSpPr>
        <p:spPr>
          <a:xfrm>
            <a:off x="3914640" y="1066680"/>
            <a:ext cx="1314000" cy="12283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200" b="0" strike="noStrike" spc="-1" dirty="0">
                <a:solidFill>
                  <a:schemeClr val="dk1"/>
                </a:solidFill>
                <a:latin typeface="Syncopate"/>
                <a:ea typeface="Syncopate"/>
              </a:rPr>
              <a:t>02</a:t>
            </a:r>
            <a:endParaRPr lang="fr-FR" sz="6200" b="0" strike="noStrike" spc="-1" dirty="0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7F63D-06EE-EAF0-61D2-C63228639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>
            <a:extLst>
              <a:ext uri="{FF2B5EF4-FFF2-40B4-BE49-F238E27FC236}">
                <a16:creationId xmlns:a16="http://schemas.microsoft.com/office/drawing/2014/main" id="{96E6A39F-B8F2-C28D-1CC0-951954D9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66" y="726619"/>
            <a:ext cx="7114478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ARCHITECTURE</a:t>
            </a:r>
            <a:endParaRPr lang="fr-FR" sz="3200" b="1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D97FD39-5366-E7BE-2C48-880EB4AA7228}"/>
              </a:ext>
            </a:extLst>
          </p:cNvPr>
          <p:cNvSpPr txBox="1">
            <a:spLocks/>
          </p:cNvSpPr>
          <p:nvPr/>
        </p:nvSpPr>
        <p:spPr>
          <a:xfrm>
            <a:off x="713676" y="914400"/>
            <a:ext cx="8066049" cy="375424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4623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endParaRPr lang="en-US" sz="2300" b="1" u="sng" spc="-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frontend is developed using React.js with Vite for fast builds.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with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gamified arena experience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keeps users motivated.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follows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component-based architecture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modularity and maintainability.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State Management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React Hooks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React Router for navigation between pages.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Fetches data from the backend by making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calls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Token Authentication for protected routing</a:t>
            </a:r>
          </a:p>
        </p:txBody>
      </p:sp>
    </p:spTree>
    <p:extLst>
      <p:ext uri="{BB962C8B-B14F-4D97-AF65-F5344CB8AC3E}">
        <p14:creationId xmlns:p14="http://schemas.microsoft.com/office/powerpoint/2010/main" val="262017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8F06EE-3CB1-9D91-1FC5-999D2825F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0" y="245326"/>
            <a:ext cx="8281639" cy="443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9671"/>
      </p:ext>
    </p:extLst>
  </p:cSld>
  <p:clrMapOvr>
    <a:masterClrMapping/>
  </p:clrMapOvr>
</p:sld>
</file>

<file path=ppt/theme/theme1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</TotalTime>
  <Words>1363</Words>
  <Application>Microsoft Office PowerPoint</Application>
  <PresentationFormat>On-screen Show (16:9)</PresentationFormat>
  <Paragraphs>156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Algerian</vt:lpstr>
      <vt:lpstr>Archivo</vt:lpstr>
      <vt:lpstr>Arial</vt:lpstr>
      <vt:lpstr>OpenSymbol</vt:lpstr>
      <vt:lpstr>Symbol</vt:lpstr>
      <vt:lpstr>Syncopate</vt:lpstr>
      <vt:lpstr>Times New Roman</vt:lpstr>
      <vt:lpstr>Wingdings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C406 FINAL PROJECT – QUIZ GAME APP</vt:lpstr>
      <vt:lpstr>  WELCOME TO QUIZENA THE BATTLE OF THE QUIZ LORDS</vt:lpstr>
      <vt:lpstr>WHAT IS QUIZENA?</vt:lpstr>
      <vt:lpstr>Features</vt:lpstr>
      <vt:lpstr>PowerPoint Presentation</vt:lpstr>
      <vt:lpstr>PowerPoint Presentation</vt:lpstr>
      <vt:lpstr>Application Architecture</vt:lpstr>
      <vt:lpstr>FRONTEND ARCHITECTURE</vt:lpstr>
      <vt:lpstr>PowerPoint Presentation</vt:lpstr>
      <vt:lpstr>BACKEND ARCHITECTURE</vt:lpstr>
      <vt:lpstr>PowerPoint Presentation</vt:lpstr>
      <vt:lpstr>DATABASE INTEGRATION - SUPABASE</vt:lpstr>
      <vt:lpstr>PowerPoint Presentation</vt:lpstr>
      <vt:lpstr>PowerPoint Presentation</vt:lpstr>
      <vt:lpstr>PowerPoint Presentation</vt:lpstr>
      <vt:lpstr>PowerPoint Presentation</vt:lpstr>
      <vt:lpstr>SRE IMPLEMENTATION</vt:lpstr>
      <vt:lpstr>SRE IMPLEMENTATION</vt:lpstr>
      <vt:lpstr>SRE IMPLEMENTATION - DOCKER</vt:lpstr>
      <vt:lpstr>SRE IMPLEMENTATION – JENKINS</vt:lpstr>
      <vt:lpstr>DOCKER COMPOSE</vt:lpstr>
      <vt:lpstr>SRE IMPLEMENTATION - KUBERNETES</vt:lpstr>
      <vt:lpstr>TOILS </vt:lpstr>
      <vt:lpstr>TOILS </vt:lpstr>
      <vt:lpstr>CHALLENGES FACED</vt:lpstr>
      <vt:lpstr>CHALLENGES FACED</vt:lpstr>
      <vt:lpstr>CHALLENGES FACED</vt:lpstr>
      <vt:lpstr>FUTURE SCOPE</vt:lpstr>
      <vt:lpstr>Conclusions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Rhea Robinson</dc:creator>
  <cp:lastModifiedBy>Rhea Robinson</cp:lastModifiedBy>
  <cp:revision>13</cp:revision>
  <dcterms:modified xsi:type="dcterms:W3CDTF">2025-04-07T04:45:38Z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2025-04-03T15:09:02Z</dcterms:created>
  <dc:creator>Unknown Creator</dc:creator>
  <dc:description/>
  <dc:language>en-US</dc:language>
  <cp:lastModifiedBy>Unknown Creator</cp:lastModifiedBy>
  <dcterms:modified xsi:type="dcterms:W3CDTF">2025-04-03T15:09:02Z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