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74" r:id="rId3"/>
    <p:sldId id="275" r:id="rId4"/>
    <p:sldId id="257" r:id="rId5"/>
    <p:sldId id="258" r:id="rId6"/>
    <p:sldId id="259" r:id="rId7"/>
    <p:sldId id="260" r:id="rId8"/>
    <p:sldId id="261" r:id="rId9"/>
    <p:sldId id="262" r:id="rId10"/>
    <p:sldId id="264" r:id="rId11"/>
    <p:sldId id="263"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16894958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B3E66-552C-44AE-AD4B-DE0D0C2A5925}"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16528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3896304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32248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1058732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38460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225941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505392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1140884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370220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5B3E66-552C-44AE-AD4B-DE0D0C2A5925}"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306648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5B3E66-552C-44AE-AD4B-DE0D0C2A5925}"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243016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5B3E66-552C-44AE-AD4B-DE0D0C2A5925}" type="datetimeFigureOut">
              <a:rPr lang="en-IN" smtClean="0"/>
              <a:t>05-02-2019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368516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65B3E66-552C-44AE-AD4B-DE0D0C2A5925}" type="datetimeFigureOut">
              <a:rPr lang="en-IN" smtClean="0"/>
              <a:t>05-02-2019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261006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65B3E66-552C-44AE-AD4B-DE0D0C2A5925}" type="datetimeFigureOut">
              <a:rPr lang="en-IN" smtClean="0"/>
              <a:t>05-02-2019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4240623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B3E66-552C-44AE-AD4B-DE0D0C2A5925}"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2791259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B3E66-552C-44AE-AD4B-DE0D0C2A5925}"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4544B7-5C79-43CF-94E3-BE3EF44956F6}" type="slidenum">
              <a:rPr lang="en-IN" smtClean="0"/>
              <a:t>‹#›</a:t>
            </a:fld>
            <a:endParaRPr lang="en-IN"/>
          </a:p>
        </p:txBody>
      </p:sp>
    </p:spTree>
    <p:extLst>
      <p:ext uri="{BB962C8B-B14F-4D97-AF65-F5344CB8AC3E}">
        <p14:creationId xmlns:p14="http://schemas.microsoft.com/office/powerpoint/2010/main" val="122156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5B3E66-552C-44AE-AD4B-DE0D0C2A5925}" type="datetimeFigureOut">
              <a:rPr lang="en-IN" smtClean="0"/>
              <a:t>05-02-2019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4544B7-5C79-43CF-94E3-BE3EF44956F6}" type="slidenum">
              <a:rPr lang="en-IN" smtClean="0"/>
              <a:t>‹#›</a:t>
            </a:fld>
            <a:endParaRPr lang="en-IN"/>
          </a:p>
        </p:txBody>
      </p:sp>
    </p:spTree>
    <p:extLst>
      <p:ext uri="{BB962C8B-B14F-4D97-AF65-F5344CB8AC3E}">
        <p14:creationId xmlns:p14="http://schemas.microsoft.com/office/powerpoint/2010/main" val="3747617047"/>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0" y="1562100"/>
            <a:ext cx="8334203" cy="2044236"/>
          </a:xfrm>
        </p:spPr>
        <p:txBody>
          <a:bodyPr>
            <a:noAutofit/>
          </a:bodyPr>
          <a:lstStyle/>
          <a:p>
            <a:r>
              <a:rPr lang="en-IN" b="1" dirty="0" smtClean="0"/>
              <a:t>A NEW ENCRYPTION ALGORITHM TO SECURELY SEND DATA USING QR CODES</a:t>
            </a:r>
            <a:endParaRPr lang="en-IN" b="1" dirty="0"/>
          </a:p>
        </p:txBody>
      </p:sp>
      <p:sp>
        <p:nvSpPr>
          <p:cNvPr id="3" name="Subtitle 2"/>
          <p:cNvSpPr>
            <a:spLocks noGrp="1"/>
          </p:cNvSpPr>
          <p:nvPr>
            <p:ph type="subTitle" idx="1"/>
          </p:nvPr>
        </p:nvSpPr>
        <p:spPr>
          <a:xfrm>
            <a:off x="3966633" y="4012733"/>
            <a:ext cx="7766936" cy="1096899"/>
          </a:xfrm>
        </p:spPr>
        <p:txBody>
          <a:bodyPr>
            <a:normAutofit/>
          </a:bodyPr>
          <a:lstStyle/>
          <a:p>
            <a:r>
              <a:rPr lang="en-IN" b="1" dirty="0" smtClean="0"/>
              <a:t>SAURABH KUMAR OJHA 17BCE0773</a:t>
            </a:r>
          </a:p>
          <a:p>
            <a:r>
              <a:rPr lang="en-IN" b="1" dirty="0" smtClean="0"/>
              <a:t>VAIBHAV VERMA 17BCE0326</a:t>
            </a:r>
          </a:p>
          <a:p>
            <a:endParaRPr lang="en-IN" dirty="0"/>
          </a:p>
        </p:txBody>
      </p:sp>
    </p:spTree>
    <p:extLst>
      <p:ext uri="{BB962C8B-B14F-4D97-AF65-F5344CB8AC3E}">
        <p14:creationId xmlns:p14="http://schemas.microsoft.com/office/powerpoint/2010/main" val="2581544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65867"/>
            <a:ext cx="10131425" cy="3649133"/>
          </a:xfrm>
        </p:spPr>
        <p:txBody>
          <a:bodyPr>
            <a:normAutofit fontScale="92500"/>
          </a:bodyPr>
          <a:lstStyle/>
          <a:p>
            <a:pPr marL="0" indent="0">
              <a:buNone/>
            </a:pPr>
            <a:r>
              <a:rPr lang="en-IN" sz="5400" b="1" dirty="0"/>
              <a:t>PROOF OF </a:t>
            </a:r>
            <a:r>
              <a:rPr lang="en-IN" sz="5400" b="1" dirty="0" smtClean="0"/>
              <a:t>UNIQUENESS:</a:t>
            </a:r>
            <a:endParaRPr lang="en-IN" sz="5400" b="1" dirty="0"/>
          </a:p>
          <a:p>
            <a:pPr marL="0" indent="0">
              <a:buNone/>
            </a:pPr>
            <a:r>
              <a:rPr lang="en-IN" sz="5400" b="1" dirty="0" smtClean="0"/>
              <a:t>There can be only one private key that can Decrypt the transmissionQR to regenerate DataQR. </a:t>
            </a:r>
            <a:endParaRPr lang="en-IN" sz="5400" dirty="0"/>
          </a:p>
        </p:txBody>
      </p:sp>
      <p:sp>
        <p:nvSpPr>
          <p:cNvPr id="4" name="Title 1"/>
          <p:cNvSpPr>
            <a:spLocks noGrp="1"/>
          </p:cNvSpPr>
          <p:nvPr>
            <p:ph type="title"/>
          </p:nvPr>
        </p:nvSpPr>
        <p:spPr>
          <a:xfrm>
            <a:off x="685801" y="609600"/>
            <a:ext cx="10131425" cy="1456267"/>
          </a:xfrm>
        </p:spPr>
        <p:txBody>
          <a:bodyPr>
            <a:normAutofit/>
          </a:bodyPr>
          <a:lstStyle/>
          <a:p>
            <a:r>
              <a:rPr lang="en-IN" sz="7200" b="1" u="sng" dirty="0" smtClean="0"/>
              <a:t>PROOF 2:</a:t>
            </a:r>
            <a:endParaRPr lang="en-IN" sz="7200" b="1" u="sng" dirty="0"/>
          </a:p>
        </p:txBody>
      </p:sp>
    </p:spTree>
    <p:extLst>
      <p:ext uri="{BB962C8B-B14F-4D97-AF65-F5344CB8AC3E}">
        <p14:creationId xmlns:p14="http://schemas.microsoft.com/office/powerpoint/2010/main" val="3474362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177800"/>
            <a:ext cx="10131425" cy="1456267"/>
          </a:xfrm>
        </p:spPr>
        <p:txBody>
          <a:bodyPr/>
          <a:lstStyle/>
          <a:p>
            <a:r>
              <a:rPr lang="en-IN" b="1" u="sng" dirty="0" smtClean="0"/>
              <a:t>Proof by contradiction:</a:t>
            </a:r>
            <a:endParaRPr lang="en-IN" b="1" u="sng" dirty="0"/>
          </a:p>
        </p:txBody>
      </p:sp>
      <p:sp>
        <p:nvSpPr>
          <p:cNvPr id="5" name="Content Placeholder 4"/>
          <p:cNvSpPr>
            <a:spLocks noGrp="1"/>
          </p:cNvSpPr>
          <p:nvPr>
            <p:ph sz="half" idx="1"/>
          </p:nvPr>
        </p:nvSpPr>
        <p:spPr>
          <a:xfrm>
            <a:off x="685800" y="1278467"/>
            <a:ext cx="4995334" cy="3649134"/>
          </a:xfrm>
        </p:spPr>
        <p:txBody>
          <a:bodyPr>
            <a:normAutofit/>
          </a:bodyPr>
          <a:lstStyle/>
          <a:p>
            <a:r>
              <a:rPr lang="en-IN" sz="2000" dirty="0" smtClean="0"/>
              <a:t>Let K1 be the first KeyQR that decrypts the transmissionQR to generate DataQR.</a:t>
            </a:r>
          </a:p>
          <a:p>
            <a:pPr marL="0" indent="0">
              <a:buNone/>
            </a:pPr>
            <a:r>
              <a:rPr lang="en-IN" sz="2000" dirty="0" smtClean="0"/>
              <a:t>			Thus, T ⊕ K1 = D</a:t>
            </a:r>
          </a:p>
          <a:p>
            <a:pPr marL="0" indent="0">
              <a:buNone/>
            </a:pPr>
            <a:r>
              <a:rPr lang="en-IN" sz="2000" dirty="0" smtClean="0"/>
              <a:t>    Take an XOR of T on both the sides we have,</a:t>
            </a:r>
          </a:p>
          <a:p>
            <a:pPr marL="0" indent="0">
              <a:buNone/>
            </a:pPr>
            <a:r>
              <a:rPr lang="en-IN" sz="2000" dirty="0"/>
              <a:t>	</a:t>
            </a:r>
            <a:r>
              <a:rPr lang="en-IN" sz="2000" dirty="0" smtClean="0"/>
              <a:t>		T</a:t>
            </a:r>
            <a:r>
              <a:rPr lang="en-IN" sz="2000" dirty="0"/>
              <a:t> ⊕ </a:t>
            </a:r>
            <a:r>
              <a:rPr lang="en-IN" sz="2000" dirty="0" smtClean="0"/>
              <a:t>(T ⊕ K1) </a:t>
            </a:r>
            <a:r>
              <a:rPr lang="en-IN" sz="2000" dirty="0"/>
              <a:t>= </a:t>
            </a:r>
            <a:r>
              <a:rPr lang="en-IN" sz="2000" dirty="0" smtClean="0"/>
              <a:t>D</a:t>
            </a:r>
            <a:r>
              <a:rPr lang="en-IN" sz="2000" dirty="0"/>
              <a:t> ⊕ </a:t>
            </a:r>
            <a:r>
              <a:rPr lang="en-IN" sz="2000" dirty="0" smtClean="0"/>
              <a:t>T</a:t>
            </a:r>
          </a:p>
          <a:p>
            <a:pPr marL="0" indent="0">
              <a:buNone/>
            </a:pPr>
            <a:r>
              <a:rPr lang="en-IN" sz="2000" dirty="0"/>
              <a:t>	</a:t>
            </a:r>
            <a:r>
              <a:rPr lang="en-IN" sz="2000" dirty="0" smtClean="0"/>
              <a:t>		(T </a:t>
            </a:r>
            <a:r>
              <a:rPr lang="en-IN" sz="2000" dirty="0"/>
              <a:t>⊕ </a:t>
            </a:r>
            <a:r>
              <a:rPr lang="en-IN" sz="2000" dirty="0" smtClean="0"/>
              <a:t>T) </a:t>
            </a:r>
            <a:r>
              <a:rPr lang="en-IN" sz="2000" dirty="0"/>
              <a:t>⊕ </a:t>
            </a:r>
            <a:r>
              <a:rPr lang="en-IN" sz="2000" dirty="0" smtClean="0"/>
              <a:t>K1 = D</a:t>
            </a:r>
            <a:r>
              <a:rPr lang="en-IN" sz="2000" dirty="0"/>
              <a:t> ⊕ </a:t>
            </a:r>
            <a:r>
              <a:rPr lang="en-IN" sz="2000" dirty="0" smtClean="0"/>
              <a:t>T </a:t>
            </a:r>
          </a:p>
          <a:p>
            <a:pPr marL="0" indent="0">
              <a:buNone/>
            </a:pPr>
            <a:r>
              <a:rPr lang="en-IN" sz="2000" dirty="0"/>
              <a:t>	</a:t>
            </a:r>
            <a:r>
              <a:rPr lang="en-IN" sz="2000" dirty="0" smtClean="0"/>
              <a:t>		0 ⊕ K1 = D ⊕ T</a:t>
            </a:r>
          </a:p>
          <a:p>
            <a:pPr marL="0" indent="0">
              <a:buNone/>
            </a:pPr>
            <a:r>
              <a:rPr lang="en-IN" sz="2000" dirty="0"/>
              <a:t>	</a:t>
            </a:r>
            <a:r>
              <a:rPr lang="en-IN" sz="2000" dirty="0" smtClean="0"/>
              <a:t>		K1 = D </a:t>
            </a:r>
            <a:r>
              <a:rPr lang="en-IN" sz="2000" dirty="0"/>
              <a:t>⊕ </a:t>
            </a:r>
            <a:r>
              <a:rPr lang="en-IN" sz="2000" dirty="0" smtClean="0"/>
              <a:t> T		-(i)		 </a:t>
            </a:r>
            <a:endParaRPr lang="en-IN" sz="2000" dirty="0"/>
          </a:p>
        </p:txBody>
      </p:sp>
      <p:sp>
        <p:nvSpPr>
          <p:cNvPr id="6" name="Content Placeholder 5"/>
          <p:cNvSpPr>
            <a:spLocks noGrp="1"/>
          </p:cNvSpPr>
          <p:nvPr>
            <p:ph sz="half" idx="2"/>
          </p:nvPr>
        </p:nvSpPr>
        <p:spPr>
          <a:xfrm>
            <a:off x="5681134" y="1278468"/>
            <a:ext cx="4995332" cy="3649133"/>
          </a:xfrm>
        </p:spPr>
        <p:txBody>
          <a:bodyPr>
            <a:normAutofit/>
          </a:bodyPr>
          <a:lstStyle/>
          <a:p>
            <a:r>
              <a:rPr lang="en-IN" sz="2000" dirty="0"/>
              <a:t>Let </a:t>
            </a:r>
            <a:r>
              <a:rPr lang="en-IN" sz="2000" dirty="0" smtClean="0"/>
              <a:t>K2 </a:t>
            </a:r>
            <a:r>
              <a:rPr lang="en-IN" sz="2000" dirty="0"/>
              <a:t>be </a:t>
            </a:r>
            <a:r>
              <a:rPr lang="en-IN" sz="2000" dirty="0" smtClean="0"/>
              <a:t>the second </a:t>
            </a:r>
            <a:r>
              <a:rPr lang="en-IN" sz="2000" dirty="0"/>
              <a:t>KeyQR that decrypts the transmissionQR to generate </a:t>
            </a:r>
            <a:r>
              <a:rPr lang="en-IN" sz="2000" dirty="0" smtClean="0"/>
              <a:t>DataQR.</a:t>
            </a:r>
            <a:endParaRPr lang="en-IN" sz="2000" dirty="0"/>
          </a:p>
          <a:p>
            <a:pPr marL="0" indent="0">
              <a:buNone/>
            </a:pPr>
            <a:r>
              <a:rPr lang="en-IN" sz="2000" dirty="0" smtClean="0"/>
              <a:t>			Thus</a:t>
            </a:r>
            <a:r>
              <a:rPr lang="en-IN" sz="2000" dirty="0"/>
              <a:t>, T ⊕ </a:t>
            </a:r>
            <a:r>
              <a:rPr lang="en-IN" sz="2000" dirty="0" smtClean="0"/>
              <a:t>K2 </a:t>
            </a:r>
            <a:r>
              <a:rPr lang="en-IN" sz="2000" dirty="0"/>
              <a:t>= D</a:t>
            </a:r>
          </a:p>
          <a:p>
            <a:pPr marL="0" indent="0">
              <a:buNone/>
            </a:pPr>
            <a:r>
              <a:rPr lang="en-IN" sz="2000" dirty="0"/>
              <a:t>    Take an XOR of T on both the sides we have,</a:t>
            </a:r>
          </a:p>
          <a:p>
            <a:pPr marL="0" indent="0">
              <a:buNone/>
            </a:pPr>
            <a:r>
              <a:rPr lang="en-IN" sz="2000" dirty="0"/>
              <a:t>			T ⊕ (T ⊕ </a:t>
            </a:r>
            <a:r>
              <a:rPr lang="en-IN" sz="2000" dirty="0" smtClean="0"/>
              <a:t>K2) </a:t>
            </a:r>
            <a:r>
              <a:rPr lang="en-IN" sz="2000" dirty="0"/>
              <a:t>= D ⊕ T</a:t>
            </a:r>
          </a:p>
          <a:p>
            <a:pPr marL="0" indent="0">
              <a:buNone/>
            </a:pPr>
            <a:r>
              <a:rPr lang="en-IN" sz="2000" dirty="0"/>
              <a:t>			(T ⊕ T) ⊕ </a:t>
            </a:r>
            <a:r>
              <a:rPr lang="en-IN" sz="2000" dirty="0" smtClean="0"/>
              <a:t>K2 </a:t>
            </a:r>
            <a:r>
              <a:rPr lang="en-IN" sz="2000" dirty="0"/>
              <a:t>= D ⊕ T </a:t>
            </a:r>
          </a:p>
          <a:p>
            <a:pPr marL="0" indent="0">
              <a:buNone/>
            </a:pPr>
            <a:r>
              <a:rPr lang="en-IN" sz="2000" dirty="0"/>
              <a:t>			0 ⊕ </a:t>
            </a:r>
            <a:r>
              <a:rPr lang="en-IN" sz="2000" dirty="0" smtClean="0"/>
              <a:t>K2 </a:t>
            </a:r>
            <a:r>
              <a:rPr lang="en-IN" sz="2000" dirty="0"/>
              <a:t>= D ⊕ T</a:t>
            </a:r>
          </a:p>
          <a:p>
            <a:pPr marL="0" indent="0">
              <a:buNone/>
            </a:pPr>
            <a:r>
              <a:rPr lang="en-IN" sz="2000" dirty="0"/>
              <a:t>			</a:t>
            </a:r>
            <a:r>
              <a:rPr lang="en-IN" sz="2000" dirty="0" smtClean="0"/>
              <a:t>K2 </a:t>
            </a:r>
            <a:r>
              <a:rPr lang="en-IN" sz="2000" dirty="0"/>
              <a:t>= D ⊕  T		-(</a:t>
            </a:r>
            <a:r>
              <a:rPr lang="en-IN" sz="2000" dirty="0" smtClean="0"/>
              <a:t>ii)</a:t>
            </a:r>
            <a:r>
              <a:rPr lang="en-IN" sz="2000" dirty="0"/>
              <a:t>	</a:t>
            </a:r>
          </a:p>
        </p:txBody>
      </p:sp>
      <p:sp>
        <p:nvSpPr>
          <p:cNvPr id="7" name="Title 3"/>
          <p:cNvSpPr txBox="1">
            <a:spLocks/>
          </p:cNvSpPr>
          <p:nvPr/>
        </p:nvSpPr>
        <p:spPr>
          <a:xfrm>
            <a:off x="685800" y="4572001"/>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1800" dirty="0"/>
          </a:p>
        </p:txBody>
      </p:sp>
      <p:sp>
        <p:nvSpPr>
          <p:cNvPr id="8" name="TextBox 7"/>
          <p:cNvSpPr txBox="1"/>
          <p:nvPr/>
        </p:nvSpPr>
        <p:spPr>
          <a:xfrm>
            <a:off x="787400" y="5207000"/>
            <a:ext cx="9715500" cy="1323439"/>
          </a:xfrm>
          <a:prstGeom prst="rect">
            <a:avLst/>
          </a:prstGeom>
          <a:noFill/>
        </p:spPr>
        <p:txBody>
          <a:bodyPr wrap="square" rtlCol="0">
            <a:spAutoFit/>
          </a:bodyPr>
          <a:lstStyle/>
          <a:p>
            <a:r>
              <a:rPr lang="en-IN" sz="2000" dirty="0" smtClean="0"/>
              <a:t>But (i) and (ii) contradicts our assumption that K1 and K2 are different keys.</a:t>
            </a:r>
          </a:p>
          <a:p>
            <a:r>
              <a:rPr lang="en-IN" sz="2000" dirty="0" smtClean="0"/>
              <a:t>Thus by the method of contradiction we have proved that K1 and K2 are the same keys and thus there can be only one key that can decrypt  the transmissionQR to generate the DataQR.</a:t>
            </a:r>
            <a:endParaRPr lang="en-IN" sz="2000" dirty="0"/>
          </a:p>
        </p:txBody>
      </p:sp>
    </p:spTree>
    <p:extLst>
      <p:ext uri="{BB962C8B-B14F-4D97-AF65-F5344CB8AC3E}">
        <p14:creationId xmlns:p14="http://schemas.microsoft.com/office/powerpoint/2010/main" val="3018586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223048"/>
            <a:ext cx="10131425" cy="3649133"/>
          </a:xfrm>
        </p:spPr>
        <p:txBody>
          <a:bodyPr>
            <a:normAutofit/>
          </a:bodyPr>
          <a:lstStyle/>
          <a:p>
            <a:pPr marL="0" indent="0">
              <a:buNone/>
            </a:pPr>
            <a:r>
              <a:rPr lang="en-IN" sz="6000" b="1" dirty="0" smtClean="0"/>
              <a:t>How to apply the algorithm to a QR code?</a:t>
            </a:r>
            <a:endParaRPr lang="en-IN" sz="6000" dirty="0"/>
          </a:p>
        </p:txBody>
      </p:sp>
    </p:spTree>
    <p:extLst>
      <p:ext uri="{BB962C8B-B14F-4D97-AF65-F5344CB8AC3E}">
        <p14:creationId xmlns:p14="http://schemas.microsoft.com/office/powerpoint/2010/main" val="3883503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101" y="1849967"/>
            <a:ext cx="10131425" cy="3649133"/>
          </a:xfrm>
        </p:spPr>
        <p:txBody>
          <a:bodyPr>
            <a:normAutofit/>
          </a:bodyPr>
          <a:lstStyle/>
          <a:p>
            <a:pPr algn="just"/>
            <a:r>
              <a:rPr lang="en-IN" sz="2400" dirty="0" smtClean="0"/>
              <a:t>Since QR code is an image and image is a collection of pixels, we can manipulate the each pixel individually to generate the transmissionQR and the DataQR respectively.</a:t>
            </a:r>
          </a:p>
          <a:p>
            <a:pPr algn="just"/>
            <a:r>
              <a:rPr lang="en-IN" sz="2400" dirty="0" smtClean="0"/>
              <a:t>A QR code is a collection of black and white pixels and we can use the binary form of this image to denote black by 0 and white by 1.</a:t>
            </a:r>
          </a:p>
          <a:p>
            <a:pPr algn="just"/>
            <a:r>
              <a:rPr lang="en-IN" sz="2400" dirty="0" smtClean="0"/>
              <a:t>This will ensure that the bitwise XOR can be applied to each pixel individually to generate the transmissionQR and the DataQR code respectively.  </a:t>
            </a:r>
            <a:endParaRPr lang="en-IN" sz="2400" dirty="0"/>
          </a:p>
        </p:txBody>
      </p:sp>
    </p:spTree>
    <p:extLst>
      <p:ext uri="{BB962C8B-B14F-4D97-AF65-F5344CB8AC3E}">
        <p14:creationId xmlns:p14="http://schemas.microsoft.com/office/powerpoint/2010/main" val="36265022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A pictorial Representation Of Pixel Wise Xor:</a:t>
            </a:r>
            <a:endParaRPr lang="en-IN" b="1" dirty="0"/>
          </a:p>
        </p:txBody>
      </p:sp>
      <p:sp>
        <p:nvSpPr>
          <p:cNvPr id="3" name="Content Placeholder 2"/>
          <p:cNvSpPr>
            <a:spLocks noGrp="1"/>
          </p:cNvSpPr>
          <p:nvPr>
            <p:ph sz="half" idx="2"/>
          </p:nvPr>
        </p:nvSpPr>
        <p:spPr>
          <a:xfrm>
            <a:off x="685801" y="2065867"/>
            <a:ext cx="4996923" cy="2920998"/>
          </a:xfrm>
        </p:spPr>
        <p:txBody>
          <a:bodyPr>
            <a:normAutofit/>
          </a:bodyPr>
          <a:lstStyle/>
          <a:p>
            <a:r>
              <a:rPr lang="en-IN" dirty="0" smtClean="0"/>
              <a:t>Black(0) XOR White(1) gives White(1):</a:t>
            </a:r>
          </a:p>
          <a:p>
            <a:endParaRPr lang="en-IN" dirty="0"/>
          </a:p>
          <a:p>
            <a:endParaRPr lang="en-IN" dirty="0" smtClean="0"/>
          </a:p>
          <a:p>
            <a:endParaRPr lang="en-IN" dirty="0"/>
          </a:p>
          <a:p>
            <a:endParaRPr lang="en-IN" dirty="0" smtClean="0"/>
          </a:p>
          <a:p>
            <a:r>
              <a:rPr lang="en-IN" dirty="0" smtClean="0"/>
              <a:t>White(1) </a:t>
            </a:r>
            <a:r>
              <a:rPr lang="en-IN" dirty="0"/>
              <a:t>XOR </a:t>
            </a:r>
            <a:r>
              <a:rPr lang="en-IN" dirty="0" smtClean="0"/>
              <a:t>Black(0) </a:t>
            </a:r>
            <a:r>
              <a:rPr lang="en-IN" dirty="0"/>
              <a:t>gives </a:t>
            </a:r>
            <a:r>
              <a:rPr lang="en-IN" dirty="0" smtClean="0"/>
              <a:t>White(1):</a:t>
            </a:r>
          </a:p>
          <a:p>
            <a:endParaRPr lang="en-IN" dirty="0"/>
          </a:p>
          <a:p>
            <a:endParaRPr lang="en-IN" dirty="0"/>
          </a:p>
        </p:txBody>
      </p:sp>
      <p:sp>
        <p:nvSpPr>
          <p:cNvPr id="7" name="Content Placeholder 6"/>
          <p:cNvSpPr>
            <a:spLocks noGrp="1"/>
          </p:cNvSpPr>
          <p:nvPr>
            <p:ph sz="quarter" idx="4"/>
          </p:nvPr>
        </p:nvSpPr>
        <p:spPr>
          <a:xfrm>
            <a:off x="5682724" y="2061635"/>
            <a:ext cx="4995334" cy="2920998"/>
          </a:xfrm>
        </p:spPr>
        <p:txBody>
          <a:bodyPr/>
          <a:lstStyle/>
          <a:p>
            <a:r>
              <a:rPr lang="en-IN" dirty="0"/>
              <a:t>Black(0) XOR Black(0) gives Black(0</a:t>
            </a:r>
            <a:r>
              <a:rPr lang="en-IN" dirty="0" smtClean="0"/>
              <a:t>):</a:t>
            </a:r>
          </a:p>
          <a:p>
            <a:pPr marL="0" indent="0">
              <a:buNone/>
            </a:pPr>
            <a:endParaRPr lang="en-IN" dirty="0" smtClean="0"/>
          </a:p>
          <a:p>
            <a:endParaRPr lang="en-IN" dirty="0" smtClean="0"/>
          </a:p>
          <a:p>
            <a:endParaRPr lang="en-IN" dirty="0" smtClean="0"/>
          </a:p>
          <a:p>
            <a:endParaRPr lang="en-IN" dirty="0"/>
          </a:p>
          <a:p>
            <a:r>
              <a:rPr lang="en-IN" dirty="0"/>
              <a:t>White(1) XOR White(1) gives Black(0</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922870" y="2514865"/>
            <a:ext cx="4164012" cy="1348317"/>
          </a:xfrm>
          <a:prstGeom prst="rect">
            <a:avLst/>
          </a:prstGeom>
        </p:spPr>
      </p:pic>
      <p:pic>
        <p:nvPicPr>
          <p:cNvPr id="8" name="Picture 7"/>
          <p:cNvPicPr>
            <a:picLocks noChangeAspect="1"/>
          </p:cNvPicPr>
          <p:nvPr/>
        </p:nvPicPr>
        <p:blipFill>
          <a:blip r:embed="rId3"/>
          <a:stretch>
            <a:fillRect/>
          </a:stretch>
        </p:blipFill>
        <p:spPr>
          <a:xfrm>
            <a:off x="922870" y="4559565"/>
            <a:ext cx="4164012" cy="1395412"/>
          </a:xfrm>
          <a:prstGeom prst="rect">
            <a:avLst/>
          </a:prstGeom>
        </p:spPr>
      </p:pic>
      <p:pic>
        <p:nvPicPr>
          <p:cNvPr id="9" name="Picture 8"/>
          <p:cNvPicPr>
            <a:picLocks noChangeAspect="1"/>
          </p:cNvPicPr>
          <p:nvPr/>
        </p:nvPicPr>
        <p:blipFill>
          <a:blip r:embed="rId4"/>
          <a:stretch>
            <a:fillRect/>
          </a:stretch>
        </p:blipFill>
        <p:spPr>
          <a:xfrm>
            <a:off x="6009485" y="4559564"/>
            <a:ext cx="4164012" cy="1395413"/>
          </a:xfrm>
          <a:prstGeom prst="rect">
            <a:avLst/>
          </a:prstGeom>
        </p:spPr>
      </p:pic>
      <p:pic>
        <p:nvPicPr>
          <p:cNvPr id="10" name="Picture 9"/>
          <p:cNvPicPr>
            <a:picLocks noChangeAspect="1"/>
          </p:cNvPicPr>
          <p:nvPr/>
        </p:nvPicPr>
        <p:blipFill>
          <a:blip r:embed="rId5"/>
          <a:stretch>
            <a:fillRect/>
          </a:stretch>
        </p:blipFill>
        <p:spPr>
          <a:xfrm>
            <a:off x="6009485" y="2511957"/>
            <a:ext cx="4164012" cy="1351225"/>
          </a:xfrm>
          <a:prstGeom prst="rect">
            <a:avLst/>
          </a:prstGeom>
        </p:spPr>
      </p:pic>
    </p:spTree>
    <p:extLst>
      <p:ext uri="{BB962C8B-B14F-4D97-AF65-F5344CB8AC3E}">
        <p14:creationId xmlns:p14="http://schemas.microsoft.com/office/powerpoint/2010/main" val="2717077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58091" y="1220740"/>
            <a:ext cx="10131425" cy="3649133"/>
          </a:xfrm>
        </p:spPr>
        <p:txBody>
          <a:bodyPr>
            <a:normAutofit/>
          </a:bodyPr>
          <a:lstStyle/>
          <a:p>
            <a:r>
              <a:rPr lang="en-IN" sz="5400" b="1" dirty="0" smtClean="0"/>
              <a:t>Why is this algorithm failsafe?</a:t>
            </a:r>
            <a:endParaRPr lang="en-IN" sz="5400" b="1" dirty="0"/>
          </a:p>
        </p:txBody>
      </p:sp>
    </p:spTree>
    <p:extLst>
      <p:ext uri="{BB962C8B-B14F-4D97-AF65-F5344CB8AC3E}">
        <p14:creationId xmlns:p14="http://schemas.microsoft.com/office/powerpoint/2010/main" val="93286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643304"/>
            <a:ext cx="10131425" cy="3649133"/>
          </a:xfrm>
        </p:spPr>
        <p:txBody>
          <a:bodyPr>
            <a:noAutofit/>
          </a:bodyPr>
          <a:lstStyle/>
          <a:p>
            <a:pPr algn="just"/>
            <a:r>
              <a:rPr lang="en-IN" sz="2400" dirty="0" smtClean="0"/>
              <a:t>Consider a transmissionQR code of size 128*128 pixels while it is generated.</a:t>
            </a:r>
          </a:p>
          <a:p>
            <a:pPr algn="just"/>
            <a:r>
              <a:rPr lang="en-IN" sz="2400" dirty="0" smtClean="0"/>
              <a:t>In order to forge a KeyQR code to decrypt the message consider the brute force method of generating the KeyQR.</a:t>
            </a:r>
          </a:p>
          <a:p>
            <a:pPr algn="just"/>
            <a:r>
              <a:rPr lang="en-IN" sz="2400" dirty="0" smtClean="0"/>
              <a:t>Each pixel in the forged KeyQR will have 2 choices: It can either be black or white.</a:t>
            </a:r>
          </a:p>
          <a:p>
            <a:pPr algn="just"/>
            <a:r>
              <a:rPr lang="en-IN" sz="2400" dirty="0" smtClean="0"/>
              <a:t>Thus for 128*128 pixels we have 2(128*128)  choices.</a:t>
            </a:r>
          </a:p>
          <a:p>
            <a:pPr algn="just"/>
            <a:r>
              <a:rPr lang="en-IN" sz="2400" dirty="0" smtClean="0"/>
              <a:t>Any modern day computer would take more than the life of universe to generate and check all the combinations to find out the correct KeyQR. </a:t>
            </a:r>
          </a:p>
          <a:p>
            <a:pPr algn="just"/>
            <a:r>
              <a:rPr lang="en-IN" sz="2400" dirty="0" smtClean="0"/>
              <a:t>Thus the security of our algorithm is time bound.   </a:t>
            </a:r>
            <a:endParaRPr lang="en-IN" sz="2400" dirty="0"/>
          </a:p>
        </p:txBody>
      </p:sp>
    </p:spTree>
    <p:extLst>
      <p:ext uri="{BB962C8B-B14F-4D97-AF65-F5344CB8AC3E}">
        <p14:creationId xmlns:p14="http://schemas.microsoft.com/office/powerpoint/2010/main" val="1076692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685801" y="144318"/>
            <a:ext cx="10131425" cy="3649133"/>
          </a:xfrm>
        </p:spPr>
        <p:txBody>
          <a:bodyPr/>
          <a:lstStyle/>
          <a:p>
            <a:pPr marL="0" indent="0">
              <a:buNone/>
            </a:pPr>
            <a:r>
              <a:rPr lang="en-IN" dirty="0" smtClean="0"/>
              <a:t>Let users Agree on the following private keyQR:</a:t>
            </a:r>
          </a:p>
          <a:p>
            <a:pPr marL="0" indent="0">
              <a:buNone/>
            </a:pPr>
            <a:endParaRPr lang="en-IN" dirty="0"/>
          </a:p>
        </p:txBody>
      </p:sp>
      <p:pic>
        <p:nvPicPr>
          <p:cNvPr id="4" name="Picture 3"/>
          <p:cNvPicPr>
            <a:picLocks noChangeAspect="1"/>
          </p:cNvPicPr>
          <p:nvPr/>
        </p:nvPicPr>
        <p:blipFill>
          <a:blip r:embed="rId2"/>
          <a:stretch>
            <a:fillRect/>
          </a:stretch>
        </p:blipFill>
        <p:spPr>
          <a:xfrm>
            <a:off x="3865563" y="2377545"/>
            <a:ext cx="3771900" cy="3762375"/>
          </a:xfrm>
          <a:prstGeom prst="rect">
            <a:avLst/>
          </a:prstGeom>
        </p:spPr>
      </p:pic>
    </p:spTree>
    <p:extLst>
      <p:ext uri="{BB962C8B-B14F-4D97-AF65-F5344CB8AC3E}">
        <p14:creationId xmlns:p14="http://schemas.microsoft.com/office/powerpoint/2010/main" val="2191225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4697"/>
            <a:ext cx="10131425" cy="3649133"/>
          </a:xfrm>
        </p:spPr>
        <p:txBody>
          <a:bodyPr/>
          <a:lstStyle/>
          <a:p>
            <a:pPr marL="0" indent="0">
              <a:buNone/>
            </a:pPr>
            <a:r>
              <a:rPr lang="en-IN" sz="2400" dirty="0"/>
              <a:t>The data to be encoded in DataQR be say  “username:abc@abc.com  password:abcdefghi</a:t>
            </a:r>
            <a:r>
              <a:rPr lang="en-IN" sz="2400" dirty="0" smtClean="0"/>
              <a:t>” the DataQR generated be:</a:t>
            </a:r>
          </a:p>
          <a:p>
            <a:pPr marL="0" indent="0">
              <a:buNone/>
            </a:pPr>
            <a:endParaRPr lang="en-IN" dirty="0"/>
          </a:p>
        </p:txBody>
      </p:sp>
      <p:pic>
        <p:nvPicPr>
          <p:cNvPr id="4" name="Picture 3"/>
          <p:cNvPicPr>
            <a:picLocks noChangeAspect="1"/>
          </p:cNvPicPr>
          <p:nvPr/>
        </p:nvPicPr>
        <p:blipFill>
          <a:blip r:embed="rId2"/>
          <a:stretch>
            <a:fillRect/>
          </a:stretch>
        </p:blipFill>
        <p:spPr>
          <a:xfrm>
            <a:off x="3865562" y="2521526"/>
            <a:ext cx="3771900" cy="3781425"/>
          </a:xfrm>
          <a:prstGeom prst="rect">
            <a:avLst/>
          </a:prstGeom>
        </p:spPr>
      </p:pic>
    </p:spTree>
    <p:extLst>
      <p:ext uri="{BB962C8B-B14F-4D97-AF65-F5344CB8AC3E}">
        <p14:creationId xmlns:p14="http://schemas.microsoft.com/office/powerpoint/2010/main" val="349882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193193" y="2535238"/>
            <a:ext cx="3640514" cy="3649662"/>
          </a:xfrm>
          <a:prstGeom prst="rect">
            <a:avLst/>
          </a:prstGeom>
        </p:spPr>
      </p:pic>
      <p:sp>
        <p:nvSpPr>
          <p:cNvPr id="5" name="TextBox 4"/>
          <p:cNvSpPr txBox="1"/>
          <p:nvPr/>
        </p:nvSpPr>
        <p:spPr>
          <a:xfrm>
            <a:off x="673100" y="622300"/>
            <a:ext cx="10680700" cy="1077218"/>
          </a:xfrm>
          <a:prstGeom prst="rect">
            <a:avLst/>
          </a:prstGeom>
          <a:noFill/>
        </p:spPr>
        <p:txBody>
          <a:bodyPr wrap="square" rtlCol="0">
            <a:spAutoFit/>
          </a:bodyPr>
          <a:lstStyle/>
          <a:p>
            <a:endParaRPr lang="en-IN" sz="3200" b="1" u="sng" dirty="0" smtClean="0"/>
          </a:p>
          <a:p>
            <a:r>
              <a:rPr lang="en-IN" sz="3200" b="1" u="sng" dirty="0" smtClean="0"/>
              <a:t>THE TRANSMITTEDQR IS AS FOLLOWS:</a:t>
            </a:r>
            <a:r>
              <a:rPr lang="en-IN" sz="2000" b="1" u="sng" dirty="0" smtClean="0"/>
              <a:t> </a:t>
            </a:r>
            <a:endParaRPr lang="en-IN" sz="2000" b="1" u="sng" dirty="0"/>
          </a:p>
        </p:txBody>
      </p:sp>
    </p:spTree>
    <p:extLst>
      <p:ext uri="{BB962C8B-B14F-4D97-AF65-F5344CB8AC3E}">
        <p14:creationId xmlns:p14="http://schemas.microsoft.com/office/powerpoint/2010/main" val="58729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What is QR Code?</a:t>
            </a:r>
            <a:endParaRPr lang="en-IN" sz="4000" dirty="0"/>
          </a:p>
        </p:txBody>
      </p:sp>
      <p:sp>
        <p:nvSpPr>
          <p:cNvPr id="4" name="TextBox 3"/>
          <p:cNvSpPr txBox="1"/>
          <p:nvPr/>
        </p:nvSpPr>
        <p:spPr>
          <a:xfrm>
            <a:off x="914400" y="1970425"/>
            <a:ext cx="9902826" cy="3046988"/>
          </a:xfrm>
          <a:prstGeom prst="rect">
            <a:avLst/>
          </a:prstGeom>
          <a:noFill/>
        </p:spPr>
        <p:txBody>
          <a:bodyPr wrap="square" rtlCol="0">
            <a:spAutoFit/>
          </a:bodyPr>
          <a:lstStyle/>
          <a:p>
            <a:pPr marL="342900" indent="-342900">
              <a:buFont typeface="Arial" panose="020B0604020202020204" pitchFamily="34" charset="0"/>
              <a:buChar char="•"/>
            </a:pPr>
            <a:r>
              <a:rPr lang="en-IN" sz="2400" b="1" dirty="0"/>
              <a:t>QR code</a:t>
            </a:r>
            <a:r>
              <a:rPr lang="en-IN" sz="2400" dirty="0"/>
              <a:t> (abbreviated from </a:t>
            </a:r>
            <a:r>
              <a:rPr lang="en-IN" sz="2400" b="1" dirty="0"/>
              <a:t>Quick Response Code</a:t>
            </a:r>
            <a:r>
              <a:rPr lang="en-IN" sz="2400" dirty="0"/>
              <a:t>) is the trademark for a type of matrix barcode (or two-dimensional </a:t>
            </a:r>
            <a:r>
              <a:rPr lang="en-IN" sz="2400" dirty="0" smtClean="0"/>
              <a:t>barcode). </a:t>
            </a:r>
          </a:p>
          <a:p>
            <a:pPr marL="342900" indent="-342900">
              <a:buFont typeface="Arial" panose="020B0604020202020204" pitchFamily="34" charset="0"/>
              <a:buChar char="•"/>
            </a:pPr>
            <a:r>
              <a:rPr lang="en-IN" sz="2400" dirty="0" smtClean="0"/>
              <a:t>A </a:t>
            </a:r>
            <a:r>
              <a:rPr lang="en-IN" sz="2400" dirty="0"/>
              <a:t>barcode is a machine-readable optical label that contains information about the item to which it is attached</a:t>
            </a:r>
            <a:r>
              <a:rPr lang="en-IN" sz="2400" dirty="0" smtClean="0"/>
              <a:t>.</a:t>
            </a:r>
          </a:p>
          <a:p>
            <a:pPr marL="342900" indent="-342900">
              <a:buFont typeface="Arial" panose="020B0604020202020204" pitchFamily="34" charset="0"/>
              <a:buChar char="•"/>
            </a:pPr>
            <a:r>
              <a:rPr lang="en-IN" sz="2400" dirty="0"/>
              <a:t>The Quick Response system became </a:t>
            </a:r>
            <a:r>
              <a:rPr lang="en-IN" sz="2400" dirty="0" smtClean="0"/>
              <a:t>popular </a:t>
            </a:r>
            <a:r>
              <a:rPr lang="en-IN" sz="2400" dirty="0"/>
              <a:t>due to its fast readability and greater storage capacity compared to standard UPC barcodes</a:t>
            </a:r>
            <a:r>
              <a:rPr lang="en-IN" sz="2400" dirty="0" smtClean="0"/>
              <a:t>.</a:t>
            </a:r>
          </a:p>
          <a:p>
            <a:pPr marL="342900" indent="-342900">
              <a:buFont typeface="Arial" panose="020B0604020202020204" pitchFamily="34" charset="0"/>
              <a:buChar char="•"/>
            </a:pPr>
            <a:r>
              <a:rPr lang="en-IN" sz="2400" dirty="0"/>
              <a:t>A QR code consists of black squares arranged in a square grid on a white background, which can be read by an imaging device such as a </a:t>
            </a:r>
            <a:r>
              <a:rPr lang="en-IN" sz="2400" dirty="0" smtClean="0"/>
              <a:t>camera.</a:t>
            </a:r>
            <a:endParaRPr lang="en-IN" sz="2400" dirty="0"/>
          </a:p>
        </p:txBody>
      </p:sp>
    </p:spTree>
    <p:extLst>
      <p:ext uri="{BB962C8B-B14F-4D97-AF65-F5344CB8AC3E}">
        <p14:creationId xmlns:p14="http://schemas.microsoft.com/office/powerpoint/2010/main" val="1256776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u="sng" dirty="0" smtClean="0"/>
              <a:t>RETRIEVED QR IS AS FOLLOWS:</a:t>
            </a:r>
            <a:endParaRPr lang="en-IN" sz="4000" b="1" u="sng" dirty="0"/>
          </a:p>
        </p:txBody>
      </p:sp>
      <p:pic>
        <p:nvPicPr>
          <p:cNvPr id="4" name="Picture 3"/>
          <p:cNvPicPr>
            <a:picLocks noChangeAspect="1"/>
          </p:cNvPicPr>
          <p:nvPr/>
        </p:nvPicPr>
        <p:blipFill>
          <a:blip r:embed="rId2"/>
          <a:stretch>
            <a:fillRect/>
          </a:stretch>
        </p:blipFill>
        <p:spPr>
          <a:xfrm>
            <a:off x="3865563" y="2489199"/>
            <a:ext cx="3771900" cy="3781425"/>
          </a:xfrm>
          <a:prstGeom prst="rect">
            <a:avLst/>
          </a:prstGeom>
        </p:spPr>
      </p:pic>
    </p:spTree>
    <p:extLst>
      <p:ext uri="{BB962C8B-B14F-4D97-AF65-F5344CB8AC3E}">
        <p14:creationId xmlns:p14="http://schemas.microsoft.com/office/powerpoint/2010/main" val="2279345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between </a:t>
            </a:r>
            <a:r>
              <a:rPr lang="en-IN" dirty="0" err="1" smtClean="0"/>
              <a:t>Upc</a:t>
            </a:r>
            <a:r>
              <a:rPr lang="en-IN" dirty="0" smtClean="0"/>
              <a:t> barcode and QR codes</a:t>
            </a:r>
            <a:endParaRPr lang="en-IN" dirty="0"/>
          </a:p>
        </p:txBody>
      </p:sp>
      <p:pic>
        <p:nvPicPr>
          <p:cNvPr id="4" name="Picture 3"/>
          <p:cNvPicPr>
            <a:picLocks noChangeAspect="1"/>
          </p:cNvPicPr>
          <p:nvPr/>
        </p:nvPicPr>
        <p:blipFill>
          <a:blip r:embed="rId2"/>
          <a:stretch>
            <a:fillRect/>
          </a:stretch>
        </p:blipFill>
        <p:spPr>
          <a:xfrm>
            <a:off x="6871999" y="2065867"/>
            <a:ext cx="3220848" cy="3212715"/>
          </a:xfrm>
          <a:prstGeom prst="rect">
            <a:avLst/>
          </a:prstGeom>
        </p:spPr>
      </p:pic>
      <p:pic>
        <p:nvPicPr>
          <p:cNvPr id="1026" name="Picture 2" descr="UPC-E-654321.png"/>
          <p:cNvPicPr>
            <a:picLocks noChangeAspect="1" noChangeArrowheads="1"/>
          </p:cNvPicPr>
          <p:nvPr/>
        </p:nvPicPr>
        <p:blipFill rotWithShape="1">
          <a:blip r:embed="rId3">
            <a:extLst>
              <a:ext uri="{28A0092B-C50C-407E-A947-70E740481C1C}">
                <a14:useLocalDpi xmlns:a14="http://schemas.microsoft.com/office/drawing/2010/main" val="0"/>
              </a:ext>
            </a:extLst>
          </a:blip>
          <a:srcRect l="7697" r="8930"/>
          <a:stretch/>
        </p:blipFill>
        <p:spPr bwMode="auto">
          <a:xfrm>
            <a:off x="1440873" y="2065867"/>
            <a:ext cx="4017818" cy="32127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flipH="1">
            <a:off x="2387138" y="5680363"/>
            <a:ext cx="3196244" cy="461665"/>
          </a:xfrm>
          <a:prstGeom prst="rect">
            <a:avLst/>
          </a:prstGeom>
          <a:noFill/>
        </p:spPr>
        <p:txBody>
          <a:bodyPr wrap="square" rtlCol="0">
            <a:spAutoFit/>
          </a:bodyPr>
          <a:lstStyle/>
          <a:p>
            <a:r>
              <a:rPr lang="en-IN" sz="2400" dirty="0" smtClean="0"/>
              <a:t>UPC BARCODE</a:t>
            </a:r>
            <a:endParaRPr lang="en-IN" sz="2400" dirty="0"/>
          </a:p>
        </p:txBody>
      </p:sp>
      <p:sp>
        <p:nvSpPr>
          <p:cNvPr id="7" name="TextBox 6"/>
          <p:cNvSpPr txBox="1"/>
          <p:nvPr/>
        </p:nvSpPr>
        <p:spPr>
          <a:xfrm flipH="1">
            <a:off x="7734992" y="5680362"/>
            <a:ext cx="3196244" cy="461665"/>
          </a:xfrm>
          <a:prstGeom prst="rect">
            <a:avLst/>
          </a:prstGeom>
          <a:noFill/>
        </p:spPr>
        <p:txBody>
          <a:bodyPr wrap="square" rtlCol="0">
            <a:spAutoFit/>
          </a:bodyPr>
          <a:lstStyle/>
          <a:p>
            <a:r>
              <a:rPr lang="en-IN" sz="2400" dirty="0" smtClean="0"/>
              <a:t>QR CODE</a:t>
            </a:r>
            <a:endParaRPr lang="en-IN" sz="2400" dirty="0"/>
          </a:p>
        </p:txBody>
      </p:sp>
    </p:spTree>
    <p:extLst>
      <p:ext uri="{BB962C8B-B14F-4D97-AF65-F5344CB8AC3E}">
        <p14:creationId xmlns:p14="http://schemas.microsoft.com/office/powerpoint/2010/main" val="423359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INTRODUCTION:</a:t>
            </a:r>
            <a:endParaRPr lang="en-IN" sz="4000" b="1" dirty="0"/>
          </a:p>
        </p:txBody>
      </p:sp>
      <p:sp>
        <p:nvSpPr>
          <p:cNvPr id="3" name="Content Placeholder 2"/>
          <p:cNvSpPr>
            <a:spLocks noGrp="1"/>
          </p:cNvSpPr>
          <p:nvPr>
            <p:ph idx="1"/>
          </p:nvPr>
        </p:nvSpPr>
        <p:spPr/>
        <p:txBody>
          <a:bodyPr>
            <a:normAutofit/>
          </a:bodyPr>
          <a:lstStyle/>
          <a:p>
            <a:pPr algn="just"/>
            <a:r>
              <a:rPr lang="en-IN" sz="2400" dirty="0" smtClean="0"/>
              <a:t>In this presentation we propose a new encryption algorithm that uses encrypted QR codes for exchanging the data securely between two communicating users.  </a:t>
            </a:r>
          </a:p>
          <a:p>
            <a:pPr algn="just"/>
            <a:r>
              <a:rPr lang="en-IN" sz="2400" dirty="0" smtClean="0"/>
              <a:t>The algorithm uses a private key upon which both parties must agree.</a:t>
            </a:r>
          </a:p>
          <a:p>
            <a:pPr algn="just"/>
            <a:r>
              <a:rPr lang="en-IN" sz="2400" dirty="0" smtClean="0"/>
              <a:t>The algorithm first encodes the data to be sent in a QR code and then encrypts the QR code using the private key.</a:t>
            </a:r>
          </a:p>
          <a:p>
            <a:pPr algn="just"/>
            <a:r>
              <a:rPr lang="en-IN" sz="2400" dirty="0" smtClean="0"/>
              <a:t>The transmitted QR code cannot be tampered with unless the private key is used for decryption. </a:t>
            </a:r>
            <a:endParaRPr lang="en-IN" sz="2400" dirty="0"/>
          </a:p>
        </p:txBody>
      </p:sp>
    </p:spTree>
    <p:extLst>
      <p:ext uri="{BB962C8B-B14F-4D97-AF65-F5344CB8AC3E}">
        <p14:creationId xmlns:p14="http://schemas.microsoft.com/office/powerpoint/2010/main" val="211421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292100"/>
            <a:ext cx="10131425" cy="1456267"/>
          </a:xfrm>
        </p:spPr>
        <p:txBody>
          <a:bodyPr>
            <a:normAutofit/>
          </a:bodyPr>
          <a:lstStyle/>
          <a:p>
            <a:r>
              <a:rPr lang="en-IN" sz="4000" b="1" dirty="0" smtClean="0"/>
              <a:t>UNDERSTANDING THE ENCRYPTION PROCESS:</a:t>
            </a:r>
            <a:endParaRPr lang="en-IN" sz="4000" b="1" dirty="0"/>
          </a:p>
        </p:txBody>
      </p:sp>
      <p:sp>
        <p:nvSpPr>
          <p:cNvPr id="3" name="Content Placeholder 2"/>
          <p:cNvSpPr>
            <a:spLocks noGrp="1"/>
          </p:cNvSpPr>
          <p:nvPr>
            <p:ph idx="1"/>
          </p:nvPr>
        </p:nvSpPr>
        <p:spPr>
          <a:xfrm>
            <a:off x="685800" y="1651000"/>
            <a:ext cx="10131425" cy="4914899"/>
          </a:xfrm>
        </p:spPr>
        <p:txBody>
          <a:bodyPr>
            <a:normAutofit lnSpcReduction="10000"/>
          </a:bodyPr>
          <a:lstStyle/>
          <a:p>
            <a:pPr marL="0" indent="0" algn="just">
              <a:buNone/>
            </a:pPr>
            <a:r>
              <a:rPr lang="en-IN" sz="2400" dirty="0"/>
              <a:t> </a:t>
            </a:r>
            <a:r>
              <a:rPr lang="en-IN" sz="2400" dirty="0" smtClean="0"/>
              <a:t>   </a:t>
            </a:r>
            <a:r>
              <a:rPr lang="en-IN" sz="2400" b="1" u="sng" dirty="0" smtClean="0"/>
              <a:t>The working of the algorithm can be summarised as follows:</a:t>
            </a:r>
            <a:endParaRPr lang="en-IN" sz="2400" b="1" u="sng" dirty="0"/>
          </a:p>
          <a:p>
            <a:pPr algn="just"/>
            <a:r>
              <a:rPr lang="en-IN" sz="2400" dirty="0" smtClean="0"/>
              <a:t>The two users agree on a private key text.</a:t>
            </a:r>
          </a:p>
          <a:p>
            <a:pPr algn="just"/>
            <a:r>
              <a:rPr lang="en-IN" sz="2400" dirty="0" smtClean="0"/>
              <a:t>The users then generate the QR codes for the private key (KeyQR).</a:t>
            </a:r>
          </a:p>
          <a:p>
            <a:pPr algn="just"/>
            <a:r>
              <a:rPr lang="en-IN" sz="2400" dirty="0" smtClean="0"/>
              <a:t>The sender then generates the QR code for the data he wants to send to the receiver (DataQR). </a:t>
            </a:r>
          </a:p>
          <a:p>
            <a:pPr algn="just"/>
            <a:r>
              <a:rPr lang="en-IN" sz="2400" dirty="0" smtClean="0"/>
              <a:t> The sender then encrypts the DataQR using the KeyQR and generates a transmission QR code (transmissionQR).</a:t>
            </a:r>
          </a:p>
          <a:p>
            <a:pPr algn="just"/>
            <a:r>
              <a:rPr lang="en-IN" sz="2400" dirty="0" smtClean="0"/>
              <a:t>The transmissionQR is then transmitted through the channel to the receiver.</a:t>
            </a:r>
          </a:p>
          <a:p>
            <a:pPr algn="just"/>
            <a:r>
              <a:rPr lang="en-IN" sz="2400" dirty="0" smtClean="0"/>
              <a:t>The receiver decrypts the transmissionQR with the help of the KeyQR to obtain the DataQR.</a:t>
            </a:r>
          </a:p>
          <a:p>
            <a:pPr algn="just"/>
            <a:r>
              <a:rPr lang="en-IN" sz="2400" dirty="0" smtClean="0"/>
              <a:t>The receiver decodes the DataQR to obtain the data sent by the sender. </a:t>
            </a:r>
          </a:p>
          <a:p>
            <a:pPr algn="just"/>
            <a:endParaRPr lang="en-IN" sz="2400" dirty="0"/>
          </a:p>
        </p:txBody>
      </p:sp>
    </p:spTree>
    <p:extLst>
      <p:ext uri="{BB962C8B-B14F-4D97-AF65-F5344CB8AC3E}">
        <p14:creationId xmlns:p14="http://schemas.microsoft.com/office/powerpoint/2010/main" val="2621902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HOW IS THE QR CODE ENCRYPTED:</a:t>
            </a:r>
            <a:endParaRPr lang="en-IN" sz="4000" b="1" dirty="0"/>
          </a:p>
        </p:txBody>
      </p:sp>
      <p:sp>
        <p:nvSpPr>
          <p:cNvPr id="3" name="Content Placeholder 2"/>
          <p:cNvSpPr>
            <a:spLocks noGrp="1"/>
          </p:cNvSpPr>
          <p:nvPr>
            <p:ph idx="1"/>
          </p:nvPr>
        </p:nvSpPr>
        <p:spPr/>
        <p:txBody>
          <a:bodyPr>
            <a:normAutofit/>
          </a:bodyPr>
          <a:lstStyle/>
          <a:p>
            <a:pPr algn="just"/>
            <a:r>
              <a:rPr lang="en-IN" sz="2400" dirty="0" smtClean="0"/>
              <a:t>The QR code is encrypted using a simple yet a very effective process.</a:t>
            </a:r>
          </a:p>
          <a:p>
            <a:pPr algn="just"/>
            <a:r>
              <a:rPr lang="en-IN" sz="2400" dirty="0" smtClean="0"/>
              <a:t>The KeyQR and the DataQR are Xor’ed Bitwise to generate the transmission QR.</a:t>
            </a:r>
          </a:p>
          <a:p>
            <a:pPr algn="just"/>
            <a:r>
              <a:rPr lang="en-IN" sz="2400" dirty="0" smtClean="0"/>
              <a:t>Thus the transmissionQR can be summarised into a formula as follows:</a:t>
            </a:r>
          </a:p>
          <a:p>
            <a:pPr marL="0" indent="0" algn="just">
              <a:buNone/>
            </a:pPr>
            <a:r>
              <a:rPr lang="en-IN" sz="2400" dirty="0" smtClean="0"/>
              <a:t>						</a:t>
            </a:r>
            <a:r>
              <a:rPr lang="en-IN" sz="2400" i="1" dirty="0" smtClean="0"/>
              <a:t>transmissionQR = KeyQR ⊕ DataQR </a:t>
            </a:r>
          </a:p>
          <a:p>
            <a:pPr marL="0" indent="0" algn="just">
              <a:buNone/>
            </a:pPr>
            <a:r>
              <a:rPr lang="en-IN" sz="2400" dirty="0"/>
              <a:t> </a:t>
            </a:r>
            <a:r>
              <a:rPr lang="en-IN" sz="2400" dirty="0" smtClean="0"/>
              <a:t>   where </a:t>
            </a:r>
            <a:r>
              <a:rPr lang="en-IN" sz="2400" dirty="0"/>
              <a:t>the symbol </a:t>
            </a:r>
            <a:r>
              <a:rPr lang="en-IN" sz="2400" dirty="0" smtClean="0"/>
              <a:t>⊕ denotes the bitwise XOR operation.</a:t>
            </a:r>
          </a:p>
          <a:p>
            <a:pPr marL="0" indent="0" algn="just">
              <a:buNone/>
            </a:pPr>
            <a:r>
              <a:rPr lang="en-IN" sz="2400" dirty="0" smtClean="0"/>
              <a:t>														</a:t>
            </a:r>
            <a:r>
              <a:rPr lang="en-IN" sz="1600" dirty="0" smtClean="0"/>
              <a:t>    </a:t>
            </a:r>
            <a:endParaRPr lang="en-IN" sz="1600" dirty="0"/>
          </a:p>
        </p:txBody>
      </p:sp>
    </p:spTree>
    <p:extLst>
      <p:ext uri="{BB962C8B-B14F-4D97-AF65-F5344CB8AC3E}">
        <p14:creationId xmlns:p14="http://schemas.microsoft.com/office/powerpoint/2010/main" val="2183149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WHY XOR?</a:t>
            </a:r>
            <a:endParaRPr lang="en-IN" sz="4000" b="1" dirty="0"/>
          </a:p>
        </p:txBody>
      </p:sp>
      <p:sp>
        <p:nvSpPr>
          <p:cNvPr id="3" name="Content Placeholder 2"/>
          <p:cNvSpPr>
            <a:spLocks noGrp="1"/>
          </p:cNvSpPr>
          <p:nvPr>
            <p:ph idx="1"/>
          </p:nvPr>
        </p:nvSpPr>
        <p:spPr/>
        <p:txBody>
          <a:bodyPr>
            <a:normAutofit/>
          </a:bodyPr>
          <a:lstStyle/>
          <a:p>
            <a:pPr algn="just"/>
            <a:r>
              <a:rPr lang="en-IN" sz="2400" dirty="0" smtClean="0"/>
              <a:t>XOR operation has a unique property of reversibility. </a:t>
            </a:r>
          </a:p>
          <a:p>
            <a:pPr algn="just"/>
            <a:r>
              <a:rPr lang="en-IN" sz="2400" dirty="0" smtClean="0"/>
              <a:t>Since the XOR operation is performed bitwise, it is extremely fast and thus makes the encryption and decryption algorithm very fast.</a:t>
            </a:r>
          </a:p>
          <a:p>
            <a:pPr algn="just"/>
            <a:r>
              <a:rPr lang="en-IN" sz="2400" dirty="0" smtClean="0"/>
              <a:t>This property of XOR makes it very useful in the encryption and decryption algorithm.</a:t>
            </a:r>
            <a:endParaRPr lang="en-IN" sz="2400" dirty="0"/>
          </a:p>
        </p:txBody>
      </p:sp>
    </p:spTree>
    <p:extLst>
      <p:ext uri="{BB962C8B-B14F-4D97-AF65-F5344CB8AC3E}">
        <p14:creationId xmlns:p14="http://schemas.microsoft.com/office/powerpoint/2010/main" val="4224414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065867"/>
            <a:ext cx="10131425" cy="3649133"/>
          </a:xfrm>
        </p:spPr>
        <p:txBody>
          <a:bodyPr>
            <a:normAutofit/>
          </a:bodyPr>
          <a:lstStyle/>
          <a:p>
            <a:pPr marL="0" indent="0">
              <a:buNone/>
            </a:pPr>
            <a:r>
              <a:rPr lang="en-IN" sz="5400" b="1" dirty="0"/>
              <a:t>PROOF OF </a:t>
            </a:r>
            <a:r>
              <a:rPr lang="en-IN" sz="5400" b="1" dirty="0" smtClean="0"/>
              <a:t>RECOVARABILITY:</a:t>
            </a:r>
            <a:endParaRPr lang="en-IN" sz="5400" b="1" dirty="0"/>
          </a:p>
          <a:p>
            <a:pPr marL="0" indent="0">
              <a:buNone/>
            </a:pPr>
            <a:r>
              <a:rPr lang="en-IN" sz="5400" b="1" dirty="0" smtClean="0"/>
              <a:t>DataQR can be generated from transmissionQR and KeyQR and Vice Versa.</a:t>
            </a:r>
            <a:endParaRPr lang="en-IN" sz="5400" dirty="0"/>
          </a:p>
        </p:txBody>
      </p:sp>
      <p:sp>
        <p:nvSpPr>
          <p:cNvPr id="4" name="Title 1"/>
          <p:cNvSpPr>
            <a:spLocks noGrp="1"/>
          </p:cNvSpPr>
          <p:nvPr>
            <p:ph type="title"/>
          </p:nvPr>
        </p:nvSpPr>
        <p:spPr>
          <a:xfrm>
            <a:off x="685801" y="609600"/>
            <a:ext cx="10131425" cy="1456267"/>
          </a:xfrm>
        </p:spPr>
        <p:txBody>
          <a:bodyPr>
            <a:normAutofit/>
          </a:bodyPr>
          <a:lstStyle/>
          <a:p>
            <a:r>
              <a:rPr lang="en-IN" sz="7200" b="1" u="sng" dirty="0" smtClean="0"/>
              <a:t>PROOF 1:</a:t>
            </a:r>
            <a:endParaRPr lang="en-IN" sz="7200" b="1" u="sng" dirty="0"/>
          </a:p>
        </p:txBody>
      </p:sp>
    </p:spTree>
    <p:extLst>
      <p:ext uri="{BB962C8B-B14F-4D97-AF65-F5344CB8AC3E}">
        <p14:creationId xmlns:p14="http://schemas.microsoft.com/office/powerpoint/2010/main" val="3269767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0401" y="266700"/>
            <a:ext cx="10131425" cy="6083300"/>
          </a:xfrm>
        </p:spPr>
        <p:txBody>
          <a:bodyPr>
            <a:normAutofit fontScale="77500" lnSpcReduction="20000"/>
          </a:bodyPr>
          <a:lstStyle/>
          <a:p>
            <a:r>
              <a:rPr lang="en-IN" sz="2400" dirty="0" smtClean="0"/>
              <a:t>Let ‘D’ denote the DataQR , ‘K’ denote the KeyQR, ‘T’ denote the transmissionQR.</a:t>
            </a:r>
          </a:p>
          <a:p>
            <a:r>
              <a:rPr lang="en-IN" sz="2400" b="1" u="sng" dirty="0" smtClean="0"/>
              <a:t>STEP 1: AT THE SENDER’S SIDE:</a:t>
            </a:r>
          </a:p>
          <a:p>
            <a:r>
              <a:rPr lang="en-IN" sz="2400" dirty="0" smtClean="0"/>
              <a:t>TransmissionQR is generated by DataQR and KeyQR by bitwise Xor of the two.</a:t>
            </a:r>
          </a:p>
          <a:p>
            <a:pPr marL="914400" lvl="2" indent="0">
              <a:buNone/>
            </a:pPr>
            <a:r>
              <a:rPr lang="en-IN" sz="2200" b="1" dirty="0"/>
              <a:t>	</a:t>
            </a:r>
            <a:r>
              <a:rPr lang="en-IN" sz="2200" b="1" dirty="0" smtClean="0"/>
              <a:t>			       </a:t>
            </a:r>
            <a:r>
              <a:rPr lang="en-IN" sz="2500" dirty="0" smtClean="0"/>
              <a:t>Thus,  T = D⊕K</a:t>
            </a:r>
          </a:p>
          <a:p>
            <a:endParaRPr lang="en-IN" sz="2400" dirty="0" smtClean="0"/>
          </a:p>
          <a:p>
            <a:r>
              <a:rPr lang="en-IN" sz="2400" b="1" u="sng" dirty="0" smtClean="0"/>
              <a:t>STEP 2: AT THE RECEIVER’S SIDE:</a:t>
            </a:r>
          </a:p>
          <a:p>
            <a:r>
              <a:rPr lang="en-IN" sz="2400" dirty="0" smtClean="0"/>
              <a:t>DataQR is generated back by Xor between the transmissionQR and the KeyQR.</a:t>
            </a:r>
          </a:p>
          <a:p>
            <a:r>
              <a:rPr lang="en-IN" sz="2400" dirty="0" smtClean="0"/>
              <a:t>Let G denote the generatedQR at the receiver’s end.</a:t>
            </a:r>
          </a:p>
          <a:p>
            <a:pPr marL="0" indent="0">
              <a:buNone/>
            </a:pPr>
            <a:r>
              <a:rPr lang="en-IN" sz="2400" dirty="0" smtClean="0"/>
              <a:t>                                                         Thus, G = T ⊕K</a:t>
            </a:r>
          </a:p>
          <a:p>
            <a:pPr marL="0" indent="0">
              <a:buNone/>
            </a:pPr>
            <a:r>
              <a:rPr lang="en-IN" sz="2400" dirty="0" smtClean="0"/>
              <a:t>                                                         Also,  </a:t>
            </a:r>
            <a:r>
              <a:rPr lang="en-IN" sz="2400" dirty="0"/>
              <a:t>T = D⊕</a:t>
            </a:r>
            <a:r>
              <a:rPr lang="en-IN" sz="2400" dirty="0" smtClean="0"/>
              <a:t>K (From the sender’s Side)</a:t>
            </a:r>
          </a:p>
          <a:p>
            <a:pPr marL="0" indent="0">
              <a:buNone/>
            </a:pPr>
            <a:r>
              <a:rPr lang="en-IN" sz="2400" dirty="0" smtClean="0"/>
              <a:t>                                                         Hence, G = (D</a:t>
            </a:r>
            <a:r>
              <a:rPr lang="en-IN" sz="2400" dirty="0"/>
              <a:t>⊕</a:t>
            </a:r>
            <a:r>
              <a:rPr lang="en-IN" sz="2400" dirty="0" smtClean="0"/>
              <a:t>K)</a:t>
            </a:r>
            <a:r>
              <a:rPr lang="en-IN" sz="2400" dirty="0"/>
              <a:t> </a:t>
            </a:r>
            <a:r>
              <a:rPr lang="en-IN" sz="2400" dirty="0" smtClean="0"/>
              <a:t>⊕K.</a:t>
            </a:r>
          </a:p>
          <a:p>
            <a:pPr marL="0" indent="0">
              <a:buNone/>
            </a:pPr>
            <a:r>
              <a:rPr lang="en-IN" sz="2400" dirty="0" smtClean="0"/>
              <a:t>                                                         G = D</a:t>
            </a:r>
            <a:r>
              <a:rPr lang="en-IN" sz="2400" dirty="0"/>
              <a:t> </a:t>
            </a:r>
            <a:r>
              <a:rPr lang="en-IN" sz="2400" dirty="0" smtClean="0"/>
              <a:t>⊕(K</a:t>
            </a:r>
            <a:r>
              <a:rPr lang="en-IN" sz="2400" dirty="0"/>
              <a:t> </a:t>
            </a:r>
            <a:r>
              <a:rPr lang="en-IN" sz="2400" dirty="0" smtClean="0"/>
              <a:t>⊕K)               (XOR operations are associative)</a:t>
            </a:r>
          </a:p>
          <a:p>
            <a:pPr marL="0" indent="0">
              <a:buNone/>
            </a:pPr>
            <a:r>
              <a:rPr lang="en-IN" sz="2400" dirty="0" smtClean="0"/>
              <a:t>                                                         G = D</a:t>
            </a:r>
            <a:r>
              <a:rPr lang="en-IN" sz="2400" dirty="0"/>
              <a:t> </a:t>
            </a:r>
            <a:r>
              <a:rPr lang="en-IN" sz="2400" dirty="0" smtClean="0"/>
              <a:t>⊕(0)		</a:t>
            </a:r>
            <a:r>
              <a:rPr lang="en-IN" sz="2400" dirty="0"/>
              <a:t> </a:t>
            </a:r>
            <a:r>
              <a:rPr lang="en-IN" sz="2400" dirty="0" smtClean="0"/>
              <a:t>      (XOR of an element with itself gives 0)</a:t>
            </a:r>
          </a:p>
          <a:p>
            <a:pPr marL="0" indent="0">
              <a:buNone/>
            </a:pPr>
            <a:r>
              <a:rPr lang="en-IN" sz="2400" dirty="0" smtClean="0"/>
              <a:t>                                                         G = D				       (XOR of an element with 0 gives the element)</a:t>
            </a:r>
          </a:p>
          <a:p>
            <a:endParaRPr lang="en-IN" sz="2400" dirty="0" smtClean="0"/>
          </a:p>
          <a:p>
            <a:r>
              <a:rPr lang="en-IN" sz="2400" dirty="0" smtClean="0"/>
              <a:t>This proves our hypothesis that DataQR can be generated from transmissionQR and KeyQR and vice versa.  </a:t>
            </a:r>
          </a:p>
          <a:p>
            <a:endParaRPr lang="en-IN" dirty="0"/>
          </a:p>
        </p:txBody>
      </p:sp>
    </p:spTree>
    <p:extLst>
      <p:ext uri="{BB962C8B-B14F-4D97-AF65-F5344CB8AC3E}">
        <p14:creationId xmlns:p14="http://schemas.microsoft.com/office/powerpoint/2010/main" val="30412740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144</TotalTime>
  <Words>788</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Celestial</vt:lpstr>
      <vt:lpstr>A NEW ENCRYPTION ALGORITHM TO SECURELY SEND DATA USING QR CODES</vt:lpstr>
      <vt:lpstr>What is QR Code?</vt:lpstr>
      <vt:lpstr>Difference between Upc barcode and QR codes</vt:lpstr>
      <vt:lpstr>INTRODUCTION:</vt:lpstr>
      <vt:lpstr>UNDERSTANDING THE ENCRYPTION PROCESS:</vt:lpstr>
      <vt:lpstr>HOW IS THE QR CODE ENCRYPTED:</vt:lpstr>
      <vt:lpstr>WHY XOR?</vt:lpstr>
      <vt:lpstr>PROOF 1:</vt:lpstr>
      <vt:lpstr>PowerPoint Presentation</vt:lpstr>
      <vt:lpstr>PROOF 2:</vt:lpstr>
      <vt:lpstr>Proof by contradiction:</vt:lpstr>
      <vt:lpstr>PowerPoint Presentation</vt:lpstr>
      <vt:lpstr>PowerPoint Presentation</vt:lpstr>
      <vt:lpstr>A pictorial Representation Of Pixel Wise Xor:</vt:lpstr>
      <vt:lpstr>PowerPoint Presentation</vt:lpstr>
      <vt:lpstr>PowerPoint Presentation</vt:lpstr>
      <vt:lpstr>Example:</vt:lpstr>
      <vt:lpstr>PowerPoint Presentation</vt:lpstr>
      <vt:lpstr>PowerPoint Presentation</vt:lpstr>
      <vt:lpstr>RETRIEVED QR IS AS FOLLOWS: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ENCRYPTION ALGORITHM TO ENCRYPT DATA IN QR CODES</dc:title>
  <dc:creator>Saurabh Ojha</dc:creator>
  <cp:lastModifiedBy>Vaibhav</cp:lastModifiedBy>
  <cp:revision>103</cp:revision>
  <dcterms:created xsi:type="dcterms:W3CDTF">2019-01-30T12:22:26Z</dcterms:created>
  <dcterms:modified xsi:type="dcterms:W3CDTF">2019-02-05T16:19:37Z</dcterms:modified>
</cp:coreProperties>
</file>