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8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4D890DB-FF94-4E3A-8C56-5AC02C26FC3B}"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74835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27825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34162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2359167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25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613360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737300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240741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406850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D890DB-FF94-4E3A-8C56-5AC02C26FC3B}" type="datetimeFigureOut">
              <a:rPr lang="en-IN" smtClean="0"/>
              <a:t>20-11-2022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84729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D890DB-FF94-4E3A-8C56-5AC02C26FC3B}"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41001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D890DB-FF94-4E3A-8C56-5AC02C26FC3B}" type="datetimeFigureOut">
              <a:rPr lang="en-IN" smtClean="0"/>
              <a:t>20-11-2022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81999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D890DB-FF94-4E3A-8C56-5AC02C26FC3B}" type="datetimeFigureOut">
              <a:rPr lang="en-IN" smtClean="0"/>
              <a:t>20-11-2022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2486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890DB-FF94-4E3A-8C56-5AC02C26FC3B}" type="datetimeFigureOut">
              <a:rPr lang="en-IN" smtClean="0"/>
              <a:t>20-11-2022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35253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890DB-FF94-4E3A-8C56-5AC02C26FC3B}"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293589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D890DB-FF94-4E3A-8C56-5AC02C26FC3B}" type="datetimeFigureOut">
              <a:rPr lang="en-IN" smtClean="0"/>
              <a:t>20-11-2022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33FCC-62BD-4602-9220-632721B472D1}" type="slidenum">
              <a:rPr lang="en-IN" smtClean="0"/>
              <a:t>‹#›</a:t>
            </a:fld>
            <a:endParaRPr lang="en-IN"/>
          </a:p>
        </p:txBody>
      </p:sp>
    </p:spTree>
    <p:extLst>
      <p:ext uri="{BB962C8B-B14F-4D97-AF65-F5344CB8AC3E}">
        <p14:creationId xmlns:p14="http://schemas.microsoft.com/office/powerpoint/2010/main" val="191187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4D890DB-FF94-4E3A-8C56-5AC02C26FC3B}" type="datetimeFigureOut">
              <a:rPr lang="en-IN" smtClean="0"/>
              <a:t>20-11-2022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D33FCC-62BD-4602-9220-632721B472D1}" type="slidenum">
              <a:rPr lang="en-IN" smtClean="0"/>
              <a:t>‹#›</a:t>
            </a:fld>
            <a:endParaRPr lang="en-IN"/>
          </a:p>
        </p:txBody>
      </p:sp>
    </p:spTree>
    <p:extLst>
      <p:ext uri="{BB962C8B-B14F-4D97-AF65-F5344CB8AC3E}">
        <p14:creationId xmlns:p14="http://schemas.microsoft.com/office/powerpoint/2010/main" val="279379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0D0CE3-2FDA-E82C-883F-3EDBCB7E8882}"/>
              </a:ext>
            </a:extLst>
          </p:cNvPr>
          <p:cNvSpPr>
            <a:spLocks noGrp="1"/>
          </p:cNvSpPr>
          <p:nvPr>
            <p:ph type="subTitle" idx="1"/>
          </p:nvPr>
        </p:nvSpPr>
        <p:spPr>
          <a:xfrm>
            <a:off x="1517930" y="1255058"/>
            <a:ext cx="9723812" cy="3630705"/>
          </a:xfrm>
        </p:spPr>
        <p:txBody>
          <a:bodyPr>
            <a:noAutofit/>
          </a:bodyPr>
          <a:lstStyle/>
          <a:p>
            <a:r>
              <a:rPr lang="en-US" sz="3200" dirty="0">
                <a:latin typeface="Times New Roman" panose="02020603050405020304" pitchFamily="18" charset="0"/>
                <a:cs typeface="Times New Roman" panose="02020603050405020304" pitchFamily="18" charset="0"/>
              </a:rPr>
              <a:t>Advanced Algorithms Mini Project</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Sudoku Solver</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By Vaibhav Vijay (PES1UG20CS479)</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26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CEB68B-1545-A977-19AB-6581EAD86343}"/>
              </a:ext>
            </a:extLst>
          </p:cNvPr>
          <p:cNvPicPr>
            <a:picLocks noChangeAspect="1"/>
          </p:cNvPicPr>
          <p:nvPr/>
        </p:nvPicPr>
        <p:blipFill>
          <a:blip r:embed="rId2"/>
          <a:stretch>
            <a:fillRect/>
          </a:stretch>
        </p:blipFill>
        <p:spPr>
          <a:xfrm>
            <a:off x="1554728" y="1294876"/>
            <a:ext cx="9195978" cy="3429523"/>
          </a:xfrm>
          <a:prstGeom prst="rect">
            <a:avLst/>
          </a:prstGeom>
        </p:spPr>
      </p:pic>
    </p:spTree>
    <p:extLst>
      <p:ext uri="{BB962C8B-B14F-4D97-AF65-F5344CB8AC3E}">
        <p14:creationId xmlns:p14="http://schemas.microsoft.com/office/powerpoint/2010/main" val="124297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3A6A38-525C-F2DE-9974-75B4E7573142}"/>
              </a:ext>
            </a:extLst>
          </p:cNvPr>
          <p:cNvSpPr>
            <a:spLocks noGrp="1"/>
          </p:cNvSpPr>
          <p:nvPr>
            <p:ph idx="1"/>
          </p:nvPr>
        </p:nvSpPr>
        <p:spPr>
          <a:xfrm>
            <a:off x="684211" y="911909"/>
            <a:ext cx="10270659" cy="3624231"/>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Motivation</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During the COVID-19 pandemic, the popularity of online apps has grown significantly.</a:t>
            </a:r>
          </a:p>
          <a:p>
            <a:pPr marL="0" indent="0">
              <a:buNone/>
            </a:pPr>
            <a:r>
              <a:rPr lang="en-US" dirty="0">
                <a:latin typeface="Times New Roman" panose="02020603050405020304" pitchFamily="18" charset="0"/>
                <a:cs typeface="Times New Roman" panose="02020603050405020304" pitchFamily="18" charset="0"/>
              </a:rPr>
              <a:t>- Solving Sudoku helps to improve concentration, reduce anxiety and stress, promotes a healthy competition and improves logical thinking.</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helps kids develop their problem-solving skills, improve their memory and promotes a positive mindset.</a:t>
            </a:r>
          </a:p>
          <a:p>
            <a:pPr marL="0" indent="0">
              <a:buNone/>
            </a:pPr>
            <a:r>
              <a:rPr lang="en-US" dirty="0">
                <a:latin typeface="Times New Roman" panose="02020603050405020304" pitchFamily="18" charset="0"/>
                <a:cs typeface="Times New Roman" panose="02020603050405020304" pitchFamily="18" charset="0"/>
              </a:rPr>
              <a:t>- The game has become popular now in large number of countries and many developers have tried to generate more complicated and interesting puzzles. Today this game appears in every newspapers, books and websites.</a:t>
            </a:r>
          </a:p>
        </p:txBody>
      </p:sp>
    </p:spTree>
    <p:extLst>
      <p:ext uri="{BB962C8B-B14F-4D97-AF65-F5344CB8AC3E}">
        <p14:creationId xmlns:p14="http://schemas.microsoft.com/office/powerpoint/2010/main" val="2678227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82123-1223-04EE-EE4A-C14527486FF8}"/>
              </a:ext>
            </a:extLst>
          </p:cNvPr>
          <p:cNvSpPr>
            <a:spLocks noGrp="1"/>
          </p:cNvSpPr>
          <p:nvPr>
            <p:ph idx="1"/>
          </p:nvPr>
        </p:nvSpPr>
        <p:spPr>
          <a:xfrm>
            <a:off x="684212" y="685800"/>
            <a:ext cx="11274706" cy="5589494"/>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Background and Related Work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Given a partially filled grid of size 9×9, goal is to assign numbers from 1 to 9 to the empty cells such that every row, every column and every sub grid of size 3×3 contains exactly one instance of numbers from 1 to 9.</a:t>
            </a:r>
          </a:p>
          <a:p>
            <a:pPr marL="0" indent="0">
              <a:buNone/>
            </a:pPr>
            <a:r>
              <a:rPr lang="en-US" dirty="0">
                <a:latin typeface="Times New Roman" panose="02020603050405020304" pitchFamily="18" charset="0"/>
                <a:cs typeface="Times New Roman" panose="02020603050405020304" pitchFamily="18" charset="0"/>
              </a:rPr>
              <a:t>- This puzzle first appeared in newspapers in November 1892 in France and then Howard Garns, an American architect presented it in its modern form.</a:t>
            </a:r>
          </a:p>
          <a:p>
            <a:pPr marL="0" indent="0">
              <a:buNone/>
            </a:pPr>
            <a:r>
              <a:rPr lang="en-US" dirty="0">
                <a:latin typeface="Times New Roman" panose="02020603050405020304" pitchFamily="18" charset="0"/>
                <a:cs typeface="Times New Roman" panose="02020603050405020304" pitchFamily="18" charset="0"/>
              </a:rPr>
              <a:t>- Different authors have made relative works. Nelishia Pillay gives a solution for solving Sudoku by combining human intuition and optimization. This author investigated the use of genetic programming to improve space of programs combined of heuristics moves.</a:t>
            </a:r>
          </a:p>
          <a:p>
            <a:pPr marL="0" indent="0">
              <a:buNone/>
            </a:pPr>
            <a:r>
              <a:rPr lang="en-US" dirty="0">
                <a:latin typeface="Times New Roman" panose="02020603050405020304" pitchFamily="18" charset="0"/>
                <a:cs typeface="Times New Roman" panose="02020603050405020304" pitchFamily="18" charset="0"/>
              </a:rPr>
              <a:t>- J.F. Crook has presented an algorithm on how to solve the Sudoku puzzles of differing difficulty with pencil and paper algorithm. But this method has not been implemented and so it is hard to discuss how this algorithm performs.</a:t>
            </a:r>
          </a:p>
          <a:p>
            <a:pPr marL="0" indent="0">
              <a:buNone/>
            </a:pPr>
            <a:r>
              <a:rPr lang="en-US" dirty="0">
                <a:latin typeface="Times New Roman" panose="02020603050405020304" pitchFamily="18" charset="0"/>
                <a:cs typeface="Times New Roman" panose="02020603050405020304" pitchFamily="18" charset="0"/>
              </a:rPr>
              <a:t>- Tom Davis has described all techniques that people generally use to solve the puzzles but his major attempt was to describe these techniques from mathematical perspective. But all his strategies may not be required to solve the puzzle.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79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40014-D436-B2D4-01C1-7D02850BBEF1}"/>
              </a:ext>
            </a:extLst>
          </p:cNvPr>
          <p:cNvSpPr>
            <a:spLocks noGrp="1"/>
          </p:cNvSpPr>
          <p:nvPr>
            <p:ph idx="1"/>
          </p:nvPr>
        </p:nvSpPr>
        <p:spPr>
          <a:xfrm>
            <a:off x="331695" y="259976"/>
            <a:ext cx="11492752" cy="6338048"/>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There are 3 methods of implementing Sudoku solver –</a:t>
            </a:r>
          </a:p>
          <a:p>
            <a:pPr marL="0" indent="0">
              <a:buNone/>
            </a:pPr>
            <a:r>
              <a:rPr lang="en-US" sz="2400" dirty="0">
                <a:latin typeface="Times New Roman" panose="02020603050405020304" pitchFamily="18" charset="0"/>
                <a:cs typeface="Times New Roman" panose="02020603050405020304" pitchFamily="18" charset="0"/>
              </a:rPr>
              <a:t>1. Brute Force</a:t>
            </a:r>
          </a:p>
          <a:p>
            <a:pPr marL="0" indent="0">
              <a:buNone/>
            </a:pPr>
            <a:r>
              <a:rPr lang="en-US" sz="1800" dirty="0">
                <a:latin typeface="Times New Roman" panose="02020603050405020304" pitchFamily="18" charset="0"/>
                <a:cs typeface="Times New Roman" panose="02020603050405020304" pitchFamily="18" charset="0"/>
              </a:rPr>
              <a:t>This approach is used to generate all possible configurations of numbers from 1 to 9 to fill the empty cells. Try every configuration one by one until the correct configuration is found. After filling all the unassigned positions check if the matrix is safe or not. If safe print else recurs for other cases.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Backtracking</a:t>
            </a:r>
          </a:p>
          <a:p>
            <a:pPr marL="0" indent="0">
              <a:buNone/>
            </a:pPr>
            <a:r>
              <a:rPr lang="en-US" sz="1800" dirty="0">
                <a:latin typeface="Times New Roman" panose="02020603050405020304" pitchFamily="18" charset="0"/>
                <a:cs typeface="Times New Roman" panose="02020603050405020304" pitchFamily="18" charset="0"/>
              </a:rPr>
              <a:t>Before assigning a number check whether it is safe to assign. After checking for safety assign that number and recursively check whether this assignment leads to a solution or not. If the assignment does not lead to a solution, try next number for the current empty cell. And if none of the numbers from 1 to 9 leads to a solution, then print no solution exists.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Bit Masks</a:t>
            </a:r>
          </a:p>
          <a:p>
            <a:pPr marL="0" indent="0">
              <a:buNone/>
            </a:pPr>
            <a:r>
              <a:rPr lang="en-US" sz="1800" dirty="0">
                <a:latin typeface="Times New Roman" panose="02020603050405020304" pitchFamily="18" charset="0"/>
                <a:cs typeface="Times New Roman" panose="02020603050405020304" pitchFamily="18" charset="0"/>
              </a:rPr>
              <a:t>This method is a slight optimization to the above 2 methods. For each row or column or box create a bitmask and for each element in the grid set the bit at position ‘value’ to 1 in the corresponding bitmasks.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984D8-32F8-17CA-9E6D-651EFE2E7F93}"/>
              </a:ext>
            </a:extLst>
          </p:cNvPr>
          <p:cNvSpPr>
            <a:spLocks noGrp="1"/>
          </p:cNvSpPr>
          <p:nvPr>
            <p:ph idx="1"/>
          </p:nvPr>
        </p:nvSpPr>
        <p:spPr>
          <a:xfrm>
            <a:off x="531811" y="282387"/>
            <a:ext cx="10916117" cy="598394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Brute Force Technique of solving Sudoku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create a function that checks if the given matrix is a valid sudoku or not. Keep hashmap for the row, column and boxes. If any number has frequency greater than 1 in the hashmap return false else return true</a:t>
            </a:r>
          </a:p>
          <a:p>
            <a:pPr marL="0" indent="0">
              <a:buNone/>
            </a:pPr>
            <a:r>
              <a:rPr lang="en-US" sz="1800" dirty="0">
                <a:latin typeface="Times New Roman" panose="02020603050405020304" pitchFamily="18" charset="0"/>
                <a:cs typeface="Times New Roman" panose="02020603050405020304" pitchFamily="18" charset="0"/>
              </a:rPr>
              <a:t>- create a recursive function that takes grid, current row and column index</a:t>
            </a:r>
          </a:p>
          <a:p>
            <a:pPr marL="0" indent="0">
              <a:buNone/>
            </a:pPr>
            <a:r>
              <a:rPr lang="en-US" sz="1800" dirty="0">
                <a:latin typeface="Times New Roman" panose="02020603050405020304" pitchFamily="18" charset="0"/>
                <a:cs typeface="Times New Roman" panose="02020603050405020304" pitchFamily="18" charset="0"/>
              </a:rPr>
              <a:t>- if index is at i = N - 1 and j = N, then check if the grid is safe or not. If safe print grid and return true else return false</a:t>
            </a:r>
          </a:p>
          <a:p>
            <a:pPr marL="0" indent="0">
              <a:buNone/>
            </a:pPr>
            <a:r>
              <a:rPr lang="en-US" sz="1800" dirty="0">
                <a:latin typeface="Times New Roman" panose="02020603050405020304" pitchFamily="18" charset="0"/>
                <a:cs typeface="Times New Roman" panose="02020603050405020304" pitchFamily="18" charset="0"/>
              </a:rPr>
              <a:t>- if j = N, then do i++ and j = 0.</a:t>
            </a:r>
          </a:p>
          <a:p>
            <a:pPr marL="0" indent="0">
              <a:buNone/>
            </a:pPr>
            <a:r>
              <a:rPr lang="en-US" sz="1800" dirty="0">
                <a:latin typeface="Times New Roman" panose="02020603050405020304" pitchFamily="18" charset="0"/>
                <a:cs typeface="Times New Roman" panose="02020603050405020304" pitchFamily="18" charset="0"/>
              </a:rPr>
              <a:t>- if the current index is not assigned then fill elements from 1 to 9 and recur for all 9 cases with index of next element. If the recursive call returns true then break the loop and return true.</a:t>
            </a:r>
          </a:p>
          <a:p>
            <a:pPr marL="0" indent="0">
              <a:buNone/>
            </a:pPr>
            <a:r>
              <a:rPr lang="en-US" sz="1800" dirty="0">
                <a:latin typeface="Times New Roman" panose="02020603050405020304" pitchFamily="18" charset="0"/>
                <a:cs typeface="Times New Roman" panose="02020603050405020304" pitchFamily="18" charset="0"/>
              </a:rPr>
              <a:t>- if the current index is assigned then call the recursive function with the index of the next element.</a:t>
            </a:r>
          </a:p>
          <a:p>
            <a:pPr>
              <a:buFontTx/>
              <a:buChar char="-"/>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since for every unassigned index there are 9 possible options, so time complexity is O(9^(N^2))</a:t>
            </a:r>
          </a:p>
          <a:p>
            <a:pPr marL="0" indent="0">
              <a:buNone/>
            </a:pPr>
            <a:r>
              <a:rPr lang="en-US" sz="1800" dirty="0">
                <a:latin typeface="Times New Roman" panose="02020603050405020304" pitchFamily="18" charset="0"/>
                <a:cs typeface="Times New Roman" panose="02020603050405020304" pitchFamily="18" charset="0"/>
              </a:rPr>
              <a:t>- since for storing the output array a matrix is needed, so space complexity is O(N^2)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60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876EB-6AB8-2028-7EE7-CD2FC88EB3B7}"/>
              </a:ext>
            </a:extLst>
          </p:cNvPr>
          <p:cNvSpPr>
            <a:spLocks noGrp="1"/>
          </p:cNvSpPr>
          <p:nvPr>
            <p:ph idx="1"/>
          </p:nvPr>
        </p:nvSpPr>
        <p:spPr>
          <a:xfrm>
            <a:off x="397340" y="201706"/>
            <a:ext cx="11588472" cy="6423212"/>
          </a:xfrm>
        </p:spPr>
        <p:txBody>
          <a:bodyPr>
            <a:normAutofit/>
          </a:bodyPr>
          <a:lstStyle/>
          <a:p>
            <a:pPr marL="0" indent="0">
              <a:buNone/>
            </a:pPr>
            <a:r>
              <a:rPr lang="en-US" sz="3800" dirty="0">
                <a:latin typeface="Times New Roman" panose="02020603050405020304" pitchFamily="18" charset="0"/>
                <a:cs typeface="Times New Roman" panose="02020603050405020304" pitchFamily="18" charset="0"/>
              </a:rPr>
              <a:t>Backtracking Technique of solving Sudoku </a:t>
            </a:r>
          </a:p>
          <a:p>
            <a:pPr marL="0" indent="0">
              <a:buNone/>
            </a:pPr>
            <a:r>
              <a:rPr lang="en-US" sz="1800" dirty="0">
                <a:latin typeface="Times New Roman" panose="02020603050405020304" pitchFamily="18" charset="0"/>
                <a:cs typeface="Times New Roman" panose="02020603050405020304" pitchFamily="18" charset="0"/>
              </a:rPr>
              <a:t>- create a function that checks after assigning the current index if grid becomes unsafe or not. Keep hashmap for row, column and boxes. If any number has frequency greater than 1 in the hashmap return false else return true. hashmap can be avoided by using loops.</a:t>
            </a:r>
          </a:p>
          <a:p>
            <a:pPr marL="0" indent="0">
              <a:buNone/>
            </a:pPr>
            <a:r>
              <a:rPr lang="en-US" sz="1800" dirty="0">
                <a:latin typeface="Times New Roman" panose="02020603050405020304" pitchFamily="18" charset="0"/>
                <a:cs typeface="Times New Roman" panose="02020603050405020304" pitchFamily="18" charset="0"/>
              </a:rPr>
              <a:t>- create a recursive function that takes a grid.</a:t>
            </a:r>
          </a:p>
          <a:p>
            <a:pPr marL="0" indent="0">
              <a:buNone/>
            </a:pPr>
            <a:r>
              <a:rPr lang="en-US" sz="1800" dirty="0">
                <a:latin typeface="Times New Roman" panose="02020603050405020304" pitchFamily="18" charset="0"/>
                <a:cs typeface="Times New Roman" panose="02020603050405020304" pitchFamily="18" charset="0"/>
              </a:rPr>
              <a:t>- check for any unassigned location</a:t>
            </a:r>
          </a:p>
          <a:p>
            <a:pPr marL="0" indent="0">
              <a:buNone/>
            </a:pPr>
            <a:r>
              <a:rPr lang="en-US" sz="1800" dirty="0">
                <a:latin typeface="Times New Roman" panose="02020603050405020304" pitchFamily="18" charset="0"/>
                <a:cs typeface="Times New Roman" panose="02020603050405020304" pitchFamily="18" charset="0"/>
              </a:rPr>
              <a:t>	- if present then assign a number from 1 to 9.</a:t>
            </a:r>
          </a:p>
          <a:p>
            <a:pPr marL="0" indent="0">
              <a:buNone/>
            </a:pPr>
            <a:r>
              <a:rPr lang="en-US" sz="1800" dirty="0">
                <a:latin typeface="Times New Roman" panose="02020603050405020304" pitchFamily="18" charset="0"/>
                <a:cs typeface="Times New Roman" panose="02020603050405020304" pitchFamily="18" charset="0"/>
              </a:rPr>
              <a:t>	- check if assigning the number to current index makes the grid unsafe or not. </a:t>
            </a:r>
          </a:p>
          <a:p>
            <a:pPr marL="0" indent="0">
              <a:buNone/>
            </a:pPr>
            <a:r>
              <a:rPr lang="en-US" sz="1800" dirty="0">
                <a:latin typeface="Times New Roman" panose="02020603050405020304" pitchFamily="18" charset="0"/>
                <a:cs typeface="Times New Roman" panose="02020603050405020304" pitchFamily="18" charset="0"/>
              </a:rPr>
              <a:t>	- if safe then recursively call the function for all safe cases from 0 to 9.</a:t>
            </a:r>
          </a:p>
          <a:p>
            <a:pPr marL="0" indent="0">
              <a:buNone/>
            </a:pPr>
            <a:r>
              <a:rPr lang="en-US" sz="1800" dirty="0">
                <a:latin typeface="Times New Roman" panose="02020603050405020304" pitchFamily="18" charset="0"/>
                <a:cs typeface="Times New Roman" panose="02020603050405020304" pitchFamily="18" charset="0"/>
              </a:rPr>
              <a:t>	- if any recursive call returns true end the loop and return true. If no recursive call returns true then return false.</a:t>
            </a:r>
          </a:p>
          <a:p>
            <a:pPr marL="0" indent="0">
              <a:buNone/>
            </a:pPr>
            <a:r>
              <a:rPr lang="en-US" sz="1800" dirty="0">
                <a:latin typeface="Times New Roman" panose="02020603050405020304" pitchFamily="18" charset="0"/>
                <a:cs typeface="Times New Roman" panose="02020603050405020304" pitchFamily="18" charset="0"/>
              </a:rPr>
              <a:t>- if there is no unassigned location then return true.</a:t>
            </a:r>
          </a:p>
          <a:p>
            <a:pPr>
              <a:buFontTx/>
              <a:buChar char="-"/>
            </a:pPr>
            <a:endParaRPr lang="en-US" sz="19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since f</a:t>
            </a:r>
            <a:r>
              <a:rPr lang="en-US" sz="1800" dirty="0">
                <a:latin typeface="Times New Roman" panose="02020603050405020304" pitchFamily="18" charset="0"/>
                <a:cs typeface="Times New Roman" panose="02020603050405020304" pitchFamily="18" charset="0"/>
              </a:rPr>
              <a:t>or every unassigned index there are 9 possible options, so time complexity is O(9^(N^2)). The upper bound time complexity remains the same but there will be some early pruning which makes the time taken much lesser than brute force technique </a:t>
            </a:r>
          </a:p>
          <a:p>
            <a:pPr marL="0" indent="0">
              <a:buNone/>
            </a:pPr>
            <a:r>
              <a:rPr lang="en-US" sz="1800" dirty="0">
                <a:latin typeface="Times New Roman" panose="02020603050405020304" pitchFamily="18" charset="0"/>
                <a:cs typeface="Times New Roman" panose="02020603050405020304" pitchFamily="18" charset="0"/>
              </a:rPr>
              <a:t>- since for storing the output array a matrix is needed, so space complexity is O(N^2)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9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8983E-D9AD-4350-4415-AA0D0537C94F}"/>
              </a:ext>
            </a:extLst>
          </p:cNvPr>
          <p:cNvSpPr>
            <a:spLocks noGrp="1"/>
          </p:cNvSpPr>
          <p:nvPr>
            <p:ph idx="1"/>
          </p:nvPr>
        </p:nvSpPr>
        <p:spPr>
          <a:xfrm>
            <a:off x="684212" y="685800"/>
            <a:ext cx="10091364" cy="4675094"/>
          </a:xfrm>
        </p:spPr>
        <p:txBody>
          <a:bodyPr/>
          <a:lstStyle/>
          <a:p>
            <a:pPr marL="0" indent="0">
              <a:buNone/>
            </a:pPr>
            <a:r>
              <a:rPr lang="en-US" sz="2400" dirty="0">
                <a:latin typeface="Times New Roman" panose="02020603050405020304" pitchFamily="18" charset="0"/>
                <a:cs typeface="Times New Roman" panose="02020603050405020304" pitchFamily="18" charset="0"/>
              </a:rPr>
              <a:t>Bit Masks Technique of solving Sudoku </a:t>
            </a:r>
          </a:p>
          <a:p>
            <a:pPr marL="0" indent="0">
              <a:buNone/>
            </a:pPr>
            <a:r>
              <a:rPr lang="en-US" sz="1800" dirty="0">
                <a:latin typeface="Times New Roman" panose="02020603050405020304" pitchFamily="18" charset="0"/>
                <a:cs typeface="Times New Roman" panose="02020603050405020304" pitchFamily="18" charset="0"/>
              </a:rPr>
              <a:t>- create 3 arrays each one for rows, columns and boxes of size N.</a:t>
            </a:r>
          </a:p>
          <a:p>
            <a:pPr marL="0" indent="0">
              <a:buNone/>
            </a:pPr>
            <a:r>
              <a:rPr lang="en-US" sz="1800" dirty="0">
                <a:latin typeface="Times New Roman" panose="02020603050405020304" pitchFamily="18" charset="0"/>
                <a:cs typeface="Times New Roman" panose="02020603050405020304" pitchFamily="18" charset="0"/>
              </a:rPr>
              <a:t>- boxes are indexed from 0 to 8. In order to find the box index use this formula: row / 3 * 3 + column / 3.</a:t>
            </a:r>
          </a:p>
          <a:p>
            <a:pPr marL="0" indent="0">
              <a:buNone/>
            </a:pPr>
            <a:r>
              <a:rPr lang="en-US" sz="1800" dirty="0">
                <a:latin typeface="Times New Roman" panose="02020603050405020304" pitchFamily="18" charset="0"/>
                <a:cs typeface="Times New Roman" panose="02020603050405020304" pitchFamily="18" charset="0"/>
              </a:rPr>
              <a:t>- map the initial values of grid</a:t>
            </a:r>
          </a:p>
          <a:p>
            <a:pPr marL="0" indent="0">
              <a:buNone/>
            </a:pPr>
            <a:r>
              <a:rPr lang="en-US" sz="1800" dirty="0">
                <a:latin typeface="Times New Roman" panose="02020603050405020304" pitchFamily="18" charset="0"/>
                <a:cs typeface="Times New Roman" panose="02020603050405020304" pitchFamily="18" charset="0"/>
              </a:rPr>
              <a:t>- each time we add an element to the grid or remove an element from the grid set the bit to 1 or 0 accordingly to the corresponding bitmasks.</a:t>
            </a:r>
          </a:p>
          <a:p>
            <a:pPr>
              <a:buFontTx/>
              <a:buChar char="-"/>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since for every unassigned index there are 9 possible options, so time complexity is O(9^(N^2)). Time complexity remains the same but checking if a number is safe to use takes O(1).</a:t>
            </a:r>
          </a:p>
          <a:p>
            <a:pPr marL="0" indent="0">
              <a:buNone/>
            </a:pPr>
            <a:r>
              <a:rPr lang="en-US" sz="1800" dirty="0">
                <a:latin typeface="Times New Roman" panose="02020603050405020304" pitchFamily="18" charset="0"/>
                <a:cs typeface="Times New Roman" panose="02020603050405020304" pitchFamily="18" charset="0"/>
              </a:rPr>
              <a:t>- since for storing the output array a matrix is needed and 3 extra arrays of size N are required for bitmasks, so space complexity is O(N^2).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06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E7081F-9419-B354-992E-FB00BAA773B0}"/>
              </a:ext>
            </a:extLst>
          </p:cNvPr>
          <p:cNvPicPr>
            <a:picLocks noChangeAspect="1"/>
          </p:cNvPicPr>
          <p:nvPr/>
        </p:nvPicPr>
        <p:blipFill>
          <a:blip r:embed="rId2"/>
          <a:stretch>
            <a:fillRect/>
          </a:stretch>
        </p:blipFill>
        <p:spPr>
          <a:xfrm>
            <a:off x="404426" y="303421"/>
            <a:ext cx="8085150" cy="6334174"/>
          </a:xfrm>
          <a:prstGeom prst="rect">
            <a:avLst/>
          </a:prstGeom>
        </p:spPr>
      </p:pic>
    </p:spTree>
    <p:extLst>
      <p:ext uri="{BB962C8B-B14F-4D97-AF65-F5344CB8AC3E}">
        <p14:creationId xmlns:p14="http://schemas.microsoft.com/office/powerpoint/2010/main" val="9773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BA7A7-F6EB-9BBF-71B5-679237540E8E}"/>
              </a:ext>
            </a:extLst>
          </p:cNvPr>
          <p:cNvPicPr>
            <a:picLocks noChangeAspect="1"/>
          </p:cNvPicPr>
          <p:nvPr/>
        </p:nvPicPr>
        <p:blipFill>
          <a:blip r:embed="rId2"/>
          <a:stretch>
            <a:fillRect/>
          </a:stretch>
        </p:blipFill>
        <p:spPr>
          <a:xfrm>
            <a:off x="484092" y="119288"/>
            <a:ext cx="10416989" cy="6619424"/>
          </a:xfrm>
          <a:prstGeom prst="rect">
            <a:avLst/>
          </a:prstGeom>
        </p:spPr>
      </p:pic>
    </p:spTree>
    <p:extLst>
      <p:ext uri="{BB962C8B-B14F-4D97-AF65-F5344CB8AC3E}">
        <p14:creationId xmlns:p14="http://schemas.microsoft.com/office/powerpoint/2010/main" val="21803348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139</TotalTime>
  <Words>1120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RR SH 2P VAIBHAV VIJAY</dc:creator>
  <cp:lastModifiedBy>RR SH 2P VAIBHAV VIJAY</cp:lastModifiedBy>
  <cp:revision>34</cp:revision>
  <dcterms:created xsi:type="dcterms:W3CDTF">2022-11-19T18:23:54Z</dcterms:created>
  <dcterms:modified xsi:type="dcterms:W3CDTF">2022-11-19T20:46:57Z</dcterms:modified>
</cp:coreProperties>
</file>