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</p:sldIdLst>
  <p:sldSz cy="5143500" cx="9144000"/>
  <p:notesSz cx="6858000" cy="9144000"/>
  <p:embeddedFontLst>
    <p:embeddedFont>
      <p:font typeface="Roboto"/>
      <p:regular r:id="rId51"/>
      <p:bold r:id="rId52"/>
      <p:italic r:id="rId53"/>
      <p:boldItalic r:id="rId5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Roboto-regular.fntdata"/><Relationship Id="rId50" Type="http://schemas.openxmlformats.org/officeDocument/2006/relationships/slide" Target="slides/slide45.xml"/><Relationship Id="rId53" Type="http://schemas.openxmlformats.org/officeDocument/2006/relationships/font" Target="fonts/Roboto-italic.fntdata"/><Relationship Id="rId52" Type="http://schemas.openxmlformats.org/officeDocument/2006/relationships/font" Target="fonts/Robot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54" Type="http://schemas.openxmlformats.org/officeDocument/2006/relationships/font" Target="fonts/Robo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241d755ea9_1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241d755ea9_1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241d755ea9_1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241d755ea9_1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241d755ea9_1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241d755ea9_1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241d755ea9_1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241d755ea9_1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241d755ea9_1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241d755ea9_1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241d755ea9_1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241d755ea9_1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241d755ea9_1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241d755ea9_1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241d755ea9_1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241d755ea9_1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241d755ea9_1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241d755ea9_1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241d755ea9_1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241d755ea9_1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241d755ea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241d755ea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241d755ea9_1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241d755ea9_1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241d755ea9_1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241d755ea9_1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241d755ea9_1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1241d755ea9_1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241d755ea9_1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1241d755ea9_1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241d755ea9_1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1241d755ea9_1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241d755ea9_1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1241d755ea9_1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241d755ea9_1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241d755ea9_1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241d755ea9_1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1241d755ea9_1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241d755ea9_1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1241d755ea9_1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241d755ea9_1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1241d755ea9_1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241d755ea9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241d755ea9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241d755ea9_1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1241d755ea9_1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241d755ea9_1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1241d755ea9_1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241d755ea9_1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1241d755ea9_1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1241d755ea9_1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1241d755ea9_1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241d755ea9_1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1241d755ea9_1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241d755ea9_1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1241d755ea9_1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1241d755ea9_1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1241d755ea9_1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1241d755ea9_1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1241d755ea9_1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1241d755ea9_1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1241d755ea9_1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1241d755ea9_1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1241d755ea9_1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241d755ea9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241d755ea9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1241d755ea9_1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1241d755ea9_1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1241d755ea9_1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1241d755ea9_1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1241d755ea9_1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1241d755ea9_1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1241d755ea9_1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1241d755ea9_1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1241d755ea9_1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1241d755ea9_1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1241d755ea9_1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1241d755ea9_1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241d755ea9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241d755ea9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241d755ea9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241d755ea9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241d755ea9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241d755ea9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241d755ea9_1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241d755ea9_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241d755ea9_1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241d755ea9_1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300">
        <p:fade thruBlk="1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.jpg"/><Relationship Id="rId4" Type="http://schemas.openxmlformats.org/officeDocument/2006/relationships/image" Target="../media/image7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6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8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2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4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3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7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6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5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24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8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1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9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3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22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5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rive.google.com/file/d/136XGsdeK6-mPUb31xtToyara1amrTjIE/view?usp=sharing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33"/>
              <a:t>CS 354 MINOR PROJECT</a:t>
            </a:r>
            <a:endParaRPr sz="2133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Customer Segmentation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041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98"/>
              <a:buChar char="-"/>
            </a:pPr>
            <a:r>
              <a:rPr lang="en" sz="1597"/>
              <a:t>Purnadip Chakrabarti (190002048)</a:t>
            </a:r>
            <a:endParaRPr sz="1597"/>
          </a:p>
          <a:p>
            <a:pPr indent="-330041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98"/>
              <a:buChar char="-"/>
            </a:pPr>
            <a:r>
              <a:rPr lang="en" sz="1597"/>
              <a:t>Vaibhav Chandra         (190001065)</a:t>
            </a:r>
            <a:endParaRPr sz="1597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Further Strategy for Data Processing (Continued)</a:t>
            </a:r>
            <a:endParaRPr/>
          </a:p>
        </p:txBody>
      </p:sp>
      <p:sp>
        <p:nvSpPr>
          <p:cNvPr id="145" name="Google Shape;145;p22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en"/>
              <a:t>Cluster the products into categories and for each invoice / bill, include the expenditure in each category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en"/>
              <a:t>For each invoice, include the information for total expenditure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en"/>
              <a:t>Now, each row of the table will have details of a particular invoice which includes total expenditure and product category wise expenditure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2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en"/>
              <a:t>Now, for a single customer, we will have one or more invoices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en"/>
              <a:t>So, we will sum total expenditure and category wise expenditures for all invoices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en"/>
              <a:t>Finally, each row of the table will have details of a particular customer which includes total expenditure and product wise expenditure</a:t>
            </a:r>
            <a:endParaRPr/>
          </a:p>
        </p:txBody>
      </p:sp>
      <p:sp>
        <p:nvSpPr>
          <p:cNvPr id="147" name="Google Shape;147;p22"/>
          <p:cNvSpPr txBox="1"/>
          <p:nvPr/>
        </p:nvSpPr>
        <p:spPr>
          <a:xfrm>
            <a:off x="1104300" y="3942875"/>
            <a:ext cx="115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PRODUCTS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8" name="Google Shape;14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9937" y="3802038"/>
            <a:ext cx="1285248" cy="681851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2"/>
          <p:cNvSpPr txBox="1"/>
          <p:nvPr/>
        </p:nvSpPr>
        <p:spPr>
          <a:xfrm>
            <a:off x="7224900" y="3942875"/>
            <a:ext cx="128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CUSTOMER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S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0" name="Google Shape;150;p22"/>
          <p:cNvSpPr txBox="1"/>
          <p:nvPr/>
        </p:nvSpPr>
        <p:spPr>
          <a:xfrm>
            <a:off x="4164600" y="3942875"/>
            <a:ext cx="115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INVOICES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1" name="Google Shape;15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0237" y="3802038"/>
            <a:ext cx="1285248" cy="681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 Categorization</a:t>
            </a:r>
            <a:endParaRPr/>
          </a:p>
        </p:txBody>
      </p:sp>
      <p:sp>
        <p:nvSpPr>
          <p:cNvPr id="157" name="Google Shape;157;p23"/>
          <p:cNvSpPr txBox="1"/>
          <p:nvPr>
            <p:ph idx="1" type="body"/>
          </p:nvPr>
        </p:nvSpPr>
        <p:spPr>
          <a:xfrm>
            <a:off x="311700" y="96590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Take Product Description and extract nouns using Natural Language Toolkit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Perform </a:t>
            </a:r>
            <a:r>
              <a:rPr lang="en"/>
              <a:t>lemmatization</a:t>
            </a:r>
            <a:r>
              <a:rPr lang="en"/>
              <a:t> on the nouns to get the roots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Find the frequency of each root in the whole dataset and pick the most popular roots (185 in our case)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For each Product, find the frequency for each of the popular roots. This way, we will have 185 features for each product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Similarly, divide all the prices into some ranges (6 in our case) and for each product find the price range in which it lies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In total we had 193 features for each product.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Then run a clustering analysis to find the optimal number of product categories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4"/>
          <p:cNvSpPr txBox="1"/>
          <p:nvPr>
            <p:ph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sp>
        <p:nvSpPr>
          <p:cNvPr id="163" name="Google Shape;163;p24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the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Optimal number of Product Categories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( </a:t>
            </a:r>
            <a:r>
              <a:rPr lang="en"/>
              <a:t>Explanation</a:t>
            </a:r>
            <a:r>
              <a:rPr lang="en"/>
              <a:t> in upcoming slides )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</a:t>
            </a:r>
            <a:endParaRPr/>
          </a:p>
        </p:txBody>
      </p:sp>
      <p:sp>
        <p:nvSpPr>
          <p:cNvPr id="169" name="Google Shape;169;p25"/>
          <p:cNvSpPr txBox="1"/>
          <p:nvPr/>
        </p:nvSpPr>
        <p:spPr>
          <a:xfrm>
            <a:off x="452100" y="1193225"/>
            <a:ext cx="80562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➔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Following our plan, we calculated expenditures for each of the 5 product categories for each invoice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➔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We then calculated expenditures for each of the 5 product categories for each customer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➔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We also added some columns for min, max, mean expenditure and frequency of visiting the store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➔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This formed 12 features for each customer and we then applied clustering algorithm on it to compute the categories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6"/>
          <p:cNvSpPr txBox="1"/>
          <p:nvPr>
            <p:ph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175" name="Google Shape;175;p26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the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Optimal number of Customer Categories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( Explanation in upcoming slides )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7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K-Means Algorithm </a:t>
            </a:r>
            <a:endParaRPr/>
          </a:p>
        </p:txBody>
      </p:sp>
      <p:sp>
        <p:nvSpPr>
          <p:cNvPr id="181" name="Google Shape;181;p2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i="1" lang="en"/>
              <a:t>An unsupervised learning algorithm to cluster data into K categories</a:t>
            </a:r>
            <a:endParaRPr i="1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K-Means Algorithm</a:t>
            </a:r>
            <a:endParaRPr/>
          </a:p>
        </p:txBody>
      </p:sp>
      <p:sp>
        <p:nvSpPr>
          <p:cNvPr id="187" name="Google Shape;187;p28"/>
          <p:cNvSpPr txBox="1"/>
          <p:nvPr/>
        </p:nvSpPr>
        <p:spPr>
          <a:xfrm>
            <a:off x="459500" y="1133950"/>
            <a:ext cx="85206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AutoNum type="arabicPeriod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Select the number K to decide the number of clusters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AutoNum type="arabicPeriod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Select K points / centroids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AutoNum type="arabicPeriod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Assign each data point to its closest centroid which will form the predefined K clusters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AutoNum type="arabicPeriod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Calculate the centroid of all points assigned to a cluster and make it the new center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AutoNum type="arabicPeriod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Repeat step-3 and in case of some new </a:t>
            </a:r>
            <a:r>
              <a:rPr lang="en" sz="1600">
                <a:latin typeface="Roboto"/>
                <a:ea typeface="Roboto"/>
                <a:cs typeface="Roboto"/>
                <a:sym typeface="Roboto"/>
              </a:rPr>
              <a:t>reassignment</a:t>
            </a:r>
            <a:r>
              <a:rPr lang="en" sz="1600">
                <a:latin typeface="Roboto"/>
                <a:ea typeface="Roboto"/>
                <a:cs typeface="Roboto"/>
                <a:sym typeface="Roboto"/>
              </a:rPr>
              <a:t>, repeat step 4 else FINISH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8" name="Google Shape;18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8088" y="2666100"/>
            <a:ext cx="2127822" cy="228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9"/>
          <p:cNvSpPr txBox="1"/>
          <p:nvPr>
            <p:ph type="title"/>
          </p:nvPr>
        </p:nvSpPr>
        <p:spPr>
          <a:xfrm>
            <a:off x="490250" y="526350"/>
            <a:ext cx="71139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➔"/>
            </a:pPr>
            <a:r>
              <a:rPr lang="en" sz="2400"/>
              <a:t>In Step-2 of above algorithm, we had to choose K centroids randomly. 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➔"/>
            </a:pPr>
            <a:r>
              <a:rPr lang="en" sz="2400"/>
              <a:t>However, there is a better method which gives a better initialisation and hence a better clustering.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0"/>
          <p:cNvSpPr txBox="1"/>
          <p:nvPr>
            <p:ph type="title"/>
          </p:nvPr>
        </p:nvSpPr>
        <p:spPr>
          <a:xfrm>
            <a:off x="265500" y="1789500"/>
            <a:ext cx="35883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2"/>
                </a:solidFill>
              </a:rPr>
              <a:t>Improvement in K-Means using K-Means++</a:t>
            </a:r>
            <a:endParaRPr sz="5400">
              <a:solidFill>
                <a:schemeClr val="accent2"/>
              </a:solidFill>
            </a:endParaRPr>
          </a:p>
        </p:txBody>
      </p:sp>
      <p:sp>
        <p:nvSpPr>
          <p:cNvPr id="199" name="Google Shape;199;p3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i="1" lang="en"/>
              <a:t>An initialisation method for better results in clustering using K-Means algorithm</a:t>
            </a:r>
            <a:endParaRPr i="1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K-Means++ Algorithm</a:t>
            </a:r>
            <a:endParaRPr/>
          </a:p>
        </p:txBody>
      </p:sp>
      <p:sp>
        <p:nvSpPr>
          <p:cNvPr id="205" name="Google Shape;205;p3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Input K for making K centroids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Pick up the first centroid randomly among the existing data points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Pick the next centroid as the data point which is at maximum distance from already assigned data points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Repeat step 3 until we get K centers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FINISH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INDEX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Problem Statement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Data Exploration, Analysis and Processing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K-Means Algorithm for Clustering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Improvement in K-Means using K-Means++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Evaluation Techniques: Inertia and Dunn Index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Insights on Final Clustered Data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Conclusion </a:t>
            </a:r>
            <a:endParaRPr sz="1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2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 Techniques</a:t>
            </a:r>
            <a:endParaRPr/>
          </a:p>
        </p:txBody>
      </p:sp>
      <p:sp>
        <p:nvSpPr>
          <p:cNvPr id="211" name="Google Shape;211;p32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Inertia and Dunn Index</a:t>
            </a:r>
            <a:endParaRPr/>
          </a:p>
        </p:txBody>
      </p:sp>
      <p:sp>
        <p:nvSpPr>
          <p:cNvPr id="212" name="Google Shape;212;p32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Methods to select optimal K for K-Means and K-Means++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3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Inertia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Inertia</a:t>
            </a:r>
            <a:endParaRPr/>
          </a:p>
        </p:txBody>
      </p:sp>
      <p:sp>
        <p:nvSpPr>
          <p:cNvPr id="223" name="Google Shape;223;p3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Inertia is the sum of squared distances between all the data points and their corresponding cluster centers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Clustering is considered to be good if inertia is very low and the number of clusters are also low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With more number of clusters, inertia also decreases. But more number of clusters doesn’t give practical solutions.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So, we draw a graph of inertia vs K which comes out to be an elbow graph. The rate of change of inertia wrt K decreases gradually. So, we choose the value of K at the point where this rate slows down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5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Dunn Index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Dunn Index</a:t>
            </a:r>
            <a:endParaRPr/>
          </a:p>
        </p:txBody>
      </p:sp>
      <p:sp>
        <p:nvSpPr>
          <p:cNvPr id="234" name="Google Shape;234;p3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It is the ratio of lowest inter cluster distance to the highest intra cluster distance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Clustering is considered to be good if the Dunn Index is higher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Ideally it should  be close to 1.0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Inertia and Dunn Index </a:t>
            </a:r>
            <a:r>
              <a:rPr lang="en"/>
              <a:t>generally</a:t>
            </a:r>
            <a:r>
              <a:rPr lang="en"/>
              <a:t> are in inverse relationship. So we have to choose an optimal K such that it has lower inertia and higher Dunn Index.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We applied the same theory to choose 7 clusters for product categorization and 6 clusters for customer categorization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7"/>
          <p:cNvSpPr txBox="1"/>
          <p:nvPr>
            <p:ph type="title"/>
          </p:nvPr>
        </p:nvSpPr>
        <p:spPr>
          <a:xfrm>
            <a:off x="460950" y="410675"/>
            <a:ext cx="8222100" cy="76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</a:t>
            </a:r>
            <a:r>
              <a:rPr lang="en"/>
              <a:t> Categorization</a:t>
            </a:r>
            <a:endParaRPr/>
          </a:p>
        </p:txBody>
      </p:sp>
      <p:sp>
        <p:nvSpPr>
          <p:cNvPr id="240" name="Google Shape;240;p37"/>
          <p:cNvSpPr txBox="1"/>
          <p:nvPr/>
        </p:nvSpPr>
        <p:spPr>
          <a:xfrm>
            <a:off x="1870813" y="4298600"/>
            <a:ext cx="99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Inertia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1" name="Google Shape;241;p37"/>
          <p:cNvSpPr txBox="1"/>
          <p:nvPr/>
        </p:nvSpPr>
        <p:spPr>
          <a:xfrm>
            <a:off x="5888600" y="4347250"/>
            <a:ext cx="117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Dunn Index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42" name="Google Shape;24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948" y="1769375"/>
            <a:ext cx="3678450" cy="245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08432" y="1769375"/>
            <a:ext cx="3808344" cy="245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8"/>
          <p:cNvSpPr txBox="1"/>
          <p:nvPr>
            <p:ph type="title"/>
          </p:nvPr>
        </p:nvSpPr>
        <p:spPr>
          <a:xfrm>
            <a:off x="460950" y="410675"/>
            <a:ext cx="8222100" cy="76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Customer Categorization</a:t>
            </a:r>
            <a:endParaRPr/>
          </a:p>
        </p:txBody>
      </p:sp>
      <p:pic>
        <p:nvPicPr>
          <p:cNvPr id="249" name="Google Shape;24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9775" y="2011925"/>
            <a:ext cx="3145675" cy="2225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3745" y="2011925"/>
            <a:ext cx="3307555" cy="2225975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38"/>
          <p:cNvSpPr txBox="1"/>
          <p:nvPr/>
        </p:nvSpPr>
        <p:spPr>
          <a:xfrm>
            <a:off x="1870813" y="4298600"/>
            <a:ext cx="99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Inertia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2" name="Google Shape;252;p38"/>
          <p:cNvSpPr txBox="1"/>
          <p:nvPr/>
        </p:nvSpPr>
        <p:spPr>
          <a:xfrm>
            <a:off x="5888600" y="4347250"/>
            <a:ext cx="117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Dunn Index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Insights on Final Clustered Data</a:t>
            </a:r>
            <a:endParaRPr/>
          </a:p>
        </p:txBody>
      </p:sp>
      <p:sp>
        <p:nvSpPr>
          <p:cNvPr id="258" name="Google Shape;258;p3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Targeting different categories of customers with different product categories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0"/>
          <p:cNvSpPr txBox="1"/>
          <p:nvPr>
            <p:ph type="title"/>
          </p:nvPr>
        </p:nvSpPr>
        <p:spPr>
          <a:xfrm>
            <a:off x="490250" y="526350"/>
            <a:ext cx="5618700" cy="62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Price Ranges</a:t>
            </a:r>
            <a:endParaRPr/>
          </a:p>
        </p:txBody>
      </p:sp>
      <p:pic>
        <p:nvPicPr>
          <p:cNvPr id="264" name="Google Shape;264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3075" y="1427025"/>
            <a:ext cx="4562475" cy="2933700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40"/>
          <p:cNvSpPr txBox="1"/>
          <p:nvPr/>
        </p:nvSpPr>
        <p:spPr>
          <a:xfrm>
            <a:off x="5877225" y="1719450"/>
            <a:ext cx="22233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Char char="➔"/>
            </a:pPr>
            <a:r>
              <a:rPr lang="en" sz="2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0-1</a:t>
            </a:r>
            <a:endParaRPr sz="2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Char char="➔"/>
            </a:pPr>
            <a:r>
              <a:rPr lang="en" sz="2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1-2</a:t>
            </a:r>
            <a:endParaRPr sz="2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Char char="➔"/>
            </a:pPr>
            <a:r>
              <a:rPr lang="en" sz="2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2-3</a:t>
            </a:r>
            <a:endParaRPr sz="2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Char char="➔"/>
            </a:pPr>
            <a:r>
              <a:rPr lang="en" sz="2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3-5</a:t>
            </a:r>
            <a:endParaRPr sz="2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Char char="➔"/>
            </a:pPr>
            <a:r>
              <a:rPr lang="en" sz="2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5-10</a:t>
            </a:r>
            <a:endParaRPr sz="2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Char char="➔"/>
            </a:pPr>
            <a:r>
              <a:rPr lang="en" sz="2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&gt;10</a:t>
            </a:r>
            <a:endParaRPr sz="2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1"/>
          <p:cNvSpPr txBox="1"/>
          <p:nvPr>
            <p:ph type="title"/>
          </p:nvPr>
        </p:nvSpPr>
        <p:spPr>
          <a:xfrm>
            <a:off x="490250" y="526350"/>
            <a:ext cx="689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Customer Category Distribution for different Product Categories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97" name="Google Shape;97;p15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700"/>
              <a:t>Customer Segmentation</a:t>
            </a:r>
            <a:endParaRPr i="1" sz="2700"/>
          </a:p>
        </p:txBody>
      </p:sp>
      <p:sp>
        <p:nvSpPr>
          <p:cNvPr id="98" name="Google Shape;98;p1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10000"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en" sz="1400"/>
              <a:t>Modern businesses have very large database for transactions from the customers.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en" sz="1400"/>
              <a:t>This data can be used to target different categories of customers with different marketing strategies based on the purchasing habits of that category.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en" sz="1400"/>
              <a:t>However, manual analysis of billions of data points is not practically possible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en" sz="1400"/>
              <a:t>Here comes the scope of machine learning to cluster the data into different categories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en" sz="1400"/>
              <a:t>This is the popular problem of customer segmentation which we solved using “Unsupervised Learning”</a:t>
            </a:r>
            <a:endParaRPr sz="14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2"/>
          <p:cNvSpPr txBox="1"/>
          <p:nvPr>
            <p:ph type="title"/>
          </p:nvPr>
        </p:nvSpPr>
        <p:spPr>
          <a:xfrm>
            <a:off x="605525" y="655250"/>
            <a:ext cx="48048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Customer Category Distribution for Product Category - 1</a:t>
            </a:r>
            <a:endParaRPr/>
          </a:p>
        </p:txBody>
      </p:sp>
      <p:pic>
        <p:nvPicPr>
          <p:cNvPr id="276" name="Google Shape;276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8875" y="2033225"/>
            <a:ext cx="4286250" cy="290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3"/>
          <p:cNvSpPr txBox="1"/>
          <p:nvPr>
            <p:ph type="title"/>
          </p:nvPr>
        </p:nvSpPr>
        <p:spPr>
          <a:xfrm>
            <a:off x="605525" y="655250"/>
            <a:ext cx="48048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Customer Category Distribution for Product Category - 2</a:t>
            </a:r>
            <a:endParaRPr/>
          </a:p>
        </p:txBody>
      </p:sp>
      <p:pic>
        <p:nvPicPr>
          <p:cNvPr id="282" name="Google Shape;282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3163" y="1992100"/>
            <a:ext cx="4257675" cy="291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4"/>
          <p:cNvSpPr txBox="1"/>
          <p:nvPr>
            <p:ph type="title"/>
          </p:nvPr>
        </p:nvSpPr>
        <p:spPr>
          <a:xfrm>
            <a:off x="605525" y="655250"/>
            <a:ext cx="48048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Customer Category Distribution for Product Category - 3</a:t>
            </a:r>
            <a:endParaRPr/>
          </a:p>
        </p:txBody>
      </p:sp>
      <p:pic>
        <p:nvPicPr>
          <p:cNvPr id="288" name="Google Shape;288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0300" y="2000300"/>
            <a:ext cx="4343400" cy="292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5"/>
          <p:cNvSpPr txBox="1"/>
          <p:nvPr>
            <p:ph type="title"/>
          </p:nvPr>
        </p:nvSpPr>
        <p:spPr>
          <a:xfrm>
            <a:off x="605525" y="655250"/>
            <a:ext cx="48048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Customer Category Distribution for Product Category - 4</a:t>
            </a:r>
            <a:endParaRPr/>
          </a:p>
        </p:txBody>
      </p:sp>
      <p:pic>
        <p:nvPicPr>
          <p:cNvPr id="294" name="Google Shape;294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2200" y="1959175"/>
            <a:ext cx="4419600" cy="292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6"/>
          <p:cNvSpPr txBox="1"/>
          <p:nvPr>
            <p:ph type="title"/>
          </p:nvPr>
        </p:nvSpPr>
        <p:spPr>
          <a:xfrm>
            <a:off x="605525" y="655250"/>
            <a:ext cx="48048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Customer Category Distribution for Product Category - 5</a:t>
            </a:r>
            <a:endParaRPr/>
          </a:p>
        </p:txBody>
      </p:sp>
      <p:pic>
        <p:nvPicPr>
          <p:cNvPr id="300" name="Google Shape;300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4575" y="2025000"/>
            <a:ext cx="4314825" cy="293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7"/>
          <p:cNvSpPr txBox="1"/>
          <p:nvPr>
            <p:ph type="title"/>
          </p:nvPr>
        </p:nvSpPr>
        <p:spPr>
          <a:xfrm>
            <a:off x="605525" y="655250"/>
            <a:ext cx="48048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Customer Category Distribution for Product Category - 6</a:t>
            </a:r>
            <a:endParaRPr/>
          </a:p>
        </p:txBody>
      </p:sp>
      <p:pic>
        <p:nvPicPr>
          <p:cNvPr id="306" name="Google Shape;306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4113" y="2025025"/>
            <a:ext cx="4295775" cy="289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8"/>
          <p:cNvSpPr txBox="1"/>
          <p:nvPr>
            <p:ph type="title"/>
          </p:nvPr>
        </p:nvSpPr>
        <p:spPr>
          <a:xfrm>
            <a:off x="605525" y="655250"/>
            <a:ext cx="48048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Customer Category Distribution for Product Category - 7</a:t>
            </a:r>
            <a:endParaRPr/>
          </a:p>
        </p:txBody>
      </p:sp>
      <p:pic>
        <p:nvPicPr>
          <p:cNvPr id="312" name="Google Shape;312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4588" y="1967425"/>
            <a:ext cx="4314825" cy="290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9"/>
          <p:cNvSpPr txBox="1"/>
          <p:nvPr>
            <p:ph type="title"/>
          </p:nvPr>
        </p:nvSpPr>
        <p:spPr>
          <a:xfrm>
            <a:off x="490250" y="526350"/>
            <a:ext cx="5618700" cy="127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Customer Category Distribution for Total Expenditure</a:t>
            </a:r>
            <a:endParaRPr/>
          </a:p>
        </p:txBody>
      </p:sp>
      <p:pic>
        <p:nvPicPr>
          <p:cNvPr id="318" name="Google Shape;318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2175" y="2102775"/>
            <a:ext cx="4619625" cy="289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50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Word Clouds for different Customer Categories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51"/>
          <p:cNvSpPr txBox="1"/>
          <p:nvPr>
            <p:ph type="title"/>
          </p:nvPr>
        </p:nvSpPr>
        <p:spPr>
          <a:xfrm>
            <a:off x="553625" y="640400"/>
            <a:ext cx="5027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Word cloud for Customer Category - 1</a:t>
            </a:r>
            <a:endParaRPr/>
          </a:p>
        </p:txBody>
      </p:sp>
      <p:pic>
        <p:nvPicPr>
          <p:cNvPr id="329" name="Google Shape;329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3638" y="2076000"/>
            <a:ext cx="4276725" cy="205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 (Contd.)</a:t>
            </a:r>
            <a:endParaRPr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b="1" lang="en"/>
              <a:t>Input: </a:t>
            </a:r>
            <a:r>
              <a:rPr lang="en"/>
              <a:t>Data comprising of transactions done by customers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b="1" lang="en"/>
              <a:t>Output: </a:t>
            </a:r>
            <a:r>
              <a:rPr lang="en"/>
              <a:t>All customers clustered into some category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b="1" lang="en"/>
              <a:t>Paradigm: </a:t>
            </a:r>
            <a:r>
              <a:rPr lang="en"/>
              <a:t>Unsupervised</a:t>
            </a:r>
            <a:r>
              <a:rPr lang="en"/>
              <a:t> Learning</a:t>
            </a:r>
            <a:endParaRPr/>
          </a:p>
        </p:txBody>
      </p:sp>
      <p:pic>
        <p:nvPicPr>
          <p:cNvPr id="105" name="Google Shape;10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575" y="2816325"/>
            <a:ext cx="1375951" cy="78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81112" y="2920113"/>
            <a:ext cx="1285248" cy="681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98949" y="2569449"/>
            <a:ext cx="1285248" cy="13831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52"/>
          <p:cNvSpPr txBox="1"/>
          <p:nvPr>
            <p:ph type="title"/>
          </p:nvPr>
        </p:nvSpPr>
        <p:spPr>
          <a:xfrm>
            <a:off x="553625" y="640400"/>
            <a:ext cx="51309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Word cloud for Customer Category - 2</a:t>
            </a:r>
            <a:endParaRPr/>
          </a:p>
        </p:txBody>
      </p:sp>
      <p:pic>
        <p:nvPicPr>
          <p:cNvPr id="335" name="Google Shape;335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3638" y="2289975"/>
            <a:ext cx="4276725" cy="206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53"/>
          <p:cNvSpPr txBox="1"/>
          <p:nvPr>
            <p:ph type="title"/>
          </p:nvPr>
        </p:nvSpPr>
        <p:spPr>
          <a:xfrm>
            <a:off x="553625" y="640400"/>
            <a:ext cx="5027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Word cloud for Customer Category - 3</a:t>
            </a:r>
            <a:endParaRPr/>
          </a:p>
        </p:txBody>
      </p:sp>
      <p:pic>
        <p:nvPicPr>
          <p:cNvPr id="341" name="Google Shape;341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3638" y="2405175"/>
            <a:ext cx="4276725" cy="200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54"/>
          <p:cNvSpPr txBox="1"/>
          <p:nvPr>
            <p:ph type="title"/>
          </p:nvPr>
        </p:nvSpPr>
        <p:spPr>
          <a:xfrm>
            <a:off x="553625" y="640400"/>
            <a:ext cx="50940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Word cloud for Customer Category - 4</a:t>
            </a:r>
            <a:endParaRPr/>
          </a:p>
        </p:txBody>
      </p:sp>
      <p:pic>
        <p:nvPicPr>
          <p:cNvPr id="347" name="Google Shape;347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0300" y="2347575"/>
            <a:ext cx="4343400" cy="206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55"/>
          <p:cNvSpPr txBox="1"/>
          <p:nvPr>
            <p:ph type="title"/>
          </p:nvPr>
        </p:nvSpPr>
        <p:spPr>
          <a:xfrm>
            <a:off x="553625" y="640400"/>
            <a:ext cx="50643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Word cloud for Customer Category - 5</a:t>
            </a:r>
            <a:endParaRPr/>
          </a:p>
        </p:txBody>
      </p:sp>
      <p:pic>
        <p:nvPicPr>
          <p:cNvPr id="353" name="Google Shape;353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8875" y="2429875"/>
            <a:ext cx="4286250" cy="192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56"/>
          <p:cNvSpPr txBox="1"/>
          <p:nvPr>
            <p:ph type="title"/>
          </p:nvPr>
        </p:nvSpPr>
        <p:spPr>
          <a:xfrm>
            <a:off x="553625" y="640400"/>
            <a:ext cx="51903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Word cloud for Customer Category - 6</a:t>
            </a:r>
            <a:endParaRPr/>
          </a:p>
        </p:txBody>
      </p:sp>
      <p:pic>
        <p:nvPicPr>
          <p:cNvPr id="359" name="Google Shape;359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9825" y="2339350"/>
            <a:ext cx="4324350" cy="198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57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258100" y="17895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Exploration, Analysis and Processing</a:t>
            </a:r>
            <a:endParaRPr/>
          </a:p>
        </p:txBody>
      </p:sp>
      <p:sp>
        <p:nvSpPr>
          <p:cNvPr id="113" name="Google Shape;113;p1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Link: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https://drive.google.com/file/d/136XGsdeK6-mPUb31xtToyara1amrTjIE/view?usp=sharing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(Taken From Kaggle)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Sight at Data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66"/>
              <a:t>             </a:t>
            </a:r>
            <a:r>
              <a:rPr lang="en" sz="1666"/>
              <a:t>(First few rows)</a:t>
            </a:r>
            <a:endParaRPr sz="1666"/>
          </a:p>
        </p:txBody>
      </p:sp>
      <p:pic>
        <p:nvPicPr>
          <p:cNvPr id="119" name="Google Shape;119;p18"/>
          <p:cNvPicPr preferRelativeResize="0"/>
          <p:nvPr/>
        </p:nvPicPr>
        <p:blipFill rotWithShape="1">
          <a:blip r:embed="rId3">
            <a:alphaModFix/>
          </a:blip>
          <a:srcRect b="0" l="-840" r="839" t="0"/>
          <a:stretch/>
        </p:blipFill>
        <p:spPr>
          <a:xfrm>
            <a:off x="78300" y="1478150"/>
            <a:ext cx="8839200" cy="2939034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8"/>
          <p:cNvSpPr txBox="1"/>
          <p:nvPr/>
        </p:nvSpPr>
        <p:spPr>
          <a:xfrm>
            <a:off x="355750" y="4417175"/>
            <a:ext cx="844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Number of Rows: 5,41,909              Number of Columns: 8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 of the data</a:t>
            </a:r>
            <a:endParaRPr/>
          </a:p>
        </p:txBody>
      </p:sp>
      <p:sp>
        <p:nvSpPr>
          <p:cNvPr id="126" name="Google Shape;126;p19"/>
          <p:cNvSpPr txBox="1"/>
          <p:nvPr>
            <p:ph idx="1" type="body"/>
          </p:nvPr>
        </p:nvSpPr>
        <p:spPr>
          <a:xfrm>
            <a:off x="311700" y="1229875"/>
            <a:ext cx="35127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The features of the data are as follows:</a:t>
            </a:r>
            <a:endParaRPr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➔"/>
            </a:pPr>
            <a:r>
              <a:rPr lang="en" sz="1500"/>
              <a:t>Invoice No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➔"/>
            </a:pPr>
            <a:r>
              <a:rPr lang="en" sz="1500"/>
              <a:t>Stock Code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➔"/>
            </a:pPr>
            <a:r>
              <a:rPr lang="en" sz="1500"/>
              <a:t>Description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➔"/>
            </a:pPr>
            <a:r>
              <a:rPr lang="en" sz="1500"/>
              <a:t>Quantity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➔"/>
            </a:pPr>
            <a:r>
              <a:rPr lang="en" sz="1500"/>
              <a:t>Invoice Date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➔"/>
            </a:pPr>
            <a:r>
              <a:rPr lang="en" sz="1500"/>
              <a:t>Unit Price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➔"/>
            </a:pPr>
            <a:r>
              <a:rPr lang="en" sz="1500"/>
              <a:t>Customer ID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➔"/>
            </a:pPr>
            <a:r>
              <a:rPr lang="en" sz="1500"/>
              <a:t>Country</a:t>
            </a:r>
            <a:endParaRPr sz="1500"/>
          </a:p>
        </p:txBody>
      </p:sp>
      <p:sp>
        <p:nvSpPr>
          <p:cNvPr id="127" name="Google Shape;127;p19"/>
          <p:cNvSpPr txBox="1"/>
          <p:nvPr>
            <p:ph idx="1" type="body"/>
          </p:nvPr>
        </p:nvSpPr>
        <p:spPr>
          <a:xfrm>
            <a:off x="4320825" y="1139425"/>
            <a:ext cx="4431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➔"/>
            </a:pPr>
            <a:r>
              <a:rPr i="1" lang="en" sz="1500"/>
              <a:t>A Customer purchases one or more times at a store and for each such purchase one Invoice is generated which has a corresponding Invoice number and Invoice Date.</a:t>
            </a:r>
            <a:endParaRPr i="1"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➔"/>
            </a:pPr>
            <a:r>
              <a:rPr i="1" lang="en" sz="1500"/>
              <a:t>Each such purchase comprises of multiple products and each product has an associated Stock Code</a:t>
            </a:r>
            <a:endParaRPr i="1"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➔"/>
            </a:pPr>
            <a:r>
              <a:rPr i="1" lang="en" sz="1500"/>
              <a:t>Each row of the the data corresponds to a product in a single purchase by a customer</a:t>
            </a:r>
            <a:endParaRPr i="1" sz="15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Processing</a:t>
            </a:r>
            <a:endParaRPr/>
          </a:p>
        </p:txBody>
      </p:sp>
      <p:sp>
        <p:nvSpPr>
          <p:cNvPr id="133" name="Google Shape;133;p2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Dropping</a:t>
            </a:r>
            <a:r>
              <a:rPr lang="en"/>
              <a:t> all rows with any NULL values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Dropping duplicate rows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Mapping countries to indices and storing indices in the data instead of countries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Dropping all rows which correspond to cancelled transactions (Denoted by invoice numbers starting with ‘C’)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Number of data points (rows) left: 3,92,856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>
            <p:ph type="title"/>
          </p:nvPr>
        </p:nvSpPr>
        <p:spPr>
          <a:xfrm>
            <a:off x="368350" y="121109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Further Strategy for Data Processing</a:t>
            </a:r>
            <a:endParaRPr/>
          </a:p>
        </p:txBody>
      </p:sp>
      <p:sp>
        <p:nvSpPr>
          <p:cNvPr id="139" name="Google Shape;139;p21"/>
          <p:cNvSpPr txBox="1"/>
          <p:nvPr>
            <p:ph idx="4294967295" type="body"/>
          </p:nvPr>
        </p:nvSpPr>
        <p:spPr>
          <a:xfrm>
            <a:off x="659625" y="2342000"/>
            <a:ext cx="7323900" cy="243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➔"/>
            </a:pPr>
            <a:r>
              <a:rPr lang="en">
                <a:solidFill>
                  <a:schemeClr val="lt1"/>
                </a:solidFill>
              </a:rPr>
              <a:t>Our final data should have features related to each customer in a row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➔"/>
            </a:pPr>
            <a:r>
              <a:rPr lang="en">
                <a:solidFill>
                  <a:schemeClr val="lt1"/>
                </a:solidFill>
              </a:rPr>
              <a:t>However, the current data has features of a product of a single transaction in a row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➔"/>
            </a:pPr>
            <a:r>
              <a:rPr lang="en">
                <a:solidFill>
                  <a:schemeClr val="lt1"/>
                </a:solidFill>
              </a:rPr>
              <a:t>We have to convert this data into our desired form so that we can apply clustering algorithm on the processed data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