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1d755ea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1d755ea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1d755ea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1d755ea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1d755ea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1d755ea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1d755ea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1d755ea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1d755ea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1d755ea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1d755ea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1d755ea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1d755ea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41d755ea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1d755ea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1d755ea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1d755ea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1d755ea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1d755ea9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1d755ea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1d755e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1d755e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d755ea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1d755ea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1d755ea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1d755ea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1d755ea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1d755ea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1d755ea9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41d755ea9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1d755ea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1d755ea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d755ea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d755ea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1d755ea9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1d755ea9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41d755ea9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41d755ea9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1d755ea9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1d755ea9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41d755ea9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41d755ea9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1d755ea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1d755ea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1d755ea9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41d755ea9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1d755ea9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41d755ea9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1d755ea9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1d755ea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41d755ea9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41d755ea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1d755ea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41d755ea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1d755ea9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41d755ea9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41d755ea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41d755ea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1d755ea9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41d755ea9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1d755ea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41d755ea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41d755ea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41d755ea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1d755e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1d755e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1d755ea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41d755ea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41d755ea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41d755ea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41d755ea9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41d755ea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1d755ea9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41d755ea9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41d755ea9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41d755ea9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41d755ea9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41d755ea9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41d755ea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41d755ea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41d755ea9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41d755ea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1d755ea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1d755ea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1d755ea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1d755ea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1d755ea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1d755ea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1d755ea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1d755ea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1d755ea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1d755ea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36XGsdeK6-mPUb31xtToyara1amrTjIE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CS 354 MINOR PROJECT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04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en" sz="1597"/>
              <a:t>Purnadip Chakrabarti (190002048)</a:t>
            </a:r>
            <a:endParaRPr sz="1597"/>
          </a:p>
          <a:p>
            <a:pPr indent="-33004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en" sz="1597"/>
              <a:t>Vaibhav Chandra         (190001065)</a:t>
            </a:r>
            <a:endParaRPr sz="15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Strategy for Data Processing (Continued)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Cluster the products into categories and for each invoice / bill, include the expenditure in each category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For each invoice, include the information for total expenditure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Now, each row of the table will have details of a particular invoice which includes total expenditure and product category wise expenditure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Now, for a single customer, we will have one or more invoices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So, we will sum total expenditure and category wise expenditures for all invoices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Finally, each row of the table will have details of a particular customer which includes total expenditure and product wise expenditure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104300" y="3942875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PRODUCTS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37" y="3802038"/>
            <a:ext cx="1285248" cy="68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7224900" y="3942875"/>
            <a:ext cx="12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CUSTOMER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164600" y="3942875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INVOICES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237" y="3802038"/>
            <a:ext cx="1285248" cy="6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Categorization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965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Take Product Description and extract nouns using Natural Language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Perform </a:t>
            </a:r>
            <a:r>
              <a:rPr lang="en"/>
              <a:t>lemmatization</a:t>
            </a:r>
            <a:r>
              <a:rPr lang="en"/>
              <a:t> on the nouns to get the roots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Find the frequency of each root in the whole dataset and pick the most popular roots (185 in our case)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 each Product, find the frequency for each of the popular roots. This way, we will have 185 features for each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Similarly, divide all the prices into some ranges (6 in our case) and for each product find the price range in which it 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total we had 193 features for each product.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Then run a clustering analysis to find the optimal number of product categories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Optimal number of Product Categories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 </a:t>
            </a:r>
            <a:r>
              <a:rPr lang="en"/>
              <a:t>Explanation</a:t>
            </a:r>
            <a:r>
              <a:rPr lang="en"/>
              <a:t> in upcoming slides 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52100" y="1193225"/>
            <a:ext cx="805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Following our plan, we calculated expenditures for each of the 5 product categories for each invoice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then calculated expenditures for each of the 5 product categories for each customer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also added some columns for min, max, mean expenditure and frequency of visiting the store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formed 12 features for each customer and we then applied clustering algorithm on it to compute the categories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Optimal number of Customer Categories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 Explanation in upcoming slides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 </a:t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An unsupervised learning algorithm to cluster data into K categories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459500" y="113395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Select the number K to decide the number of clusters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Select K points / centroids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Assign each data point to its closest centroid which will form the predefined K clusters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Calculate the centroid of all points assigned to a cluster and make it the new center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Repeat step-3 and in case of some new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reassignment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repeat step 4 else FINISH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088" y="2666100"/>
            <a:ext cx="2127822" cy="22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90250" y="526350"/>
            <a:ext cx="711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In Step-2 of above algorithm, we had to choose K centroids randomly.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However, there is a better method which gives a better initialisation and hence a better clustering.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65500" y="1789500"/>
            <a:ext cx="3588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Improvement in K-Means using K-Means++</a:t>
            </a:r>
            <a:endParaRPr sz="5400">
              <a:solidFill>
                <a:schemeClr val="accent2"/>
              </a:solidFill>
            </a:endParaRPr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An initialisation method for better results in clustering using K-Means algorithm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 Algorithm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K for making K centroids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the first centroid randomly among the existing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the next centroid as the data point which is at maximum distance from already assigned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3 until we get K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Exploration, Analysis and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K-Means Algorithm for Clustering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Improvement in K-Means using K-Means++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Evaluation Techniques: Inertia and Dunn Index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Insights on Final Clustered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Conclusion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Techniques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 and Dunn Index</a:t>
            </a:r>
            <a:endParaRPr/>
          </a:p>
        </p:txBody>
      </p:sp>
      <p:sp>
        <p:nvSpPr>
          <p:cNvPr id="212" name="Google Shape;212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to select optimal K for K-Means and K-Means++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Inertia is the sum of squared distances between all the data points and their corresponding cluster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Clustering is considered to be good if inertia is very low and the number of clusters are also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With more number of clusters, inertia also decreases. But more number of clusters doesn’t give practical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So, we draw a graph of inertia vs K which comes out to be an elbow graph. The rate of change of inertia wrt K decreases gradually. So, we choose the value of K at the point where this rate slows down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Dunn Index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Dunn Index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It is the ratio of lowest inter cluster distance to the highest intra cluster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Clustering is considered to be good if the Dunn Index is higher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Ideally it should  be close to 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Inertia and Dunn Index </a:t>
            </a:r>
            <a:r>
              <a:rPr lang="en"/>
              <a:t>generally</a:t>
            </a:r>
            <a:r>
              <a:rPr lang="en"/>
              <a:t> are in inverse relationship. So we have to choose an optimal K such that it has lower inertia and higher Dunn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applied the same theory to choose 7 clusters for product categorization and 6 clusters for customer categorization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460950" y="41067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Categorization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1870813" y="429860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Inertia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5888600" y="4347250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Dunn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8" y="1769375"/>
            <a:ext cx="3678450" cy="24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432" y="1769375"/>
            <a:ext cx="3808344" cy="2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Products per cluster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 : 622</a:t>
            </a:r>
            <a:endParaRPr sz="24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: 97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2 : 1076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3 : 510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4 : 404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5 : 925</a:t>
            </a:r>
            <a:endParaRPr sz="24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 : 31</a:t>
            </a:r>
            <a:endParaRPr sz="24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= 3665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460950" y="41067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Categorization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75" y="2011925"/>
            <a:ext cx="3145675" cy="2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745" y="2011925"/>
            <a:ext cx="3307555" cy="22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1870813" y="429860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Inertia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5888600" y="4347250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Dunn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Customers per cluster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    0 : 1887</a:t>
            </a:r>
            <a:endParaRPr sz="24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1 : 4</a:t>
            </a:r>
            <a:endParaRPr sz="24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2 : 3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 : 27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4 : 209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5 : 2197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= 4327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Final Clustered Data</a:t>
            </a:r>
            <a:endParaRPr/>
          </a:p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Targeting different categories of customers with different product categories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Customer Segmentation</a:t>
            </a:r>
            <a:endParaRPr i="1" sz="2700"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Modern businesses have very large database for transactions from the customers.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data can be used to target different categories of customers with different marketing strategies based on the purchasing habits of that category.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However, manual analysis of billions of data points is not practically possible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Here comes the scope of machine learning to cluster the data into different categories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is the popular problem of customer segmentation which we solved using “Unsupervised Learning”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90250" y="526350"/>
            <a:ext cx="56187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Ranges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75" y="1427025"/>
            <a:ext cx="45624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5877225" y="1719450"/>
            <a:ext cx="222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0-1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1-2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2-3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3-5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5-10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&gt;10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90250" y="526350"/>
            <a:ext cx="689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different Product Categories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- 1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33225"/>
            <a:ext cx="428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- 2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1992100"/>
            <a:ext cx="42576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- 3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2000300"/>
            <a:ext cx="43434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- 4</a:t>
            </a:r>
            <a:endParaRPr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959175"/>
            <a:ext cx="4419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- 5</a:t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2025000"/>
            <a:ext cx="43148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- 6</a:t>
            </a:r>
            <a:endParaRPr/>
          </a:p>
        </p:txBody>
      </p: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2025025"/>
            <a:ext cx="42957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- 7</a:t>
            </a:r>
            <a:endParaRPr/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967425"/>
            <a:ext cx="43148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490250" y="526350"/>
            <a:ext cx="5618700" cy="1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Total Expenditure</a:t>
            </a:r>
            <a:endParaRPr/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102775"/>
            <a:ext cx="46196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(Contd.)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Input: </a:t>
            </a:r>
            <a:r>
              <a:rPr lang="en"/>
              <a:t>Data comprising of transactions done by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Output: </a:t>
            </a:r>
            <a:r>
              <a:rPr lang="en"/>
              <a:t>All customers clustered into some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Paradigm: </a:t>
            </a:r>
            <a:r>
              <a:rPr lang="en"/>
              <a:t>Unsupervised</a:t>
            </a:r>
            <a:r>
              <a:rPr lang="en"/>
              <a:t> Learning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5" y="2816325"/>
            <a:ext cx="1375951" cy="7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112" y="2920113"/>
            <a:ext cx="1285248" cy="68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949" y="2569449"/>
            <a:ext cx="1285248" cy="13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 for different Customer Categories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553625" y="640400"/>
            <a:ext cx="5027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- 1</a:t>
            </a:r>
            <a:endParaRPr/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076000"/>
            <a:ext cx="42767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553625" y="640400"/>
            <a:ext cx="5130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- 2</a:t>
            </a:r>
            <a:endParaRPr/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289975"/>
            <a:ext cx="42767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553625" y="640400"/>
            <a:ext cx="5027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- 3</a:t>
            </a:r>
            <a:endParaRPr/>
          </a:p>
        </p:txBody>
      </p:sp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405175"/>
            <a:ext cx="42767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553625" y="640400"/>
            <a:ext cx="5094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- 4</a:t>
            </a:r>
            <a:endParaRPr/>
          </a:p>
        </p:txBody>
      </p:sp>
      <p:pic>
        <p:nvPicPr>
          <p:cNvPr id="357" name="Google Shape;3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2347575"/>
            <a:ext cx="43434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553625" y="640400"/>
            <a:ext cx="5064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- 5</a:t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429875"/>
            <a:ext cx="4286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553625" y="640400"/>
            <a:ext cx="5190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- 6</a:t>
            </a:r>
            <a:endParaRPr/>
          </a:p>
        </p:txBody>
      </p:sp>
      <p:pic>
        <p:nvPicPr>
          <p:cNvPr id="369" name="Google Shape;3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2339350"/>
            <a:ext cx="43243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581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Exploration, Analysis and Processing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https://drive.google.com/file/d/136XGsdeK6-mPUb31xtToyara1amrTjIE/view?usp=sharing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(Taken From Kaggle)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Sight at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             </a:t>
            </a:r>
            <a:r>
              <a:rPr lang="en" sz="1666"/>
              <a:t>(First few rows)</a:t>
            </a:r>
            <a:endParaRPr sz="1666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-840" r="839" t="0"/>
          <a:stretch/>
        </p:blipFill>
        <p:spPr>
          <a:xfrm>
            <a:off x="78300" y="1478150"/>
            <a:ext cx="8839200" cy="2939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55750" y="4417175"/>
            <a:ext cx="84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Rows: 5,41,909              Number of Columns: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data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351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features of the data are as follows: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Invoice No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Stock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Description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Quantity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Invoice Date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Unit Price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Customer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Country</a:t>
            </a:r>
            <a:endParaRPr sz="15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320825" y="1139425"/>
            <a:ext cx="443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n" sz="1500"/>
              <a:t>A Customer purchases one or more times at a store and for each such purchase one Invoice is generated which has a corresponding Invoice number and Invoice Date.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n" sz="1500"/>
              <a:t>Each such purchase comprises of multiple products and each product has an associated Stock Code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n" sz="1500"/>
              <a:t>Each row of the the data corresponds to a product in a single purchase by a customer</a:t>
            </a:r>
            <a:endParaRPr i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Processing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Dropping</a:t>
            </a:r>
            <a:r>
              <a:rPr lang="en"/>
              <a:t> all rows with any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Dropping duplicate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Mapping countries to indices and storing indices in the data instead of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Dropping all rows which correspond to cancelled transactions (Denoted by invoice numbers starting with ‘C’)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data points (rows) left: 3,92,856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68350" y="1211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Strategy for Data Processing</a:t>
            </a:r>
            <a:endParaRPr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659625" y="2342000"/>
            <a:ext cx="73239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">
                <a:solidFill>
                  <a:schemeClr val="lt1"/>
                </a:solidFill>
              </a:rPr>
              <a:t>Our final data should have features related to each customer in a row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">
                <a:solidFill>
                  <a:schemeClr val="lt1"/>
                </a:solidFill>
              </a:rPr>
              <a:t>However, the current data has features of a product of a single transaction in a row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">
                <a:solidFill>
                  <a:schemeClr val="lt1"/>
                </a:solidFill>
              </a:rPr>
              <a:t>We have to convert this data into our desired form so that we can apply clustering algorithm on the processed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