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1941840" y="1886040"/>
            <a:ext cx="6685920" cy="786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e5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171360"/>
            <a:ext cx="2137680" cy="4978440"/>
            <a:chOff x="0" y="171360"/>
            <a:chExt cx="2137680" cy="4978440"/>
          </a:xfrm>
        </p:grpSpPr>
        <p:sp>
          <p:nvSpPr>
            <p:cNvPr id="1" name="CustomShape 2"/>
            <p:cNvSpPr/>
            <p:nvPr/>
          </p:nvSpPr>
          <p:spPr>
            <a:xfrm>
              <a:off x="0" y="1931400"/>
              <a:ext cx="74880" cy="4690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6480" y="2367360"/>
              <a:ext cx="484200" cy="17409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05160" y="4085280"/>
              <a:ext cx="456480" cy="10645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20000" y="4878000"/>
              <a:ext cx="127800" cy="27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5600" y="2400840"/>
              <a:ext cx="615600" cy="24958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6920" y="171360"/>
              <a:ext cx="78840" cy="21952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8680" y="2207880"/>
              <a:ext cx="57960" cy="3697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77440" y="4109040"/>
              <a:ext cx="141840" cy="7682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1400" y="1049400"/>
              <a:ext cx="1556280" cy="303516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691920" y="4897440"/>
              <a:ext cx="120960" cy="2523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577440" y="4019760"/>
              <a:ext cx="27360" cy="165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637560" y="4683600"/>
              <a:ext cx="178200" cy="46620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306786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0520" y="0"/>
            <a:ext cx="1766880" cy="5139360"/>
            <a:chOff x="20520" y="0"/>
            <a:chExt cx="1766880" cy="5139360"/>
          </a:xfrm>
        </p:grpSpPr>
        <p:sp>
          <p:nvSpPr>
            <p:cNvPr id="14" name="CustomShape 15"/>
            <p:cNvSpPr/>
            <p:nvPr/>
          </p:nvSpPr>
          <p:spPr>
            <a:xfrm>
              <a:off x="20520" y="0"/>
              <a:ext cx="370080" cy="33001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12560" y="3237480"/>
              <a:ext cx="316800" cy="11847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54560" y="4397040"/>
              <a:ext cx="322560" cy="7423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391320" y="3273120"/>
              <a:ext cx="413280" cy="1676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51000" y="966960"/>
              <a:ext cx="129960" cy="226980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33760" y="4928760"/>
              <a:ext cx="99720" cy="2106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376920" y="3080880"/>
              <a:ext cx="61200" cy="383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30440" y="2359440"/>
              <a:ext cx="1056960" cy="203688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04960" y="4950360"/>
              <a:ext cx="89640" cy="189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730440" y="4422960"/>
              <a:ext cx="102600" cy="5050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30440" y="4329360"/>
              <a:ext cx="28080" cy="1702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54560" y="4741920"/>
              <a:ext cx="157320" cy="3974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3644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3242880"/>
            <a:ext cx="1307880" cy="5832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1941840" y="1886040"/>
            <a:ext cx="6685920" cy="16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rrUihYBJhQSU3AayydG8x47PHBGXmXFK/view?usp=sharing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000440" y="1083240"/>
            <a:ext cx="767268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  </a:t>
            </a:r>
            <a:r>
              <a:rPr b="1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SARCASM DETECTION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853360" y="2396880"/>
            <a:ext cx="448128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By Vaibhav Chandra (B.Tech Student, CSE, IIT Indore)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Supervisor: Dr. Nagendra Kumar</a:t>
            </a:r>
            <a:endParaRPr b="0" lang="en-IN" sz="1350" spc="-1" strike="noStrike">
              <a:latin typeface="Arial"/>
            </a:endParaRPr>
          </a:p>
        </p:txBody>
      </p:sp>
      <p:pic>
        <p:nvPicPr>
          <p:cNvPr id="68" name="Google Shape;166;p18" descr=""/>
          <p:cNvPicPr/>
          <p:nvPr/>
        </p:nvPicPr>
        <p:blipFill>
          <a:blip r:embed="rId1"/>
          <a:stretch/>
        </p:blipFill>
        <p:spPr>
          <a:xfrm>
            <a:off x="0" y="0"/>
            <a:ext cx="1125720" cy="10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0440" y="21096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alBERT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440" y="1691280"/>
            <a:ext cx="78296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alBERT was also built upon BERT aiming to reduce memory consumption and increasing training speed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Since alBERT and RoBERTa try to overcome the same problem of high memory consumption and large model size of BERT, they have a number of similarities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alBERT establishes new state-of-the-art results on the GLUE, RACE, and SQuAD benchmarks while having fewer parameters compared to BERT-large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A31BDA-5CA4-4B8D-BCB7-7DA82F4DC3FD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0440" y="21096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DATASET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00" y="1656000"/>
            <a:ext cx="78296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dataset that we have used to train the discussed models consists a number of news headlines </a:t>
            </a:r>
            <a:endParaRPr b="0" lang="en-IN" sz="135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Each headline has a corresponding labels indicating whether it is a sarcastic or a non-sarcastic headline</a:t>
            </a:r>
            <a:endParaRPr b="0" lang="en-IN" sz="135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dataset has about ~27000 data points</a:t>
            </a:r>
            <a:endParaRPr b="0" lang="en-IN" sz="135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same can be accessessed here:-  </a:t>
            </a:r>
            <a:r>
              <a:rPr b="0" lang="en" sz="1350" spc="-1" strike="noStrike" u="sng">
                <a:solidFill>
                  <a:srgbClr val="f59e00"/>
                </a:solidFill>
                <a:uFillTx/>
                <a:latin typeface="Century Gothic"/>
                <a:ea typeface="Century Gothic"/>
                <a:hlinkClick r:id="rId1"/>
              </a:rPr>
              <a:t>dataset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620E1F7-F387-4D72-97EC-7C8B194D2D7F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graphicFrame>
        <p:nvGraphicFramePr>
          <p:cNvPr id="100" name="Table 4"/>
          <p:cNvGraphicFramePr/>
          <p:nvPr/>
        </p:nvGraphicFramePr>
        <p:xfrm>
          <a:off x="2440440" y="3263400"/>
          <a:ext cx="4653720" cy="761400"/>
        </p:xfrm>
        <a:graphic>
          <a:graphicData uri="http://schemas.openxmlformats.org/drawingml/2006/table">
            <a:tbl>
              <a:tblPr/>
              <a:tblGrid>
                <a:gridCol w="2327040"/>
                <a:gridCol w="2327040"/>
              </a:tblGrid>
              <a:tr h="2898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Description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16786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Size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16786"/>
                    </a:solidFill>
                  </a:tcPr>
                </a:tc>
              </a:tr>
              <a:tr h="2898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Total Samples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26,709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Training Samples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20,000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Testing Samples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6,709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0440" y="21096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MODELS COMPARISON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4040" y="1640160"/>
            <a:ext cx="78296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compare the three models discussed previously namely RoBERTa, DistilBERT and alBERT for the sarcasm detection task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EF294E1-9BC5-4C33-A808-5E59CE139356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graphicFrame>
        <p:nvGraphicFramePr>
          <p:cNvPr id="104" name="Table 4"/>
          <p:cNvGraphicFramePr/>
          <p:nvPr/>
        </p:nvGraphicFramePr>
        <p:xfrm>
          <a:off x="1334160" y="2538720"/>
          <a:ext cx="6980760" cy="1523160"/>
        </p:xfrm>
        <a:graphic>
          <a:graphicData uri="http://schemas.openxmlformats.org/drawingml/2006/table">
            <a:tbl>
              <a:tblPr/>
              <a:tblGrid>
                <a:gridCol w="2327040"/>
                <a:gridCol w="2327040"/>
                <a:gridCol w="232704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Models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Training Accuracy(%)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Testing Accuracy(%)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RoBERTa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97.47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90.49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DistilBERT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98.73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91.14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alBERT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96.66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50" spc="-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</a:rPr>
                        <a:t>88.24</a:t>
                      </a:r>
                      <a:endParaRPr b="0" lang="en-IN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60440" y="21096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MODELS COMPARISON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61560" y="1373040"/>
            <a:ext cx="78296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table presented can also be visualized as follows: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49F343-6CBB-4712-AD4C-2ED472685D0A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pic>
        <p:nvPicPr>
          <p:cNvPr id="108" name="Google Shape;254;p30" descr=""/>
          <p:cNvPicPr/>
          <p:nvPr/>
        </p:nvPicPr>
        <p:blipFill>
          <a:blip r:embed="rId1"/>
          <a:stretch/>
        </p:blipFill>
        <p:spPr>
          <a:xfrm>
            <a:off x="2427840" y="1998000"/>
            <a:ext cx="4287240" cy="265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0440" y="21096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CONCLUSION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01720" y="1647720"/>
            <a:ext cx="7829640" cy="23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971640" indent="-85644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discussed the problem of sarcasm detection which has emerged has a new research topic in the field of NLP</a:t>
            </a:r>
            <a:endParaRPr b="0" lang="en-IN" sz="1350" spc="-1" strike="noStrike">
              <a:latin typeface="Arial"/>
            </a:endParaRPr>
          </a:p>
          <a:p>
            <a:pPr marL="971640" indent="-85644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also discussed transformer-based deep learning models that can be used to solve this task</a:t>
            </a:r>
            <a:endParaRPr b="0" lang="en-IN" sz="1350" spc="-1" strike="noStrike">
              <a:latin typeface="Arial"/>
            </a:endParaRPr>
          </a:p>
          <a:p>
            <a:pPr marL="971640" indent="-85644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metrics obtained shows the effectiveness of these models for this sarcasm detection task</a:t>
            </a:r>
            <a:endParaRPr b="0" lang="en-IN" sz="1350" spc="-1" strike="noStrike">
              <a:latin typeface="Arial"/>
            </a:endParaRPr>
          </a:p>
          <a:p>
            <a:pPr marL="971640" indent="-85644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aim to test few more models and also try to build a novel model in this direction</a:t>
            </a:r>
            <a:endParaRPr b="0" lang="en-IN" sz="1350" spc="-1" strike="noStrike">
              <a:latin typeface="Arial"/>
            </a:endParaRPr>
          </a:p>
          <a:p>
            <a:pPr marL="285840" indent="-199440"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285840" indent="-199440"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171360" indent="-84960"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171360" indent="-84960">
              <a:lnSpc>
                <a:spcPct val="10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C0F035-5926-4773-9B51-9E83446360D9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22840" y="463320"/>
            <a:ext cx="61574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PROBLEM STATEMENT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24040" y="1944720"/>
            <a:ext cx="782964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This project aims to develop a complete deep learning pipeline for the task of sarcasm detection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Sarcasm detection basically involves classifying a given corpus of text as either sarcastic or non-sarcastic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corpus of text maybe a tweet, news headline, facebook comments or other sources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Various pre-trained Deep learning architectures have been assessed for this task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D08665-77D9-4794-8E4F-A1D1490E2605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2840" y="463320"/>
            <a:ext cx="47523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INTRODUCTION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24040" y="1521360"/>
            <a:ext cx="782964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field of Natural Language Processing (NLP) has been successfully used in a wide range of tasks such as classification, text summarization, translation, part of speech tagging and others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With the recent advancement in the architectures used in NLP, researchers have been trying to tackle many real life scenarios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Sarcasm Detection is one such problem that has grabbed the attention of researchers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Many new architectures have been developed for solving this task of sarcasm detection. Most of these architectures revolve around the Transformer⁽¹⁾ model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provide a comprehensive comparison of different transformer models that are well suited for this classification problem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6DB8F9-2F2F-4165-92B9-599D8A0F9771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891720" y="4528080"/>
            <a:ext cx="776196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(1): Vaswani, Ashish, et al. "Attention is all you need." </a:t>
            </a: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Advances in neural information processing systems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30 (2017).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2840" y="463320"/>
            <a:ext cx="47523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TRANSFORMERS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24040" y="1944720"/>
            <a:ext cx="782964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Transformer was proposed by a group of Google Researchers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It uses Multi-head Self-Attention mechanism to capture long range dependencies in the text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It is due to this attention mechanism that the transformer model has been successfully proposed in almost every domain that stems from NLP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Transformers improve upon its traditional counterpart LSTM by parallelisation of inputs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30FBFE-2152-428D-A65F-C31AF203519C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2840" y="463320"/>
            <a:ext cx="47523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TRANSFORMERS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8880" y="3397320"/>
            <a:ext cx="5839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CD41CA-85E5-4493-8AF5-C58A2C2A45EF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pic>
        <p:nvPicPr>
          <p:cNvPr id="81" name="Google Shape;195;p22" descr=""/>
          <p:cNvPicPr/>
          <p:nvPr/>
        </p:nvPicPr>
        <p:blipFill>
          <a:blip r:embed="rId1"/>
          <a:stretch/>
        </p:blipFill>
        <p:spPr>
          <a:xfrm>
            <a:off x="2769840" y="1367280"/>
            <a:ext cx="3603240" cy="364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2960" y="19620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DEEP LEARNING MODELS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24040" y="1454760"/>
            <a:ext cx="7829640" cy="28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With the advent of Transformer, many deep learning architectures have been proposed that can be used for wide variety of downstream tasks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BERT is one such revolutionary model which stands for Bidirectional Encoder Representations from Transformers</a:t>
            </a:r>
            <a:endParaRPr b="0" lang="en-IN" sz="135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It is designed to pre-train deep bidirectional representations from unlabeled text by jointly conditioning on both left and right context in all layers</a:t>
            </a:r>
            <a:endParaRPr b="0" lang="en-IN" sz="135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It uses “masked language model” (MLM) pre-training that enables it to achieve state-of-the-art metrics for GLUE, MNLI, SQuAD</a:t>
            </a:r>
            <a:endParaRPr b="0" lang="en-IN" sz="135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We compare three models namely RoBERTa,DistilBERT and alBERT that are built upon the BERT model on our problem of sarcasm detection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7D3003-F48C-4294-A819-3AB605B14F22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92960" y="19620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BERT Model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8880" y="3397320"/>
            <a:ext cx="5839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B45A81-7A03-4BFC-BDC0-FBA80F016BBF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  <p:pic>
        <p:nvPicPr>
          <p:cNvPr id="87" name="Google Shape;209;p24" descr=""/>
          <p:cNvPicPr/>
          <p:nvPr/>
        </p:nvPicPr>
        <p:blipFill>
          <a:blip r:embed="rId1"/>
          <a:stretch/>
        </p:blipFill>
        <p:spPr>
          <a:xfrm>
            <a:off x="2532960" y="1204200"/>
            <a:ext cx="4077720" cy="347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2960" y="19620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RoBERTa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5160" y="1588320"/>
            <a:ext cx="782964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820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BERT was computationally expensive model containing millions of hyperparameters and was highly undertrained</a:t>
            </a:r>
            <a:endParaRPr b="0" lang="en-IN" sz="1350" spc="-1" strike="noStrike">
              <a:latin typeface="Arial"/>
            </a:endParaRPr>
          </a:p>
          <a:p>
            <a:pPr marL="1200240" indent="-220320">
              <a:lnSpc>
                <a:spcPct val="8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457200" indent="-34344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RoBERTa was , hence, developed to cater the shortcomings of the BERT model</a:t>
            </a:r>
            <a:endParaRPr b="0" lang="en-IN" sz="1350" spc="-1" strike="noStrike">
              <a:latin typeface="Arial"/>
            </a:endParaRPr>
          </a:p>
          <a:p>
            <a:pPr marL="285840" indent="-220320">
              <a:lnSpc>
                <a:spcPct val="8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457200" indent="-35820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Modifications on top of BERT include: </a:t>
            </a:r>
            <a:endParaRPr b="0" lang="en-IN" sz="1350" spc="-1" strike="noStrike">
              <a:latin typeface="Arial"/>
            </a:endParaRPr>
          </a:p>
          <a:p>
            <a:pPr marL="914400" indent="-33156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Training the model longer, with bigger batches,over more data </a:t>
            </a:r>
            <a:endParaRPr b="0" lang="en-IN" sz="1350" spc="-1" strike="noStrike">
              <a:latin typeface="Arial"/>
            </a:endParaRPr>
          </a:p>
          <a:p>
            <a:pPr marL="914400" indent="-33156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Removing the next sentence prediction objective</a:t>
            </a:r>
            <a:endParaRPr b="0" lang="en-IN" sz="1350" spc="-1" strike="noStrike">
              <a:latin typeface="Arial"/>
            </a:endParaRPr>
          </a:p>
          <a:p>
            <a:pPr marL="914400" indent="-33156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Training on longer sequences</a:t>
            </a:r>
            <a:endParaRPr b="0" lang="en-IN" sz="1350" spc="-1" strike="noStrike">
              <a:latin typeface="Arial"/>
            </a:endParaRPr>
          </a:p>
          <a:p>
            <a:pPr marL="914400" indent="-331560">
              <a:lnSpc>
                <a:spcPct val="80000"/>
              </a:lnSpc>
              <a:buClr>
                <a:srgbClr val="418ab3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Dynamically changing the masking pattern applied to the training data</a:t>
            </a:r>
            <a:endParaRPr b="0" lang="en-IN" sz="1350" spc="-1" strike="noStrike">
              <a:latin typeface="Arial"/>
            </a:endParaRPr>
          </a:p>
          <a:p>
            <a:pPr marL="743040" indent="-220320">
              <a:lnSpc>
                <a:spcPct val="80000"/>
              </a:lnSpc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F22C15-2979-4430-B480-6801CC074E9B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92960" y="196200"/>
            <a:ext cx="584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DistilBERT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64000" y="1973880"/>
            <a:ext cx="782964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4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BERT model was very big in size in terms of number of hyperparameters. DistilBERT aimed at reducing this size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DistilBERT was 40% smaller in size and 60% faster than BERT while retaining the language learning capabilities</a:t>
            </a:r>
            <a:endParaRPr b="0" lang="en-IN" sz="135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The novelty introduced in DistilBERT included a triple loss combining: </a:t>
            </a:r>
            <a:endParaRPr b="0" lang="en-IN" sz="1350" spc="-1" strike="noStrike">
              <a:latin typeface="Arial"/>
            </a:endParaRPr>
          </a:p>
          <a:p>
            <a:pPr marL="1371600" indent="-3294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language modeling</a:t>
            </a:r>
            <a:endParaRPr b="0" lang="en-IN" sz="1350" spc="-1" strike="noStrike">
              <a:latin typeface="Arial"/>
            </a:endParaRPr>
          </a:p>
          <a:p>
            <a:pPr marL="1371600" indent="-3168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distillation </a:t>
            </a:r>
            <a:endParaRPr b="0" lang="en-IN" sz="1350" spc="-1" strike="noStrike">
              <a:latin typeface="Arial"/>
            </a:endParaRPr>
          </a:p>
          <a:p>
            <a:pPr marL="1371600" indent="-31680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Courier New"/>
              <a:buChar char="o"/>
            </a:pPr>
            <a:r>
              <a:rPr b="0" lang="en" sz="135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cosine-distance losses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98880" y="3397320"/>
            <a:ext cx="584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878449-614C-4E47-B403-C75E0A43A207}" type="slidenum">
              <a:rPr b="0" lang="en" sz="1500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Application>LibreOffice/6.4.7.2$Linux_X86_64 LibreOffice_project/40$Build-2</Application>
  <Words>761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2022-04-07T21:37:26Z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