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B9D908-5C4C-48C4-B1DA-751899AD7A23}">
  <a:tblStyle styleId="{E2B9D908-5C4C-48C4-B1DA-751899AD7A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30f30cf9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30f30cf9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30f30cf97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30f30cf97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30f30cf9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30f30cf9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30f30cf97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30f30cf9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30f30cf9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30f30cf9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30f30cf9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30f30cf9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30f30cf9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30f30cf9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30f30cf97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30f30cf97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30f30cf9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30f30cf9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30f30cf9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30f30cf9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30f30cf9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30f30cf9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rrUihYBJhQSU3AayydG8x47PHBGXmXFK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26725" y="589575"/>
            <a:ext cx="7837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DETECTION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Vaibhav Chandra 190001065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460275" y="21105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/>
          </a:p>
        </p:txBody>
      </p:sp>
      <p:sp>
        <p:nvSpPr>
          <p:cNvPr id="333" name="Google Shape;333;p22"/>
          <p:cNvSpPr txBox="1"/>
          <p:nvPr>
            <p:ph idx="1" type="subTitle"/>
          </p:nvPr>
        </p:nvSpPr>
        <p:spPr>
          <a:xfrm>
            <a:off x="824000" y="1640275"/>
            <a:ext cx="78303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We compare the three models discussed previously namely RoBERTa, DistilBERT and alBERT for the sarcasm detection task.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p22"/>
          <p:cNvGraphicFramePr/>
          <p:nvPr/>
        </p:nvGraphicFramePr>
        <p:xfrm>
          <a:off x="9896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{E2B9D908-5C4C-48C4-B1DA-751899AD7A23}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Training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RoBERTa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90.49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DistilBERT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98.73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alBERT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96.66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ctrTitle"/>
          </p:nvPr>
        </p:nvSpPr>
        <p:spPr>
          <a:xfrm>
            <a:off x="460275" y="21105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/>
          </a:p>
        </p:txBody>
      </p:sp>
      <p:sp>
        <p:nvSpPr>
          <p:cNvPr id="340" name="Google Shape;340;p23"/>
          <p:cNvSpPr txBox="1"/>
          <p:nvPr>
            <p:ph idx="1" type="subTitle"/>
          </p:nvPr>
        </p:nvSpPr>
        <p:spPr>
          <a:xfrm>
            <a:off x="809150" y="1647700"/>
            <a:ext cx="78303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table presented can also be visualized as follows: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50" y="2144975"/>
            <a:ext cx="5199650" cy="2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ctrTitle"/>
          </p:nvPr>
        </p:nvSpPr>
        <p:spPr>
          <a:xfrm>
            <a:off x="460275" y="21105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7" name="Google Shape;347;p24"/>
          <p:cNvSpPr txBox="1"/>
          <p:nvPr>
            <p:ph idx="1" type="subTitle"/>
          </p:nvPr>
        </p:nvSpPr>
        <p:spPr>
          <a:xfrm>
            <a:off x="801725" y="1647700"/>
            <a:ext cx="7830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We discussed the problem of sarcasm </a:t>
            </a:r>
            <a:r>
              <a:rPr lang="en" sz="7200">
                <a:latin typeface="Arial"/>
                <a:ea typeface="Arial"/>
                <a:cs typeface="Arial"/>
                <a:sym typeface="Arial"/>
              </a:rPr>
              <a:t>detection which has emerged has a new research topic in the field of NLP.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We also discussed transformer-based deep learning models that can be used to solve this task.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The metrics obtained shows the effectiveness of these models for this sarcasm detection task.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We aim to test few more models and also try to build a novel model in this direction.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22800" y="463400"/>
            <a:ext cx="47529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944575"/>
            <a:ext cx="78303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project aims to develop a complete deep learning pipeline for the task of sarcasm detection.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Sarcasm detection basically involves classifying a given corpus of text as either sarcastic or non-sarcastic.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corpus of text maybe a tweet, news headline, facebook comments or other sources.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Various pre-trained Deep learning architectures have been assessed for this task.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22800" y="463400"/>
            <a:ext cx="47529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521525"/>
            <a:ext cx="78303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field of Natural Language Processing (NLP) has been successfully used in a wide range of tasks such as classification, text summarization, translation, part of speech tagging and others.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the recent advancement in the architectures used in NLP, researchers have been trying to tackle many real life scenarios.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Sarcasm Detection is one such problem that has grabbed the attention of researchers.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new architectures have been developed for solving this task of sarcasm detection. Most of these architectures revolve around the Transformer⁽¹⁾ model.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provide a comprehensive comparison of different transformer models that are well suited for this classification problem.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2382475" y="4594275"/>
            <a:ext cx="427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(1): Vaswani, Ashish, et al. "Attention is all you need." </a:t>
            </a:r>
            <a:r>
              <a:rPr i="1" lang="en" sz="1100"/>
              <a:t>Advances in neural information processing systems</a:t>
            </a:r>
            <a:r>
              <a:rPr lang="en" sz="1100"/>
              <a:t> 30 (2017).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22800" y="463400"/>
            <a:ext cx="47529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1944575"/>
            <a:ext cx="78303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Transformer was proposed by a group of Google Researchers.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uses Multi-head Self-Attention </a:t>
            </a:r>
            <a:r>
              <a:rPr lang="en"/>
              <a:t>mechanism</a:t>
            </a:r>
            <a:r>
              <a:rPr lang="en"/>
              <a:t> to capture long range dependencies in the text.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due to this attention mechanism that the transformer model has been successfully proposed in almost every domain that stems from NLP.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Transformers improve upon its traditional counterpart LSTM by parallelisation of inputs.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193100" y="19620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824000" y="1454725"/>
            <a:ext cx="7830300" cy="28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With the advent of Transformer, many deep learning architectures have been proposed that can be used for wide variety of downstream tasks.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BERT is one such revolutionary model which stands for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Bidirectional Encoder Representations from Transformers.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designed to pre-train deep bidirectional representations from unlabeled text by jointly conditioning on both left and right context in all layers.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uses</a:t>
            </a:r>
            <a:r>
              <a:rPr lang="en" sz="1550">
                <a:latin typeface="Arial"/>
                <a:ea typeface="Arial"/>
                <a:cs typeface="Arial"/>
                <a:sym typeface="Arial"/>
              </a:rPr>
              <a:t> “masked language model” (MLM) pre-training that enables it to achieve state-of-the-art metrics for GLUE, MNLI, SQuAD.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Arial"/>
              <a:buChar char="●"/>
            </a:pPr>
            <a:r>
              <a:rPr lang="en" sz="1550">
                <a:latin typeface="Arial"/>
                <a:ea typeface="Arial"/>
                <a:cs typeface="Arial"/>
                <a:sym typeface="Arial"/>
              </a:rPr>
              <a:t>We compare three models namely RoBERTa,</a:t>
            </a:r>
            <a:r>
              <a:rPr lang="en" sz="1550">
                <a:latin typeface="Arial"/>
                <a:ea typeface="Arial"/>
                <a:cs typeface="Arial"/>
                <a:sym typeface="Arial"/>
              </a:rPr>
              <a:t>DistilBERT</a:t>
            </a:r>
            <a:r>
              <a:rPr lang="en" sz="1550">
                <a:latin typeface="Arial"/>
                <a:ea typeface="Arial"/>
                <a:cs typeface="Arial"/>
                <a:sym typeface="Arial"/>
              </a:rPr>
              <a:t> and alBERT that are built upon the BERT model on our problem of sarcasm detection.</a:t>
            </a:r>
            <a:endParaRPr sz="1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193100" y="19620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endParaRPr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245075" y="1588325"/>
            <a:ext cx="78303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BERT was computationally expensive model containing millions of hyperparameters and was highly undertrained.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0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19"/>
              <a:buFont typeface="Times New Roman"/>
              <a:buChar char="●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RoBERTa was , hence, developed to cater the shortcomings of the BERT model.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7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50"/>
              <a:buFont typeface="Arial"/>
              <a:buChar char="●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Modifications on top of BERT include: 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43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4"/>
              <a:buFont typeface="Times New Roman"/>
              <a:buAutoNum type="arabicPeriod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Training the model longer, with bigger batches,over more data 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43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4"/>
              <a:buFont typeface="Times New Roman"/>
              <a:buAutoNum type="arabicPeriod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Removing the next sentence prediction objective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43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4"/>
              <a:buFont typeface="Times New Roman"/>
              <a:buAutoNum type="arabicPeriod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Training on longer sequences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43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34"/>
              <a:buFont typeface="Times New Roman"/>
              <a:buAutoNum type="arabicPeriod"/>
            </a:pPr>
            <a:r>
              <a:rPr lang="en" sz="1633">
                <a:latin typeface="Times New Roman"/>
                <a:ea typeface="Times New Roman"/>
                <a:cs typeface="Times New Roman"/>
                <a:sym typeface="Times New Roman"/>
              </a:rPr>
              <a:t>Dynamically changing the masking pattern applied to the training data.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193100" y="19620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</a:t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1944575"/>
            <a:ext cx="7830300" cy="23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BERT model was very big in size in terms of number of hyperparameters. DistilBERT aimed at reducing this size.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DistilBERT was 40% smaller in size and 60% faster than BERT while retaining the language learning </a:t>
            </a:r>
            <a:r>
              <a:rPr lang="en"/>
              <a:t>capabilities.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novelty introduced in DistilBERT included a triple loss combining : </a:t>
            </a:r>
            <a:endParaRPr/>
          </a:p>
          <a:p>
            <a:pPr indent="-330200" lvl="0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language modeling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distillation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cosine-distance losses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460275" y="21105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  <p:sp>
        <p:nvSpPr>
          <p:cNvPr id="321" name="Google Shape;321;p20"/>
          <p:cNvSpPr txBox="1"/>
          <p:nvPr>
            <p:ph idx="1" type="subTitle"/>
          </p:nvPr>
        </p:nvSpPr>
        <p:spPr>
          <a:xfrm>
            <a:off x="838600" y="1691350"/>
            <a:ext cx="78303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alBERT was also built upon BERT aiming to reduce memory consumption and increasing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speed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Since alBERT and RoBERTa try to overcome the same problem of high memory consumption and large model size of BERT, they have a number of similarities.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alBERT establishes new state-of-the-art results on the GLUE, RACE, and SQuAD benchmarks while having fewer parameters compared to BERT-large.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460275" y="211050"/>
            <a:ext cx="5848500" cy="11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27" name="Google Shape;327;p21"/>
          <p:cNvSpPr txBox="1"/>
          <p:nvPr>
            <p:ph idx="1" type="subTitle"/>
          </p:nvPr>
        </p:nvSpPr>
        <p:spPr>
          <a:xfrm>
            <a:off x="824000" y="1640275"/>
            <a:ext cx="78303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dataset that we have used to train the discussed models consists a number of news headlines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Each headline has a corresponding labels indicating whether it is a sarcastic or a non-sarcastic headline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dataset has about ~27000 data points.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same can be accessessed here:-  </a:t>
            </a:r>
            <a:r>
              <a:rPr lang="en" sz="1500" u="sng">
                <a:latin typeface="Arial"/>
                <a:ea typeface="Arial"/>
                <a:cs typeface="Arial"/>
                <a:sym typeface="Arial"/>
                <a:hlinkClick r:id="rId3"/>
              </a:rPr>
              <a:t>dataset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