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da1cdbf7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da1cdbf7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da1cdbf7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da1cdbf7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da1cdbf7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da1cdbf7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da1cdbf7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da1cdbf7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a1cdbf7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a1cdbf7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a1cdbf7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a1cdbf7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da1cdbf7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da1cdbf7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da1cdbf7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da1cdbf7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da1cdbf7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da1cdbf7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da1cdbf7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da1cdbf7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da1cdbf7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da1cdbf7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3100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Sarcasm Detection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Vaibhav Chandra (190001065)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Points to Consider	</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word at 3</a:t>
            </a:r>
            <a:r>
              <a:rPr baseline="30000" lang="en"/>
              <a:t>rd</a:t>
            </a:r>
            <a:r>
              <a:rPr lang="en"/>
              <a:t> position might affect the output from the unit while analysing the 10</a:t>
            </a:r>
            <a:r>
              <a:rPr baseline="30000" lang="en"/>
              <a:t>th</a:t>
            </a:r>
            <a:r>
              <a:rPr lang="en"/>
              <a:t> word. For this reason, we cannot rely on simple RNN unity to get us high accuracy. GRU and LSTM can remember data from the past. LSTM came much earlier than GRU and is considerably more complicated than GRU. Either of these units will work for our model.</a:t>
            </a:r>
            <a:endParaRPr/>
          </a:p>
        </p:txBody>
      </p:sp>
      <p:pic>
        <p:nvPicPr>
          <p:cNvPr id="195" name="Google Shape;195;p22"/>
          <p:cNvPicPr preferRelativeResize="0"/>
          <p:nvPr/>
        </p:nvPicPr>
        <p:blipFill>
          <a:blip r:embed="rId3">
            <a:alphaModFix/>
          </a:blip>
          <a:stretch>
            <a:fillRect/>
          </a:stretch>
        </p:blipFill>
        <p:spPr>
          <a:xfrm>
            <a:off x="2079475" y="2732500"/>
            <a:ext cx="4794875" cy="212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Word &amp; Emoji Embedding</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traditional one-hot vector has two shortcomings.</a:t>
            </a:r>
            <a:endParaRPr/>
          </a:p>
          <a:p>
            <a:pPr indent="-311150" lvl="0" marL="457200" rtl="0" algn="l">
              <a:spcBef>
                <a:spcPts val="1200"/>
              </a:spcBef>
              <a:spcAft>
                <a:spcPts val="0"/>
              </a:spcAft>
              <a:buSzPts val="1300"/>
              <a:buAutoNum type="arabicPeriod"/>
            </a:pPr>
            <a:r>
              <a:rPr lang="en"/>
              <a:t>Size:- Its size if equal to the size of the vocabulary. This can prove to be a problem for larger vocabularies.</a:t>
            </a:r>
            <a:endParaRPr/>
          </a:p>
          <a:p>
            <a:pPr indent="-311150" lvl="0" marL="457200" rtl="0" algn="l">
              <a:spcBef>
                <a:spcPts val="0"/>
              </a:spcBef>
              <a:spcAft>
                <a:spcPts val="0"/>
              </a:spcAft>
              <a:buSzPts val="1300"/>
              <a:buAutoNum type="arabicPeriod"/>
            </a:pPr>
            <a:r>
              <a:rPr lang="en"/>
              <a:t>Relations:- Suppose we have two words, apple and orange. These two words have common properties that they are both fruits, grow on trees, etc. One-hot vector fails to represent this information.</a:t>
            </a:r>
            <a:endParaRPr/>
          </a:p>
          <a:p>
            <a:pPr indent="0" lvl="0" marL="0" rtl="0" algn="l">
              <a:spcBef>
                <a:spcPts val="1200"/>
              </a:spcBef>
              <a:spcAft>
                <a:spcPts val="1200"/>
              </a:spcAft>
              <a:buNone/>
            </a:pPr>
            <a:r>
              <a:rPr lang="en"/>
              <a:t>Due to these reasons, word embedding becomes necessary for higher accuracy. Emojis also have a similar justification for embedding.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of the Algorithm</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Embedding:- </a:t>
            </a:r>
            <a:r>
              <a:rPr lang="en"/>
              <a:t>Convert</a:t>
            </a:r>
            <a:r>
              <a:rPr lang="en"/>
              <a:t> input words and </a:t>
            </a:r>
            <a:r>
              <a:rPr lang="en"/>
              <a:t>emojis</a:t>
            </a:r>
            <a:r>
              <a:rPr lang="en"/>
              <a:t> to their corresponding embedded vectors. </a:t>
            </a:r>
            <a:endParaRPr/>
          </a:p>
          <a:p>
            <a:pPr indent="-311150" lvl="0" marL="457200" rtl="0" algn="l">
              <a:lnSpc>
                <a:spcPct val="150000"/>
              </a:lnSpc>
              <a:spcBef>
                <a:spcPts val="0"/>
              </a:spcBef>
              <a:spcAft>
                <a:spcPts val="0"/>
              </a:spcAft>
              <a:buSzPts val="1300"/>
              <a:buChar char="●"/>
            </a:pPr>
            <a:r>
              <a:rPr lang="en"/>
              <a:t>RNN:- Feed the vectors into the Bi-directional RNN to get a prediction for each word at each time step. </a:t>
            </a:r>
            <a:endParaRPr/>
          </a:p>
          <a:p>
            <a:pPr indent="-311150" lvl="0" marL="457200" rtl="0" algn="l">
              <a:lnSpc>
                <a:spcPct val="150000"/>
              </a:lnSpc>
              <a:spcBef>
                <a:spcPts val="0"/>
              </a:spcBef>
              <a:spcAft>
                <a:spcPts val="0"/>
              </a:spcAft>
              <a:buSzPts val="1300"/>
              <a:buChar char="●"/>
            </a:pPr>
            <a:r>
              <a:rPr lang="en"/>
              <a:t>Make v:- Make context vector v as a linear combination of the outputs of the RNN units.</a:t>
            </a:r>
            <a:endParaRPr/>
          </a:p>
          <a:p>
            <a:pPr indent="-311150" lvl="0" marL="457200" rtl="0" algn="l">
              <a:lnSpc>
                <a:spcPct val="150000"/>
              </a:lnSpc>
              <a:spcBef>
                <a:spcPts val="0"/>
              </a:spcBef>
              <a:spcAft>
                <a:spcPts val="0"/>
              </a:spcAft>
              <a:buSzPts val="1300"/>
              <a:buChar char="●"/>
            </a:pPr>
            <a:r>
              <a:rPr lang="en"/>
              <a:t>Activation:- Finally use an activation function like sigmoid or ReLU to classify the corpus as sarcastic or non-sarcastic.</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various NLP algorithms to extract meaning from corpuses of words has been the norm for many years now. But with the increase in usage of sarcasm in social medias nowadays, new algorithms must be made or changes must be made to the existing ones to </a:t>
            </a:r>
            <a:r>
              <a:rPr lang="en"/>
              <a:t>accommodate</a:t>
            </a:r>
            <a:r>
              <a:rPr lang="en"/>
              <a:t> this extra dimension of </a:t>
            </a:r>
            <a:r>
              <a:rPr lang="en"/>
              <a:t>meaning</a:t>
            </a:r>
            <a:r>
              <a:rPr lang="en"/>
              <a:t> that sarcasm adds to the words. Our job is, given a corpus of words, classify it as either sarcastic or non-sarcastic. </a:t>
            </a:r>
            <a:endParaRPr/>
          </a:p>
          <a:p>
            <a:pPr indent="0" lvl="0" marL="0" rtl="0" algn="l">
              <a:spcBef>
                <a:spcPts val="1200"/>
              </a:spcBef>
              <a:spcAft>
                <a:spcPts val="1200"/>
              </a:spcAft>
              <a:buNone/>
            </a:pPr>
            <a:r>
              <a:rPr lang="en"/>
              <a:t>Let us see what is sarcasm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Sarcasm?</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latin typeface="Arial"/>
                <a:ea typeface="Arial"/>
                <a:cs typeface="Arial"/>
                <a:sym typeface="Arial"/>
              </a:rPr>
              <a:t>“The use of remarks that clearly mean the opposite of what they say, made in order to hurt someone's feelings or to criticize something in a humorous way”  -  Cambridge Dictionary</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Use of words in such a way that the opposite of the apparent meaning is implied. For example:-</a:t>
            </a:r>
            <a:endParaRPr sz="1100">
              <a:latin typeface="Arial"/>
              <a:ea typeface="Arial"/>
              <a:cs typeface="Arial"/>
              <a:sym typeface="Arial"/>
            </a:endParaRPr>
          </a:p>
          <a:p>
            <a:pPr indent="457200" lvl="0" marL="2286000" rtl="0" algn="l">
              <a:spcBef>
                <a:spcPts val="1200"/>
              </a:spcBef>
              <a:spcAft>
                <a:spcPts val="0"/>
              </a:spcAft>
              <a:buNone/>
            </a:pPr>
            <a:r>
              <a:rPr lang="en" sz="1100">
                <a:latin typeface="Arial"/>
                <a:ea typeface="Arial"/>
                <a:cs typeface="Arial"/>
                <a:sym typeface="Arial"/>
              </a:rPr>
              <a:t>“WOW! Good Job!”</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This might look like a complimentary sentence at first, but is often used by people to imply that a mistake has been done. Sometimes even human brain fails to recognize sarcasm in words. This alone indicates how complicated and important sarcasm detection actually is.</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“This is the best day of my life!” , “This looks easy!” are some other examples of sarcasm.</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of corpus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There are many ways to tackle sarcasm detection problem. There are many features in corpus that can help in the classification like:</a:t>
            </a:r>
            <a:endParaRPr/>
          </a:p>
          <a:p>
            <a:pPr indent="-311150" lvl="0" marL="457200" rtl="0" algn="l">
              <a:spcBef>
                <a:spcPts val="1200"/>
              </a:spcBef>
              <a:spcAft>
                <a:spcPts val="0"/>
              </a:spcAft>
              <a:buSzPts val="1300"/>
              <a:buAutoNum type="arabicPeriod"/>
            </a:pPr>
            <a:r>
              <a:rPr lang="en"/>
              <a:t>Lexical features:-  We can use the nouns, phrases in the corpus to classify. For example, it may be more likely that a sentence that contains the phrase “well done!” might be sarcastic. </a:t>
            </a:r>
            <a:endParaRPr/>
          </a:p>
          <a:p>
            <a:pPr indent="-311150" lvl="0" marL="457200" rtl="0" algn="l">
              <a:spcBef>
                <a:spcPts val="0"/>
              </a:spcBef>
              <a:spcAft>
                <a:spcPts val="0"/>
              </a:spcAft>
              <a:buSzPts val="1300"/>
              <a:buAutoNum type="arabicPeriod"/>
            </a:pPr>
            <a:r>
              <a:rPr lang="en"/>
              <a:t>Stemmed features:-  go, going, gone are different words but they have the same stem word “go”. We can use this fact to decrease the size of our vocabulary and increase the performance of our algorithm substantially.</a:t>
            </a:r>
            <a:endParaRPr/>
          </a:p>
          <a:p>
            <a:pPr indent="-311150" lvl="0" marL="457200" rtl="0" algn="l">
              <a:spcBef>
                <a:spcPts val="0"/>
              </a:spcBef>
              <a:spcAft>
                <a:spcPts val="0"/>
              </a:spcAft>
              <a:buSzPts val="1300"/>
              <a:buAutoNum type="arabicPeriod"/>
            </a:pPr>
            <a:r>
              <a:rPr lang="en"/>
              <a:t>Pragmatic features:-  The above two features rely on words. Another type of features being used extensively nowadays is pragmatic. This uses emojis (😂) and emoticons ( :) ) to detect the nature of sentence. This is an approach we will use ahead.</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algorithms that have been used past to successfully detect sarcasm are follow (decreasing order of use) :</a:t>
            </a:r>
            <a:endParaRPr/>
          </a:p>
          <a:p>
            <a:pPr indent="-311150" lvl="0" marL="457200" rtl="0" algn="l">
              <a:spcBef>
                <a:spcPts val="1200"/>
              </a:spcBef>
              <a:spcAft>
                <a:spcPts val="0"/>
              </a:spcAft>
              <a:buSzPts val="1300"/>
              <a:buAutoNum type="arabicPeriod"/>
            </a:pPr>
            <a:r>
              <a:rPr lang="en"/>
              <a:t>Support Vector Machines (Used most widely)</a:t>
            </a:r>
            <a:endParaRPr/>
          </a:p>
          <a:p>
            <a:pPr indent="-311150" lvl="0" marL="457200" rtl="0" algn="l">
              <a:spcBef>
                <a:spcPts val="0"/>
              </a:spcBef>
              <a:spcAft>
                <a:spcPts val="0"/>
              </a:spcAft>
              <a:buSzPts val="1300"/>
              <a:buAutoNum type="arabicPeriod"/>
            </a:pPr>
            <a:r>
              <a:rPr lang="en"/>
              <a:t>Logistic Regression</a:t>
            </a:r>
            <a:endParaRPr/>
          </a:p>
          <a:p>
            <a:pPr indent="-311150" lvl="0" marL="457200" rtl="0" algn="l">
              <a:spcBef>
                <a:spcPts val="0"/>
              </a:spcBef>
              <a:spcAft>
                <a:spcPts val="0"/>
              </a:spcAft>
              <a:buSzPts val="1300"/>
              <a:buAutoNum type="arabicPeriod"/>
            </a:pPr>
            <a:r>
              <a:rPr lang="en"/>
              <a:t>Naive Bayes</a:t>
            </a:r>
            <a:endParaRPr/>
          </a:p>
          <a:p>
            <a:pPr indent="-311150" lvl="0" marL="457200" rtl="0" algn="l">
              <a:spcBef>
                <a:spcPts val="0"/>
              </a:spcBef>
              <a:spcAft>
                <a:spcPts val="0"/>
              </a:spcAft>
              <a:buSzPts val="1300"/>
              <a:buAutoNum type="arabicPeriod"/>
            </a:pPr>
            <a:r>
              <a:rPr lang="en"/>
              <a:t>Random Forest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will be using the latest approach stated, using </a:t>
            </a:r>
            <a:r>
              <a:rPr lang="en"/>
              <a:t>emojis</a:t>
            </a:r>
            <a:r>
              <a:rPr lang="en"/>
              <a:t> to detect sarcasm. Since we have a </a:t>
            </a:r>
            <a:r>
              <a:rPr lang="en"/>
              <a:t>sequence of words, we will have to use recurrent neural network ( RNN ) for this job. Another thing to notice here is that for each word, we not only rely on the words before it but also on the words following it to make a decision that will the classification later on. Keeping this in mind, unidirectional won’t suffice and we will use Bi-directional Recurrent Neural Network. Size of our vocabulary can reach very high magnitudes. Therefore, we will use word embedding before inputting into the RNN. There are many such word embedding algos available.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of RNN unit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3 types of RNN unit that can be used for this purpose:-</a:t>
            </a:r>
            <a:endParaRPr/>
          </a:p>
          <a:p>
            <a:pPr indent="-311150" lvl="0" marL="457200" rtl="0" algn="l">
              <a:spcBef>
                <a:spcPts val="1200"/>
              </a:spcBef>
              <a:spcAft>
                <a:spcPts val="0"/>
              </a:spcAft>
              <a:buSzPts val="1300"/>
              <a:buAutoNum type="arabicPeriod"/>
            </a:pPr>
            <a:r>
              <a:rPr lang="en"/>
              <a:t>Simple RNN :- </a:t>
            </a:r>
            <a:endParaRPr/>
          </a:p>
        </p:txBody>
      </p:sp>
      <p:pic>
        <p:nvPicPr>
          <p:cNvPr id="172" name="Google Shape;172;p19"/>
          <p:cNvPicPr preferRelativeResize="0"/>
          <p:nvPr/>
        </p:nvPicPr>
        <p:blipFill>
          <a:blip r:embed="rId3">
            <a:alphaModFix/>
          </a:blip>
          <a:stretch>
            <a:fillRect/>
          </a:stretch>
        </p:blipFill>
        <p:spPr>
          <a:xfrm>
            <a:off x="2872950" y="2247972"/>
            <a:ext cx="2404125" cy="201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Unit</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2.) Gated Recurrent Unit:- </a:t>
            </a:r>
            <a:endParaRPr/>
          </a:p>
        </p:txBody>
      </p:sp>
      <p:pic>
        <p:nvPicPr>
          <p:cNvPr id="179" name="Google Shape;179;p20"/>
          <p:cNvPicPr preferRelativeResize="0"/>
          <p:nvPr/>
        </p:nvPicPr>
        <p:blipFill>
          <a:blip r:embed="rId3">
            <a:alphaModFix/>
          </a:blip>
          <a:stretch>
            <a:fillRect/>
          </a:stretch>
        </p:blipFill>
        <p:spPr>
          <a:xfrm>
            <a:off x="1535425" y="2076772"/>
            <a:ext cx="2624325" cy="2061950"/>
          </a:xfrm>
          <a:prstGeom prst="rect">
            <a:avLst/>
          </a:prstGeom>
          <a:noFill/>
          <a:ln>
            <a:noFill/>
          </a:ln>
        </p:spPr>
      </p:pic>
      <p:sp>
        <p:nvSpPr>
          <p:cNvPr id="180" name="Google Shape;180;p20"/>
          <p:cNvSpPr txBox="1"/>
          <p:nvPr/>
        </p:nvSpPr>
        <p:spPr>
          <a:xfrm>
            <a:off x="4695025" y="2046200"/>
            <a:ext cx="2802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Input from previous unit and hidden state are merged into one input. Uses Update gate to decide whether to remember past word or forget.</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Unit</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3.) Long Short Term Memory :- </a:t>
            </a:r>
            <a:endParaRPr/>
          </a:p>
        </p:txBody>
      </p:sp>
      <p:pic>
        <p:nvPicPr>
          <p:cNvPr id="187" name="Google Shape;187;p21"/>
          <p:cNvPicPr preferRelativeResize="0"/>
          <p:nvPr/>
        </p:nvPicPr>
        <p:blipFill>
          <a:blip r:embed="rId3">
            <a:alphaModFix/>
          </a:blip>
          <a:stretch>
            <a:fillRect/>
          </a:stretch>
        </p:blipFill>
        <p:spPr>
          <a:xfrm>
            <a:off x="1467938" y="2139572"/>
            <a:ext cx="2606275" cy="2089500"/>
          </a:xfrm>
          <a:prstGeom prst="rect">
            <a:avLst/>
          </a:prstGeom>
          <a:noFill/>
          <a:ln>
            <a:noFill/>
          </a:ln>
        </p:spPr>
      </p:pic>
      <p:sp>
        <p:nvSpPr>
          <p:cNvPr id="188" name="Google Shape;188;p21"/>
          <p:cNvSpPr txBox="1"/>
          <p:nvPr/>
        </p:nvSpPr>
        <p:spPr>
          <a:xfrm>
            <a:off x="4828175" y="2207350"/>
            <a:ext cx="263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Input from previous unit and hidden states are </a:t>
            </a:r>
            <a:r>
              <a:rPr lang="en">
                <a:solidFill>
                  <a:schemeClr val="lt1"/>
                </a:solidFill>
                <a:latin typeface="Lato"/>
                <a:ea typeface="Lato"/>
                <a:cs typeface="Lato"/>
                <a:sym typeface="Lato"/>
              </a:rPr>
              <a:t>separate. Uses update gate and forget gate to decide. </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