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1"/>
  </p:notesMasterIdLst>
  <p:sldIdLst>
    <p:sldId id="276" r:id="rId5"/>
    <p:sldId id="256" r:id="rId6"/>
    <p:sldId id="257" r:id="rId7"/>
    <p:sldId id="258" r:id="rId8"/>
    <p:sldId id="259" r:id="rId9"/>
    <p:sldId id="277" r:id="rId10"/>
    <p:sldId id="260" r:id="rId11"/>
    <p:sldId id="280" r:id="rId12"/>
    <p:sldId id="281" r:id="rId13"/>
    <p:sldId id="282" r:id="rId14"/>
    <p:sldId id="283" r:id="rId15"/>
    <p:sldId id="284" r:id="rId16"/>
    <p:sldId id="286" r:id="rId17"/>
    <p:sldId id="302" r:id="rId18"/>
    <p:sldId id="303" r:id="rId19"/>
    <p:sldId id="304" r:id="rId20"/>
    <p:sldId id="287" r:id="rId21"/>
    <p:sldId id="288" r:id="rId22"/>
    <p:sldId id="289" r:id="rId23"/>
    <p:sldId id="305" r:id="rId24"/>
    <p:sldId id="307" r:id="rId25"/>
    <p:sldId id="300" r:id="rId26"/>
    <p:sldId id="292" r:id="rId27"/>
    <p:sldId id="308" r:id="rId28"/>
    <p:sldId id="301" r:id="rId29"/>
    <p:sldId id="27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8E7518-8B79-4E0B-AC06-DA1AA4A6DE12}" v="292" dt="2023-06-01T03:37:00.0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18"/>
  </p:normalViewPr>
  <p:slideViewPr>
    <p:cSldViewPr snapToGrid="0">
      <p:cViewPr>
        <p:scale>
          <a:sx n="82" d="100"/>
          <a:sy n="82" d="100"/>
        </p:scale>
        <p:origin x="720" y="72"/>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5/31/2023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5/31/2023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5/31/2023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5/31/2023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5/31/2023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5/31/2023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5/31/2023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5/31/2023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5/31/2023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5/31/2023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5/31/2023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5/31/2023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ieeexplore.ieee.org/document/4407716"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hyperlink" Target="https://ieeexplore.ieee.org/document/7410867" TargetMode="Externa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hyperlink" Target="https://ieeexplore.ieee.org/document/6182132" TargetMode="Externa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6.xml"/><Relationship Id="rId5" Type="http://schemas.openxmlformats.org/officeDocument/2006/relationships/image" Target="../media/image12.jpe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s://ieeexplore.ieee.org/document/6751449"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hyperlink" Target="https://www.researchgate.net/publication/239943156_Anomaly_Detection_and_Localization_in_Crowded_Scenes"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hyperlink" Target="https://ieeexplore.ieee.org/document/7780455"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B8117D2-7E44-6793-E7C7-BBE945D5705F}"/>
              </a:ext>
            </a:extLst>
          </p:cNvPr>
          <p:cNvSpPr>
            <a:spLocks noGrp="1"/>
          </p:cNvSpPr>
          <p:nvPr>
            <p:ph type="dt" sz="half" idx="2"/>
          </p:nvPr>
        </p:nvSpPr>
        <p:spPr/>
        <p:txBody>
          <a:bodyPr/>
          <a:lstStyle/>
          <a:p>
            <a:fld id="{DD9C8446-696E-6942-B6C8-CC9CAD0B34E0}" type="datetime1">
              <a:rPr lang="en-US" smtClean="0"/>
              <a:pPr/>
              <a:t>5/31/2023</a:t>
            </a:fld>
            <a:endParaRPr lang="en-US" dirty="0"/>
          </a:p>
        </p:txBody>
      </p:sp>
      <p:sp>
        <p:nvSpPr>
          <p:cNvPr id="6" name="Slide Number Placeholder 5">
            <a:extLst>
              <a:ext uri="{FF2B5EF4-FFF2-40B4-BE49-F238E27FC236}">
                <a16:creationId xmlns:a16="http://schemas.microsoft.com/office/drawing/2014/main" id="{B01C9DC1-40BC-2DE9-E8C4-20BF74BE6AA7}"/>
              </a:ext>
            </a:extLst>
          </p:cNvPr>
          <p:cNvSpPr>
            <a:spLocks noGrp="1"/>
          </p:cNvSpPr>
          <p:nvPr>
            <p:ph type="sldNum" sz="quarter" idx="4"/>
          </p:nvPr>
        </p:nvSpPr>
        <p:spPr/>
        <p:txBody>
          <a:bodyPr/>
          <a:lstStyle/>
          <a:p>
            <a:fld id="{294A09A9-5501-47C1-A89A-A340965A2BE2}" type="slidenum">
              <a:rPr lang="en-US" smtClean="0"/>
              <a:pPr/>
              <a:t>1</a:t>
            </a:fld>
            <a:endParaRPr lang="en-US" dirty="0"/>
          </a:p>
        </p:txBody>
      </p:sp>
      <p:pic>
        <p:nvPicPr>
          <p:cNvPr id="1026" name="Picture 2">
            <a:extLst>
              <a:ext uri="{FF2B5EF4-FFF2-40B4-BE49-F238E27FC236}">
                <a16:creationId xmlns:a16="http://schemas.microsoft.com/office/drawing/2014/main" id="{DAC3B5FD-F691-0EB7-61B5-ACB38044098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7780" y="328473"/>
            <a:ext cx="9039295" cy="4802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7182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6DAFA75B-2D49-E198-BAAE-CB22F04DD5A1}"/>
              </a:ext>
            </a:extLst>
          </p:cNvPr>
          <p:cNvGraphicFramePr>
            <a:graphicFrameLocks noGrp="1"/>
          </p:cNvGraphicFramePr>
          <p:nvPr>
            <p:ph idx="1"/>
            <p:extLst>
              <p:ext uri="{D42A27DB-BD31-4B8C-83A1-F6EECF244321}">
                <p14:modId xmlns:p14="http://schemas.microsoft.com/office/powerpoint/2010/main" val="548366275"/>
              </p:ext>
            </p:extLst>
          </p:nvPr>
        </p:nvGraphicFramePr>
        <p:xfrm>
          <a:off x="1166813" y="2087563"/>
          <a:ext cx="9780585" cy="4028440"/>
        </p:xfrm>
        <a:graphic>
          <a:graphicData uri="http://schemas.openxmlformats.org/drawingml/2006/table">
            <a:tbl>
              <a:tblPr firstRow="1" bandRow="1">
                <a:tableStyleId>{5C22544A-7EE6-4342-B048-85BDC9FD1C3A}</a:tableStyleId>
              </a:tblPr>
              <a:tblGrid>
                <a:gridCol w="777397">
                  <a:extLst>
                    <a:ext uri="{9D8B030D-6E8A-4147-A177-3AD203B41FA5}">
                      <a16:colId xmlns:a16="http://schemas.microsoft.com/office/drawing/2014/main" val="775641706"/>
                    </a:ext>
                  </a:extLst>
                </a:gridCol>
                <a:gridCol w="2645545">
                  <a:extLst>
                    <a:ext uri="{9D8B030D-6E8A-4147-A177-3AD203B41FA5}">
                      <a16:colId xmlns:a16="http://schemas.microsoft.com/office/drawing/2014/main" val="2000631811"/>
                    </a:ext>
                  </a:extLst>
                </a:gridCol>
                <a:gridCol w="1873189">
                  <a:extLst>
                    <a:ext uri="{9D8B030D-6E8A-4147-A177-3AD203B41FA5}">
                      <a16:colId xmlns:a16="http://schemas.microsoft.com/office/drawing/2014/main" val="2617543084"/>
                    </a:ext>
                  </a:extLst>
                </a:gridCol>
                <a:gridCol w="2528337">
                  <a:extLst>
                    <a:ext uri="{9D8B030D-6E8A-4147-A177-3AD203B41FA5}">
                      <a16:colId xmlns:a16="http://schemas.microsoft.com/office/drawing/2014/main" val="1525147717"/>
                    </a:ext>
                  </a:extLst>
                </a:gridCol>
                <a:gridCol w="1956117">
                  <a:extLst>
                    <a:ext uri="{9D8B030D-6E8A-4147-A177-3AD203B41FA5}">
                      <a16:colId xmlns:a16="http://schemas.microsoft.com/office/drawing/2014/main" val="4269001848"/>
                    </a:ext>
                  </a:extLst>
                </a:gridCol>
              </a:tblGrid>
              <a:tr h="370840">
                <a:tc>
                  <a:txBody>
                    <a:bodyPr/>
                    <a:lstStyle/>
                    <a:p>
                      <a:r>
                        <a:rPr lang="en-US" dirty="0"/>
                        <a:t>Sr no.</a:t>
                      </a:r>
                    </a:p>
                  </a:txBody>
                  <a:tcPr/>
                </a:tc>
                <a:tc>
                  <a:txBody>
                    <a:bodyPr/>
                    <a:lstStyle/>
                    <a:p>
                      <a:r>
                        <a:rPr lang="en-US" dirty="0"/>
                        <a:t>IEEE Paper</a:t>
                      </a:r>
                    </a:p>
                  </a:txBody>
                  <a:tcPr/>
                </a:tc>
                <a:tc>
                  <a:txBody>
                    <a:bodyPr/>
                    <a:lstStyle/>
                    <a:p>
                      <a:r>
                        <a:rPr lang="en-US" dirty="0"/>
                        <a:t>Author</a:t>
                      </a:r>
                    </a:p>
                  </a:txBody>
                  <a:tcPr/>
                </a:tc>
                <a:tc>
                  <a:txBody>
                    <a:bodyPr/>
                    <a:lstStyle/>
                    <a:p>
                      <a:r>
                        <a:rPr lang="en-US" dirty="0"/>
                        <a:t>Advantages</a:t>
                      </a:r>
                    </a:p>
                  </a:txBody>
                  <a:tcPr/>
                </a:tc>
                <a:tc>
                  <a:txBody>
                    <a:bodyPr/>
                    <a:lstStyle/>
                    <a:p>
                      <a:r>
                        <a:rPr lang="en-US" dirty="0"/>
                        <a:t>Future Work</a:t>
                      </a:r>
                    </a:p>
                  </a:txBody>
                  <a:tcPr/>
                </a:tc>
                <a:extLst>
                  <a:ext uri="{0D108BD9-81ED-4DB2-BD59-A6C34878D82A}">
                    <a16:rowId xmlns:a16="http://schemas.microsoft.com/office/drawing/2014/main" val="1731337799"/>
                  </a:ext>
                </a:extLst>
              </a:tr>
              <a:tr h="370840">
                <a:tc>
                  <a:txBody>
                    <a:bodyPr/>
                    <a:lstStyle/>
                    <a:p>
                      <a:r>
                        <a:rPr lang="en-US" dirty="0"/>
                        <a:t>4.</a:t>
                      </a:r>
                    </a:p>
                  </a:txBody>
                  <a:tcPr/>
                </a:tc>
                <a:tc>
                  <a:txBody>
                    <a:bodyPr/>
                    <a:lstStyle/>
                    <a:p>
                      <a:r>
                        <a:rPr lang="en-US" dirty="0">
                          <a:hlinkClick r:id="rId2"/>
                        </a:rPr>
                        <a:t>https://ieeexplore.ieee.org/document/4407716</a:t>
                      </a:r>
                      <a:endParaRPr lang="en-US" dirty="0"/>
                    </a:p>
                    <a:p>
                      <a:endParaRPr lang="en-US" dirty="0"/>
                    </a:p>
                  </a:txBody>
                  <a:tcPr/>
                </a:tc>
                <a:tc>
                  <a:txBody>
                    <a:bodyPr/>
                    <a:lstStyle/>
                    <a:p>
                      <a:r>
                        <a:rPr lang="en-US" dirty="0"/>
                        <a:t>Amit Adam, Ehud </a:t>
                      </a:r>
                      <a:r>
                        <a:rPr lang="en-US" dirty="0" err="1"/>
                        <a:t>Rivlin,Iian</a:t>
                      </a:r>
                      <a:r>
                        <a:rPr lang="en-US" dirty="0"/>
                        <a:t> </a:t>
                      </a:r>
                      <a:r>
                        <a:rPr lang="en-US" dirty="0" err="1"/>
                        <a:t>Shimshoni,Daviv</a:t>
                      </a:r>
                      <a:r>
                        <a:rPr lang="en-US" dirty="0"/>
                        <a:t> </a:t>
                      </a:r>
                      <a:r>
                        <a:rPr lang="en-US" dirty="0" err="1"/>
                        <a:t>Reinitz</a:t>
                      </a:r>
                      <a:endParaRPr lang="en-US" dirty="0"/>
                    </a:p>
                  </a:txBody>
                  <a:tcPr/>
                </a:tc>
                <a:tc>
                  <a:txBody>
                    <a:bodyPr/>
                    <a:lstStyle/>
                    <a:p>
                      <a:r>
                        <a:rPr lang="en-US" sz="1800" kern="1200" dirty="0">
                          <a:solidFill>
                            <a:schemeClr val="dk1"/>
                          </a:solidFill>
                          <a:effectLst/>
                          <a:latin typeface="+mn-lt"/>
                          <a:ea typeface="+mn-ea"/>
                          <a:cs typeface="+mn-cs"/>
                        </a:rPr>
                        <a:t>In this paper they have presented an algorithm for abnormal events detection called multiple local monitors here alerts are generated by each local monitor and are attached to the final result. when an abnormal event is detected alerts are generated.</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The limitation of the algorithm is that it lacks sequence monitoring and is not suitable for large-scale video surveillance projects.</a:t>
                      </a:r>
                    </a:p>
                    <a:p>
                      <a:endParaRPr lang="en-US" dirty="0"/>
                    </a:p>
                  </a:txBody>
                  <a:tcPr/>
                </a:tc>
                <a:extLst>
                  <a:ext uri="{0D108BD9-81ED-4DB2-BD59-A6C34878D82A}">
                    <a16:rowId xmlns:a16="http://schemas.microsoft.com/office/drawing/2014/main" val="2026593345"/>
                  </a:ext>
                </a:extLst>
              </a:tr>
            </a:tbl>
          </a:graphicData>
        </a:graphic>
      </p:graphicFrame>
      <p:sp>
        <p:nvSpPr>
          <p:cNvPr id="4" name="Date Placeholder 3">
            <a:extLst>
              <a:ext uri="{FF2B5EF4-FFF2-40B4-BE49-F238E27FC236}">
                <a16:creationId xmlns:a16="http://schemas.microsoft.com/office/drawing/2014/main" id="{FB9B0E80-605E-1820-FB1F-16B4000C5FD0}"/>
              </a:ext>
            </a:extLst>
          </p:cNvPr>
          <p:cNvSpPr>
            <a:spLocks noGrp="1"/>
          </p:cNvSpPr>
          <p:nvPr>
            <p:ph type="dt" sz="half" idx="2"/>
          </p:nvPr>
        </p:nvSpPr>
        <p:spPr/>
        <p:txBody>
          <a:bodyPr/>
          <a:lstStyle/>
          <a:p>
            <a:fld id="{8CE9AC2A-20AD-8C48-B5EB-B5322BDBCDEE}" type="datetime1">
              <a:rPr lang="en-US" smtClean="0"/>
              <a:pPr/>
              <a:t>5/31/2023</a:t>
            </a:fld>
            <a:endParaRPr lang="en-US" dirty="0"/>
          </a:p>
        </p:txBody>
      </p:sp>
      <p:sp>
        <p:nvSpPr>
          <p:cNvPr id="5" name="Footer Placeholder 4">
            <a:extLst>
              <a:ext uri="{FF2B5EF4-FFF2-40B4-BE49-F238E27FC236}">
                <a16:creationId xmlns:a16="http://schemas.microsoft.com/office/drawing/2014/main" id="{A79FE464-7149-A748-3BC7-18D55C5618B1}"/>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37DA0143-8280-49E0-DCEF-345AAE5E8394}"/>
              </a:ext>
            </a:extLst>
          </p:cNvPr>
          <p:cNvSpPr>
            <a:spLocks noGrp="1"/>
          </p:cNvSpPr>
          <p:nvPr>
            <p:ph type="sldNum" sz="quarter" idx="4"/>
          </p:nvPr>
        </p:nvSpPr>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3455708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B10D9F87-9FEC-9152-EB47-93E7F8B4CF4F}"/>
              </a:ext>
            </a:extLst>
          </p:cNvPr>
          <p:cNvGraphicFramePr>
            <a:graphicFrameLocks noGrp="1"/>
          </p:cNvGraphicFramePr>
          <p:nvPr>
            <p:ph idx="1"/>
            <p:extLst>
              <p:ext uri="{D42A27DB-BD31-4B8C-83A1-F6EECF244321}">
                <p14:modId xmlns:p14="http://schemas.microsoft.com/office/powerpoint/2010/main" val="1646675217"/>
              </p:ext>
            </p:extLst>
          </p:nvPr>
        </p:nvGraphicFramePr>
        <p:xfrm>
          <a:off x="873850" y="1279695"/>
          <a:ext cx="9780585" cy="4577080"/>
        </p:xfrm>
        <a:graphic>
          <a:graphicData uri="http://schemas.openxmlformats.org/drawingml/2006/table">
            <a:tbl>
              <a:tblPr firstRow="1" bandRow="1">
                <a:tableStyleId>{5C22544A-7EE6-4342-B048-85BDC9FD1C3A}</a:tableStyleId>
              </a:tblPr>
              <a:tblGrid>
                <a:gridCol w="768519">
                  <a:extLst>
                    <a:ext uri="{9D8B030D-6E8A-4147-A177-3AD203B41FA5}">
                      <a16:colId xmlns:a16="http://schemas.microsoft.com/office/drawing/2014/main" val="1055258198"/>
                    </a:ext>
                  </a:extLst>
                </a:gridCol>
                <a:gridCol w="3143715">
                  <a:extLst>
                    <a:ext uri="{9D8B030D-6E8A-4147-A177-3AD203B41FA5}">
                      <a16:colId xmlns:a16="http://schemas.microsoft.com/office/drawing/2014/main" val="3831020881"/>
                    </a:ext>
                  </a:extLst>
                </a:gridCol>
                <a:gridCol w="1956117">
                  <a:extLst>
                    <a:ext uri="{9D8B030D-6E8A-4147-A177-3AD203B41FA5}">
                      <a16:colId xmlns:a16="http://schemas.microsoft.com/office/drawing/2014/main" val="3048830558"/>
                    </a:ext>
                  </a:extLst>
                </a:gridCol>
                <a:gridCol w="1956117">
                  <a:extLst>
                    <a:ext uri="{9D8B030D-6E8A-4147-A177-3AD203B41FA5}">
                      <a16:colId xmlns:a16="http://schemas.microsoft.com/office/drawing/2014/main" val="1736502389"/>
                    </a:ext>
                  </a:extLst>
                </a:gridCol>
                <a:gridCol w="1956117">
                  <a:extLst>
                    <a:ext uri="{9D8B030D-6E8A-4147-A177-3AD203B41FA5}">
                      <a16:colId xmlns:a16="http://schemas.microsoft.com/office/drawing/2014/main" val="1577599932"/>
                    </a:ext>
                  </a:extLst>
                </a:gridCol>
              </a:tblGrid>
              <a:tr h="370840">
                <a:tc>
                  <a:txBody>
                    <a:bodyPr/>
                    <a:lstStyle/>
                    <a:p>
                      <a:r>
                        <a:rPr lang="en-US" dirty="0"/>
                        <a:t>Sr no</a:t>
                      </a:r>
                    </a:p>
                  </a:txBody>
                  <a:tcPr/>
                </a:tc>
                <a:tc>
                  <a:txBody>
                    <a:bodyPr/>
                    <a:lstStyle/>
                    <a:p>
                      <a:r>
                        <a:rPr lang="en-US" dirty="0"/>
                        <a:t>IEEE Paper</a:t>
                      </a:r>
                    </a:p>
                  </a:txBody>
                  <a:tcPr/>
                </a:tc>
                <a:tc>
                  <a:txBody>
                    <a:bodyPr/>
                    <a:lstStyle/>
                    <a:p>
                      <a:r>
                        <a:rPr lang="en-US" dirty="0"/>
                        <a:t>Author</a:t>
                      </a:r>
                    </a:p>
                  </a:txBody>
                  <a:tcPr/>
                </a:tc>
                <a:tc>
                  <a:txBody>
                    <a:bodyPr/>
                    <a:lstStyle/>
                    <a:p>
                      <a:r>
                        <a:rPr lang="en-US" dirty="0"/>
                        <a:t>Advantages</a:t>
                      </a:r>
                    </a:p>
                  </a:txBody>
                  <a:tcPr/>
                </a:tc>
                <a:tc>
                  <a:txBody>
                    <a:bodyPr/>
                    <a:lstStyle/>
                    <a:p>
                      <a:r>
                        <a:rPr lang="en-US" dirty="0"/>
                        <a:t>Future Work</a:t>
                      </a:r>
                    </a:p>
                  </a:txBody>
                  <a:tcPr/>
                </a:tc>
                <a:extLst>
                  <a:ext uri="{0D108BD9-81ED-4DB2-BD59-A6C34878D82A}">
                    <a16:rowId xmlns:a16="http://schemas.microsoft.com/office/drawing/2014/main" val="815907902"/>
                  </a:ext>
                </a:extLst>
              </a:tr>
              <a:tr h="370840">
                <a:tc>
                  <a:txBody>
                    <a:bodyPr/>
                    <a:lstStyle/>
                    <a:p>
                      <a:r>
                        <a:rPr lang="en-US" dirty="0"/>
                        <a:t>5.</a:t>
                      </a:r>
                    </a:p>
                  </a:txBody>
                  <a:tcPr/>
                </a:tc>
                <a:tc>
                  <a:txBody>
                    <a:bodyPr/>
                    <a:lstStyle/>
                    <a:p>
                      <a:r>
                        <a:rPr lang="en-US" dirty="0">
                          <a:hlinkClick r:id="rId2"/>
                        </a:rPr>
                        <a:t>https://ieeexplore.ieee.org/document/7410867</a:t>
                      </a:r>
                      <a:endParaRPr lang="en-US" dirty="0"/>
                    </a:p>
                    <a:p>
                      <a:endParaRPr lang="en-US" dirty="0"/>
                    </a:p>
                  </a:txBody>
                  <a:tcPr/>
                </a:tc>
                <a:tc>
                  <a:txBody>
                    <a:bodyPr/>
                    <a:lstStyle/>
                    <a:p>
                      <a:r>
                        <a:rPr lang="en-US" dirty="0"/>
                        <a:t>Du </a:t>
                      </a:r>
                      <a:r>
                        <a:rPr lang="en-US" dirty="0" err="1"/>
                        <a:t>Tran,Lubomir</a:t>
                      </a:r>
                      <a:r>
                        <a:rPr lang="en-US" dirty="0"/>
                        <a:t>  </a:t>
                      </a:r>
                      <a:r>
                        <a:rPr lang="en-US" dirty="0" err="1"/>
                        <a:t>Bourdev,Rob</a:t>
                      </a:r>
                      <a:r>
                        <a:rPr lang="en-US" dirty="0"/>
                        <a:t> </a:t>
                      </a:r>
                      <a:r>
                        <a:rPr lang="en-US" dirty="0" err="1"/>
                        <a:t>Fergus,Lorenzo</a:t>
                      </a:r>
                      <a:r>
                        <a:rPr lang="en-US" dirty="0"/>
                        <a:t> </a:t>
                      </a:r>
                      <a:r>
                        <a:rPr lang="en-US" dirty="0" err="1"/>
                        <a:t>Torresane,Manohar</a:t>
                      </a:r>
                      <a:r>
                        <a:rPr lang="en-US" dirty="0"/>
                        <a:t> </a:t>
                      </a:r>
                      <a:r>
                        <a:rPr lang="en-US" dirty="0" err="1"/>
                        <a:t>Palhuri</a:t>
                      </a:r>
                      <a:r>
                        <a:rPr lang="en-US" dirty="0"/>
                        <a:t>.</a:t>
                      </a:r>
                    </a:p>
                  </a:txBody>
                  <a:tcPr/>
                </a:tc>
                <a:tc>
                  <a:txBody>
                    <a:bodyPr/>
                    <a:lstStyle/>
                    <a:p>
                      <a:r>
                        <a:rPr lang="en-US" sz="1800" kern="1200" dirty="0">
                          <a:solidFill>
                            <a:schemeClr val="dk1"/>
                          </a:solidFill>
                          <a:effectLst/>
                          <a:latin typeface="+mn-lt"/>
                          <a:ea typeface="+mn-ea"/>
                          <a:cs typeface="+mn-cs"/>
                        </a:rPr>
                        <a:t>In this paper they have addressed the problem of learning spatiotemporal features using 3D </a:t>
                      </a:r>
                      <a:r>
                        <a:rPr lang="en-US" sz="1800" kern="1200" dirty="0" err="1">
                          <a:solidFill>
                            <a:schemeClr val="dk1"/>
                          </a:solidFill>
                          <a:effectLst/>
                          <a:latin typeface="+mn-lt"/>
                          <a:ea typeface="+mn-ea"/>
                          <a:cs typeface="+mn-cs"/>
                        </a:rPr>
                        <a:t>ConvNets.and</a:t>
                      </a:r>
                      <a:r>
                        <a:rPr lang="en-US" sz="1800" kern="1200" dirty="0">
                          <a:solidFill>
                            <a:schemeClr val="dk1"/>
                          </a:solidFill>
                          <a:effectLst/>
                          <a:latin typeface="+mn-lt"/>
                          <a:ea typeface="+mn-ea"/>
                          <a:cs typeface="+mn-cs"/>
                        </a:rPr>
                        <a:t> they are trained on large-sized video datasets. they have also found 3D </a:t>
                      </a:r>
                      <a:r>
                        <a:rPr lang="en-US" sz="1800" kern="1200" dirty="0" err="1">
                          <a:solidFill>
                            <a:schemeClr val="dk1"/>
                          </a:solidFill>
                          <a:effectLst/>
                          <a:latin typeface="+mn-lt"/>
                          <a:ea typeface="+mn-ea"/>
                          <a:cs typeface="+mn-cs"/>
                        </a:rPr>
                        <a:t>ConvNets</a:t>
                      </a:r>
                      <a:r>
                        <a:rPr lang="en-US" sz="1800" kern="1200" dirty="0">
                          <a:solidFill>
                            <a:schemeClr val="dk1"/>
                          </a:solidFill>
                          <a:effectLst/>
                          <a:latin typeface="+mn-lt"/>
                          <a:ea typeface="+mn-ea"/>
                          <a:cs typeface="+mn-cs"/>
                        </a:rPr>
                        <a:t> temporal kernel length.</a:t>
                      </a:r>
                      <a:endParaRPr lang="en-US" dirty="0"/>
                    </a:p>
                  </a:txBody>
                  <a:tcPr/>
                </a:tc>
                <a:tc>
                  <a:txBody>
                    <a:bodyPr/>
                    <a:lstStyle/>
                    <a:p>
                      <a:r>
                        <a:rPr lang="en-US" dirty="0"/>
                        <a:t>They help to solve large problems such as action recognition, and abnormal event detection.</a:t>
                      </a:r>
                    </a:p>
                  </a:txBody>
                  <a:tcPr/>
                </a:tc>
                <a:extLst>
                  <a:ext uri="{0D108BD9-81ED-4DB2-BD59-A6C34878D82A}">
                    <a16:rowId xmlns:a16="http://schemas.microsoft.com/office/drawing/2014/main" val="1601956755"/>
                  </a:ext>
                </a:extLst>
              </a:tr>
            </a:tbl>
          </a:graphicData>
        </a:graphic>
      </p:graphicFrame>
      <p:sp>
        <p:nvSpPr>
          <p:cNvPr id="4" name="Date Placeholder 3">
            <a:extLst>
              <a:ext uri="{FF2B5EF4-FFF2-40B4-BE49-F238E27FC236}">
                <a16:creationId xmlns:a16="http://schemas.microsoft.com/office/drawing/2014/main" id="{CB5FC6F4-B279-58D7-714A-90E5817FF93C}"/>
              </a:ext>
            </a:extLst>
          </p:cNvPr>
          <p:cNvSpPr>
            <a:spLocks noGrp="1"/>
          </p:cNvSpPr>
          <p:nvPr>
            <p:ph type="dt" sz="half" idx="2"/>
          </p:nvPr>
        </p:nvSpPr>
        <p:spPr/>
        <p:txBody>
          <a:bodyPr/>
          <a:lstStyle/>
          <a:p>
            <a:fld id="{8CE9AC2A-20AD-8C48-B5EB-B5322BDBCDEE}" type="datetime1">
              <a:rPr lang="en-US" smtClean="0"/>
              <a:pPr/>
              <a:t>5/31/2023</a:t>
            </a:fld>
            <a:endParaRPr lang="en-US" dirty="0"/>
          </a:p>
        </p:txBody>
      </p:sp>
      <p:sp>
        <p:nvSpPr>
          <p:cNvPr id="5" name="Footer Placeholder 4">
            <a:extLst>
              <a:ext uri="{FF2B5EF4-FFF2-40B4-BE49-F238E27FC236}">
                <a16:creationId xmlns:a16="http://schemas.microsoft.com/office/drawing/2014/main" id="{6540E5A4-5C97-E7DC-E45A-E5C53F4B808C}"/>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B154D1FA-6B29-66E5-382F-CA98C5EDF95B}"/>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3901855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F091EEC6-D4F0-7D69-E6BA-3AC741A052AE}"/>
              </a:ext>
            </a:extLst>
          </p:cNvPr>
          <p:cNvGraphicFramePr>
            <a:graphicFrameLocks noGrp="1"/>
          </p:cNvGraphicFramePr>
          <p:nvPr>
            <p:ph idx="1"/>
            <p:extLst>
              <p:ext uri="{D42A27DB-BD31-4B8C-83A1-F6EECF244321}">
                <p14:modId xmlns:p14="http://schemas.microsoft.com/office/powerpoint/2010/main" val="3045108111"/>
              </p:ext>
            </p:extLst>
          </p:nvPr>
        </p:nvGraphicFramePr>
        <p:xfrm>
          <a:off x="1166813" y="1615736"/>
          <a:ext cx="9780585" cy="3951627"/>
        </p:xfrm>
        <a:graphic>
          <a:graphicData uri="http://schemas.openxmlformats.org/drawingml/2006/table">
            <a:tbl>
              <a:tblPr firstRow="1" bandRow="1">
                <a:tableStyleId>{5C22544A-7EE6-4342-B048-85BDC9FD1C3A}</a:tableStyleId>
              </a:tblPr>
              <a:tblGrid>
                <a:gridCol w="848418">
                  <a:extLst>
                    <a:ext uri="{9D8B030D-6E8A-4147-A177-3AD203B41FA5}">
                      <a16:colId xmlns:a16="http://schemas.microsoft.com/office/drawing/2014/main" val="3292803369"/>
                    </a:ext>
                  </a:extLst>
                </a:gridCol>
                <a:gridCol w="2077375">
                  <a:extLst>
                    <a:ext uri="{9D8B030D-6E8A-4147-A177-3AD203B41FA5}">
                      <a16:colId xmlns:a16="http://schemas.microsoft.com/office/drawing/2014/main" val="1095216982"/>
                    </a:ext>
                  </a:extLst>
                </a:gridCol>
                <a:gridCol w="1766656">
                  <a:extLst>
                    <a:ext uri="{9D8B030D-6E8A-4147-A177-3AD203B41FA5}">
                      <a16:colId xmlns:a16="http://schemas.microsoft.com/office/drawing/2014/main" val="105639478"/>
                    </a:ext>
                  </a:extLst>
                </a:gridCol>
                <a:gridCol w="3132019">
                  <a:extLst>
                    <a:ext uri="{9D8B030D-6E8A-4147-A177-3AD203B41FA5}">
                      <a16:colId xmlns:a16="http://schemas.microsoft.com/office/drawing/2014/main" val="3037612412"/>
                    </a:ext>
                  </a:extLst>
                </a:gridCol>
                <a:gridCol w="1956117">
                  <a:extLst>
                    <a:ext uri="{9D8B030D-6E8A-4147-A177-3AD203B41FA5}">
                      <a16:colId xmlns:a16="http://schemas.microsoft.com/office/drawing/2014/main" val="703283342"/>
                    </a:ext>
                  </a:extLst>
                </a:gridCol>
              </a:tblGrid>
              <a:tr h="421122">
                <a:tc>
                  <a:txBody>
                    <a:bodyPr/>
                    <a:lstStyle/>
                    <a:p>
                      <a:r>
                        <a:rPr lang="en-US" dirty="0"/>
                        <a:t>Sr no</a:t>
                      </a:r>
                    </a:p>
                  </a:txBody>
                  <a:tcPr/>
                </a:tc>
                <a:tc>
                  <a:txBody>
                    <a:bodyPr/>
                    <a:lstStyle/>
                    <a:p>
                      <a:r>
                        <a:rPr lang="en-US" dirty="0"/>
                        <a:t>IEEE Paper</a:t>
                      </a:r>
                    </a:p>
                  </a:txBody>
                  <a:tcPr/>
                </a:tc>
                <a:tc>
                  <a:txBody>
                    <a:bodyPr/>
                    <a:lstStyle/>
                    <a:p>
                      <a:r>
                        <a:rPr lang="en-US" dirty="0"/>
                        <a:t>Author</a:t>
                      </a:r>
                    </a:p>
                  </a:txBody>
                  <a:tcPr/>
                </a:tc>
                <a:tc>
                  <a:txBody>
                    <a:bodyPr/>
                    <a:lstStyle/>
                    <a:p>
                      <a:r>
                        <a:rPr lang="en-US" dirty="0"/>
                        <a:t>Advantages</a:t>
                      </a:r>
                    </a:p>
                  </a:txBody>
                  <a:tcPr/>
                </a:tc>
                <a:tc>
                  <a:txBody>
                    <a:bodyPr/>
                    <a:lstStyle/>
                    <a:p>
                      <a:r>
                        <a:rPr lang="en-US" dirty="0"/>
                        <a:t>Future work</a:t>
                      </a:r>
                    </a:p>
                  </a:txBody>
                  <a:tcPr/>
                </a:tc>
                <a:extLst>
                  <a:ext uri="{0D108BD9-81ED-4DB2-BD59-A6C34878D82A}">
                    <a16:rowId xmlns:a16="http://schemas.microsoft.com/office/drawing/2014/main" val="1843761854"/>
                  </a:ext>
                </a:extLst>
              </a:tr>
              <a:tr h="3530505">
                <a:tc>
                  <a:txBody>
                    <a:bodyPr/>
                    <a:lstStyle/>
                    <a:p>
                      <a:r>
                        <a:rPr lang="en-US" dirty="0"/>
                        <a:t>6.</a:t>
                      </a:r>
                    </a:p>
                  </a:txBody>
                  <a:tcPr/>
                </a:tc>
                <a:tc>
                  <a:txBody>
                    <a:bodyPr/>
                    <a:lstStyle/>
                    <a:p>
                      <a:r>
                        <a:rPr lang="en-US" dirty="0">
                          <a:hlinkClick r:id="rId2"/>
                        </a:rPr>
                        <a:t>https://ieeexplore.ieee.org/document/6182132</a:t>
                      </a:r>
                      <a:endParaRPr lang="en-US" dirty="0"/>
                    </a:p>
                    <a:p>
                      <a:endParaRPr lang="en-US" dirty="0"/>
                    </a:p>
                  </a:txBody>
                  <a:tcPr/>
                </a:tc>
                <a:tc>
                  <a:txBody>
                    <a:bodyPr/>
                    <a:lstStyle/>
                    <a:p>
                      <a:r>
                        <a:rPr lang="en-US" dirty="0"/>
                        <a:t>N </a:t>
                      </a:r>
                      <a:r>
                        <a:rPr lang="en-US" dirty="0" err="1"/>
                        <a:t>Bird,S.Atev,N</a:t>
                      </a:r>
                      <a:r>
                        <a:rPr lang="en-US" dirty="0"/>
                        <a:t> .</a:t>
                      </a:r>
                      <a:r>
                        <a:rPr lang="en-US" dirty="0" err="1"/>
                        <a:t>Camaelli,R.Martin</a:t>
                      </a:r>
                      <a:endParaRPr lang="en-US" dirty="0"/>
                    </a:p>
                  </a:txBody>
                  <a:tcPr/>
                </a:tc>
                <a:tc>
                  <a:txBody>
                    <a:bodyPr/>
                    <a:lstStyle/>
                    <a:p>
                      <a:r>
                        <a:rPr lang="en-US" sz="1800" b="0" i="0" u="none" strike="noStrike" kern="1200" dirty="0">
                          <a:solidFill>
                            <a:schemeClr val="dk1"/>
                          </a:solidFill>
                          <a:effectLst/>
                          <a:latin typeface="+mn-lt"/>
                          <a:ea typeface="+mn-ea"/>
                          <a:cs typeface="+mn-cs"/>
                        </a:rPr>
                        <a:t>intelligent video surveillance system has good application prospect in security field, the detection, tracking and classification of target are key parts of the system</a:t>
                      </a:r>
                      <a:endParaRPr lang="en-US" dirty="0"/>
                    </a:p>
                  </a:txBody>
                  <a:tcPr/>
                </a:tc>
                <a:tc>
                  <a:txBody>
                    <a:bodyPr/>
                    <a:lstStyle/>
                    <a:p>
                      <a:r>
                        <a:rPr lang="en-US" sz="1800" b="0" i="0" u="none" strike="noStrike" kern="1200" dirty="0">
                          <a:solidFill>
                            <a:schemeClr val="dk1"/>
                          </a:solidFill>
                          <a:effectLst/>
                          <a:latin typeface="+mn-lt"/>
                          <a:ea typeface="+mn-ea"/>
                          <a:cs typeface="+mn-cs"/>
                        </a:rPr>
                        <a:t> The whole monitoring system is also constrained by two major difficulties, which can easily deal with complex environments and explore a variety of changes,</a:t>
                      </a:r>
                      <a:endParaRPr lang="en-US" dirty="0"/>
                    </a:p>
                  </a:txBody>
                  <a:tcPr/>
                </a:tc>
                <a:extLst>
                  <a:ext uri="{0D108BD9-81ED-4DB2-BD59-A6C34878D82A}">
                    <a16:rowId xmlns:a16="http://schemas.microsoft.com/office/drawing/2014/main" val="2457263780"/>
                  </a:ext>
                </a:extLst>
              </a:tr>
            </a:tbl>
          </a:graphicData>
        </a:graphic>
      </p:graphicFrame>
      <p:sp>
        <p:nvSpPr>
          <p:cNvPr id="4" name="Date Placeholder 3">
            <a:extLst>
              <a:ext uri="{FF2B5EF4-FFF2-40B4-BE49-F238E27FC236}">
                <a16:creationId xmlns:a16="http://schemas.microsoft.com/office/drawing/2014/main" id="{5E6C0F53-1113-3158-AC77-A9345F74622D}"/>
              </a:ext>
            </a:extLst>
          </p:cNvPr>
          <p:cNvSpPr>
            <a:spLocks noGrp="1"/>
          </p:cNvSpPr>
          <p:nvPr>
            <p:ph type="dt" sz="half" idx="2"/>
          </p:nvPr>
        </p:nvSpPr>
        <p:spPr/>
        <p:txBody>
          <a:bodyPr/>
          <a:lstStyle/>
          <a:p>
            <a:fld id="{8CE9AC2A-20AD-8C48-B5EB-B5322BDBCDEE}" type="datetime1">
              <a:rPr lang="en-US" smtClean="0"/>
              <a:pPr/>
              <a:t>5/31/2023</a:t>
            </a:fld>
            <a:endParaRPr lang="en-US" dirty="0"/>
          </a:p>
        </p:txBody>
      </p:sp>
      <p:sp>
        <p:nvSpPr>
          <p:cNvPr id="5" name="Footer Placeholder 4">
            <a:extLst>
              <a:ext uri="{FF2B5EF4-FFF2-40B4-BE49-F238E27FC236}">
                <a16:creationId xmlns:a16="http://schemas.microsoft.com/office/drawing/2014/main" id="{3E3A450B-61A3-CE0A-7483-B3B71AA80169}"/>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AAB5222F-A455-FCC4-995A-21F2B0046C6C}"/>
              </a:ext>
            </a:extLst>
          </p:cNvPr>
          <p:cNvSpPr>
            <a:spLocks noGrp="1"/>
          </p:cNvSpPr>
          <p:nvPr>
            <p:ph type="sldNum" sz="quarter" idx="4"/>
          </p:nvPr>
        </p:nvSpPr>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1557959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3732C-BCFD-3BEB-5641-96091BF98CAC}"/>
              </a:ext>
            </a:extLst>
          </p:cNvPr>
          <p:cNvSpPr>
            <a:spLocks noGrp="1"/>
          </p:cNvSpPr>
          <p:nvPr>
            <p:ph type="title"/>
          </p:nvPr>
        </p:nvSpPr>
        <p:spPr/>
        <p:txBody>
          <a:bodyPr/>
          <a:lstStyle/>
          <a:p>
            <a:r>
              <a:rPr lang="en-US" dirty="0"/>
              <a:t>PROBLEM STATEMENT</a:t>
            </a:r>
          </a:p>
        </p:txBody>
      </p:sp>
      <p:sp>
        <p:nvSpPr>
          <p:cNvPr id="3" name="Text Placeholder 2">
            <a:extLst>
              <a:ext uri="{FF2B5EF4-FFF2-40B4-BE49-F238E27FC236}">
                <a16:creationId xmlns:a16="http://schemas.microsoft.com/office/drawing/2014/main" id="{9D196E41-75D0-2C94-31F3-C0A356ADC05F}"/>
              </a:ext>
            </a:extLst>
          </p:cNvPr>
          <p:cNvSpPr>
            <a:spLocks noGrp="1"/>
          </p:cNvSpPr>
          <p:nvPr>
            <p:ph type="body" idx="1"/>
          </p:nvPr>
        </p:nvSpPr>
        <p:spPr/>
        <p:txBody>
          <a:bodyPr/>
          <a:lstStyle/>
          <a:p>
            <a:r>
              <a:rPr lang="en-US" dirty="0"/>
              <a:t>Bank is using video cameras for the purpose of surveillance at many </a:t>
            </a:r>
            <a:r>
              <a:rPr lang="en-US" dirty="0" err="1"/>
              <a:t>branches.ATMs</a:t>
            </a:r>
            <a:r>
              <a:rPr lang="en-US" dirty="0"/>
              <a:t> and digital lobbies. Getting video analytics of different parameters from the video recording will help the bank to resolve many operational issues at the </a:t>
            </a:r>
            <a:r>
              <a:rPr lang="en-US" dirty="0" err="1"/>
              <a:t>branches.The</a:t>
            </a:r>
            <a:r>
              <a:rPr lang="en-US" dirty="0"/>
              <a:t> bank wants to explore video analytics for understand the customer behaviors or actions in certain branches for proactive surveillance and provide </a:t>
            </a:r>
            <a:r>
              <a:rPr lang="en-US" dirty="0" err="1"/>
              <a:t>beter</a:t>
            </a:r>
            <a:r>
              <a:rPr lang="en-US" dirty="0"/>
              <a:t> service to customers.</a:t>
            </a:r>
          </a:p>
          <a:p>
            <a:endParaRPr lang="en-US" dirty="0"/>
          </a:p>
        </p:txBody>
      </p:sp>
      <p:sp>
        <p:nvSpPr>
          <p:cNvPr id="4" name="Date Placeholder 3">
            <a:extLst>
              <a:ext uri="{FF2B5EF4-FFF2-40B4-BE49-F238E27FC236}">
                <a16:creationId xmlns:a16="http://schemas.microsoft.com/office/drawing/2014/main" id="{CEC4EF1D-09BF-0C5D-BC04-3F7ECA47A661}"/>
              </a:ext>
            </a:extLst>
          </p:cNvPr>
          <p:cNvSpPr>
            <a:spLocks noGrp="1"/>
          </p:cNvSpPr>
          <p:nvPr>
            <p:ph type="dt" sz="half" idx="10"/>
          </p:nvPr>
        </p:nvSpPr>
        <p:spPr/>
        <p:txBody>
          <a:bodyPr/>
          <a:lstStyle/>
          <a:p>
            <a:fld id="{F5592931-05C6-8543-8B6E-A8BD29BD5C2B}" type="datetime1">
              <a:rPr lang="en-US" smtClean="0"/>
              <a:pPr/>
              <a:t>5/31/2023</a:t>
            </a:fld>
            <a:endParaRPr lang="en-US" dirty="0"/>
          </a:p>
        </p:txBody>
      </p:sp>
      <p:sp>
        <p:nvSpPr>
          <p:cNvPr id="5" name="Footer Placeholder 4">
            <a:extLst>
              <a:ext uri="{FF2B5EF4-FFF2-40B4-BE49-F238E27FC236}">
                <a16:creationId xmlns:a16="http://schemas.microsoft.com/office/drawing/2014/main" id="{EA3C364C-83E3-EDB7-2505-02F7FED1FA5C}"/>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F626C95-446D-2341-C995-72F4967CECE2}"/>
              </a:ext>
            </a:extLst>
          </p:cNvPr>
          <p:cNvSpPr>
            <a:spLocks noGrp="1"/>
          </p:cNvSpPr>
          <p:nvPr>
            <p:ph type="sldNum" sz="quarter" idx="12"/>
          </p:nvPr>
        </p:nvSpPr>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4266176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B5B5C-5D68-97E4-7957-41541C2A94A6}"/>
              </a:ext>
            </a:extLst>
          </p:cNvPr>
          <p:cNvSpPr>
            <a:spLocks noGrp="1"/>
          </p:cNvSpPr>
          <p:nvPr>
            <p:ph type="title"/>
          </p:nvPr>
        </p:nvSpPr>
        <p:spPr/>
        <p:txBody>
          <a:bodyPr/>
          <a:lstStyle/>
          <a:p>
            <a:r>
              <a:rPr lang="en-US" dirty="0"/>
              <a:t>SOLUTION PROPOSED</a:t>
            </a:r>
          </a:p>
        </p:txBody>
      </p:sp>
      <p:sp>
        <p:nvSpPr>
          <p:cNvPr id="3" name="Text Placeholder 2">
            <a:extLst>
              <a:ext uri="{FF2B5EF4-FFF2-40B4-BE49-F238E27FC236}">
                <a16:creationId xmlns:a16="http://schemas.microsoft.com/office/drawing/2014/main" id="{98CC2334-1C1D-FF4B-EC5E-58BB89DEE9E6}"/>
              </a:ext>
            </a:extLst>
          </p:cNvPr>
          <p:cNvSpPr>
            <a:spLocks noGrp="1"/>
          </p:cNvSpPr>
          <p:nvPr>
            <p:ph type="body" idx="1"/>
          </p:nvPr>
        </p:nvSpPr>
        <p:spPr>
          <a:xfrm>
            <a:off x="3485484" y="4856580"/>
            <a:ext cx="8254295" cy="2711386"/>
          </a:xfrm>
        </p:spPr>
        <p:txBody>
          <a:bodyPr/>
          <a:lstStyle/>
          <a:p>
            <a:endParaRPr lang="en-US" dirty="0"/>
          </a:p>
        </p:txBody>
      </p:sp>
      <p:sp>
        <p:nvSpPr>
          <p:cNvPr id="4" name="Date Placeholder 3">
            <a:extLst>
              <a:ext uri="{FF2B5EF4-FFF2-40B4-BE49-F238E27FC236}">
                <a16:creationId xmlns:a16="http://schemas.microsoft.com/office/drawing/2014/main" id="{E1D972FC-C5B2-DAE7-A355-51FC9F976EDE}"/>
              </a:ext>
            </a:extLst>
          </p:cNvPr>
          <p:cNvSpPr>
            <a:spLocks noGrp="1"/>
          </p:cNvSpPr>
          <p:nvPr>
            <p:ph type="dt" sz="half" idx="10"/>
          </p:nvPr>
        </p:nvSpPr>
        <p:spPr/>
        <p:txBody>
          <a:bodyPr/>
          <a:lstStyle/>
          <a:p>
            <a:fld id="{F5592931-05C6-8543-8B6E-A8BD29BD5C2B}" type="datetime1">
              <a:rPr lang="en-US" smtClean="0"/>
              <a:pPr/>
              <a:t>5/31/2023</a:t>
            </a:fld>
            <a:endParaRPr lang="en-US" dirty="0"/>
          </a:p>
        </p:txBody>
      </p:sp>
      <p:sp>
        <p:nvSpPr>
          <p:cNvPr id="5" name="Footer Placeholder 4">
            <a:extLst>
              <a:ext uri="{FF2B5EF4-FFF2-40B4-BE49-F238E27FC236}">
                <a16:creationId xmlns:a16="http://schemas.microsoft.com/office/drawing/2014/main" id="{8FBE3825-C922-7B27-CCA9-7B9528EE3A04}"/>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ADAB4CF7-5D83-3631-A3D3-9F837EA1AC31}"/>
              </a:ext>
            </a:extLst>
          </p:cNvPr>
          <p:cNvSpPr>
            <a:spLocks noGrp="1"/>
          </p:cNvSpPr>
          <p:nvPr>
            <p:ph type="sldNum" sz="quarter" idx="12"/>
          </p:nvPr>
        </p:nvSpPr>
        <p:spPr/>
        <p:txBody>
          <a:bodyPr/>
          <a:lstStyle/>
          <a:p>
            <a:fld id="{294A09A9-5501-47C1-A89A-A340965A2BE2}" type="slidenum">
              <a:rPr lang="en-US" smtClean="0"/>
              <a:pPr/>
              <a:t>14</a:t>
            </a:fld>
            <a:endParaRPr lang="en-US" dirty="0"/>
          </a:p>
        </p:txBody>
      </p:sp>
      <p:pic>
        <p:nvPicPr>
          <p:cNvPr id="1027" name="Picture 3">
            <a:extLst>
              <a:ext uri="{FF2B5EF4-FFF2-40B4-BE49-F238E27FC236}">
                <a16:creationId xmlns:a16="http://schemas.microsoft.com/office/drawing/2014/main" id="{46C6E2F6-F419-D430-362A-955C211596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5994" y="2528595"/>
            <a:ext cx="5170898" cy="3827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2626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30CB04-127C-424A-D7A1-15C25109778E}"/>
              </a:ext>
            </a:extLst>
          </p:cNvPr>
          <p:cNvSpPr>
            <a:spLocks noGrp="1"/>
          </p:cNvSpPr>
          <p:nvPr>
            <p:ph idx="1"/>
          </p:nvPr>
        </p:nvSpPr>
        <p:spPr>
          <a:xfrm>
            <a:off x="785987" y="449968"/>
            <a:ext cx="9779182" cy="5233326"/>
          </a:xfrm>
        </p:spPr>
        <p:txBody>
          <a:bodyPr vert="horz" lIns="91440" tIns="45720" rIns="91440" bIns="45720" rtlCol="0" anchor="t">
            <a:noAutofit/>
          </a:bodyPr>
          <a:lstStyle/>
          <a:p>
            <a:pPr marL="514350" indent="-514350">
              <a:buAutoNum type="arabicPeriod"/>
            </a:pPr>
            <a:endParaRPr lang="en-US" dirty="0"/>
          </a:p>
          <a:p>
            <a:pPr marL="514350" indent="-514350">
              <a:buAutoNum type="arabicPeriod"/>
            </a:pPr>
            <a:r>
              <a:rPr lang="en-US" dirty="0"/>
              <a:t>Frontend consist of html/</a:t>
            </a:r>
            <a:r>
              <a:rPr lang="en-US" dirty="0" err="1"/>
              <a:t>css</a:t>
            </a:r>
            <a:r>
              <a:rPr lang="en-US" dirty="0"/>
              <a:t> having home page for a user to upload a video .</a:t>
            </a:r>
          </a:p>
          <a:p>
            <a:pPr marL="514350" indent="-514350">
              <a:buAutoNum type="arabicPeriod"/>
            </a:pPr>
            <a:r>
              <a:rPr lang="en-US" dirty="0"/>
              <a:t>Home page has links for Attachments, Contacts and About.</a:t>
            </a:r>
          </a:p>
          <a:p>
            <a:pPr marL="514350" indent="-514350">
              <a:buAutoNum type="arabicPeriod"/>
            </a:pPr>
            <a:r>
              <a:rPr lang="en-US" dirty="0"/>
              <a:t>User can choose a video file and upload it, while it process in the background by a Machine learning model.</a:t>
            </a:r>
          </a:p>
          <a:p>
            <a:pPr marL="514350" indent="-514350">
              <a:buAutoNum type="arabicPeriod"/>
            </a:pPr>
            <a:r>
              <a:rPr lang="en-US" dirty="0"/>
              <a:t>In the backend video file gets processed and once the processing is complected user is redirected to result page to view the file </a:t>
            </a:r>
            <a:r>
              <a:rPr lang="en-US" dirty="0">
                <a:ea typeface="+mn-lt"/>
                <a:cs typeface="+mn-lt"/>
              </a:rPr>
              <a:t>whether</a:t>
            </a:r>
            <a:r>
              <a:rPr lang="en-US" dirty="0"/>
              <a:t> it contains normal activities or abnormal activities.</a:t>
            </a:r>
          </a:p>
          <a:p>
            <a:pPr marL="514350" indent="-514350">
              <a:buAutoNum type="arabicPeriod"/>
            </a:pPr>
            <a:r>
              <a:rPr lang="en-US" dirty="0"/>
              <a:t>User can also view and download the file for his/her need.</a:t>
            </a:r>
          </a:p>
          <a:p>
            <a:pPr marL="514350" indent="-514350">
              <a:buAutoNum type="arabicPeriod"/>
            </a:pPr>
            <a:endParaRPr lang="en-US" dirty="0"/>
          </a:p>
          <a:p>
            <a:pPr marL="514350" indent="-514350">
              <a:buAutoNum type="arabicPeriod"/>
            </a:pPr>
            <a:endParaRPr lang="en-US" dirty="0"/>
          </a:p>
        </p:txBody>
      </p:sp>
      <p:sp>
        <p:nvSpPr>
          <p:cNvPr id="4" name="Date Placeholder 3">
            <a:extLst>
              <a:ext uri="{FF2B5EF4-FFF2-40B4-BE49-F238E27FC236}">
                <a16:creationId xmlns:a16="http://schemas.microsoft.com/office/drawing/2014/main" id="{367631B2-6F76-8562-01D1-7E8FBF6E7E8F}"/>
              </a:ext>
            </a:extLst>
          </p:cNvPr>
          <p:cNvSpPr>
            <a:spLocks noGrp="1"/>
          </p:cNvSpPr>
          <p:nvPr>
            <p:ph type="dt" sz="half" idx="2"/>
          </p:nvPr>
        </p:nvSpPr>
        <p:spPr/>
        <p:txBody>
          <a:bodyPr/>
          <a:lstStyle/>
          <a:p>
            <a:fld id="{5F02DCD1-2C6B-F948-9F72-3BB0CF3D512E}" type="datetime1">
              <a:rPr lang="en-US" smtClean="0"/>
              <a:pPr/>
              <a:t>5/31/2023</a:t>
            </a:fld>
            <a:endParaRPr lang="en-US" dirty="0"/>
          </a:p>
        </p:txBody>
      </p:sp>
      <p:sp>
        <p:nvSpPr>
          <p:cNvPr id="5" name="Footer Placeholder 4">
            <a:extLst>
              <a:ext uri="{FF2B5EF4-FFF2-40B4-BE49-F238E27FC236}">
                <a16:creationId xmlns:a16="http://schemas.microsoft.com/office/drawing/2014/main" id="{1C64F7ED-4692-6A6D-05F7-6B1D31264406}"/>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00F70EA1-EB15-9936-7844-559B53C3DB5E}"/>
              </a:ext>
            </a:extLst>
          </p:cNvPr>
          <p:cNvSpPr>
            <a:spLocks noGrp="1"/>
          </p:cNvSpPr>
          <p:nvPr>
            <p:ph type="sldNum" sz="quarter" idx="4"/>
          </p:nvPr>
        </p:nvSpPr>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972791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3A8C2-1242-9E22-3C4E-24739703AF81}"/>
              </a:ext>
            </a:extLst>
          </p:cNvPr>
          <p:cNvSpPr>
            <a:spLocks noGrp="1"/>
          </p:cNvSpPr>
          <p:nvPr>
            <p:ph type="title"/>
          </p:nvPr>
        </p:nvSpPr>
        <p:spPr/>
        <p:txBody>
          <a:bodyPr/>
          <a:lstStyle/>
          <a:p>
            <a:r>
              <a:rPr lang="en-US" dirty="0"/>
              <a:t>REQUIREMENT ANALYSIS</a:t>
            </a:r>
          </a:p>
        </p:txBody>
      </p:sp>
      <p:sp>
        <p:nvSpPr>
          <p:cNvPr id="3" name="Text Placeholder 2">
            <a:extLst>
              <a:ext uri="{FF2B5EF4-FFF2-40B4-BE49-F238E27FC236}">
                <a16:creationId xmlns:a16="http://schemas.microsoft.com/office/drawing/2014/main" id="{33A853E3-440D-6A00-599C-F54A9D470786}"/>
              </a:ext>
            </a:extLst>
          </p:cNvPr>
          <p:cNvSpPr>
            <a:spLocks noGrp="1"/>
          </p:cNvSpPr>
          <p:nvPr>
            <p:ph type="body" idx="1"/>
          </p:nvPr>
        </p:nvSpPr>
        <p:spPr>
          <a:xfrm>
            <a:off x="1167492" y="2341985"/>
            <a:ext cx="9779183" cy="4379490"/>
          </a:xfrm>
        </p:spPr>
        <p:txBody>
          <a:bodyPr vert="horz" lIns="91440" tIns="45720" rIns="91440" bIns="45720" rtlCol="0" anchor="t">
            <a:noAutofit/>
          </a:bodyPr>
          <a:lstStyle/>
          <a:p>
            <a:pPr marL="171450" indent="-171450">
              <a:buFont typeface="Arial" panose="020B0604020202020204" pitchFamily="34" charset="0"/>
              <a:buChar char="•"/>
            </a:pPr>
            <a:r>
              <a:rPr lang="en-US" sz="1200" dirty="0"/>
              <a:t>HARDWARE REQUIREMENTS</a:t>
            </a:r>
          </a:p>
          <a:p>
            <a:r>
              <a:rPr lang="en-US" sz="1200" dirty="0"/>
              <a:t>System Processor:Core2Duo</a:t>
            </a:r>
          </a:p>
          <a:p>
            <a:r>
              <a:rPr lang="en-US" sz="1200" dirty="0"/>
              <a:t>Speed:2.4 GHz</a:t>
            </a:r>
          </a:p>
          <a:p>
            <a:r>
              <a:rPr lang="en-US" sz="1200" dirty="0"/>
              <a:t>Hard Disk:150 GB</a:t>
            </a:r>
          </a:p>
          <a:p>
            <a:pPr marL="171450" indent="-171450">
              <a:buFont typeface="Arial" panose="020B0604020202020204" pitchFamily="34" charset="0"/>
              <a:buChar char="•"/>
            </a:pPr>
            <a:r>
              <a:rPr lang="en-US" sz="1200" dirty="0"/>
              <a:t>SOFTWARE REQUIREMENTS</a:t>
            </a:r>
          </a:p>
          <a:p>
            <a:r>
              <a:rPr lang="en-US" sz="1200" dirty="0"/>
              <a:t>Operating System: 64bit windows 10</a:t>
            </a:r>
          </a:p>
          <a:p>
            <a:r>
              <a:rPr lang="en-US" sz="1200"/>
              <a:t>Framework: Django</a:t>
            </a:r>
          </a:p>
          <a:p>
            <a:r>
              <a:rPr lang="en-US" sz="1200" dirty="0"/>
              <a:t>IDE : </a:t>
            </a:r>
            <a:r>
              <a:rPr lang="en-US" sz="1200" err="1"/>
              <a:t>Jupyter</a:t>
            </a:r>
            <a:r>
              <a:rPr lang="en-US" sz="1200"/>
              <a:t> Notebook , pycharm</a:t>
            </a:r>
          </a:p>
          <a:p>
            <a:r>
              <a:rPr lang="en-US" sz="1200" dirty="0"/>
              <a:t>Back-end : Django , python</a:t>
            </a:r>
          </a:p>
          <a:p>
            <a:r>
              <a:rPr lang="en-US" sz="1200" dirty="0"/>
              <a:t>Database –Directory repository</a:t>
            </a:r>
          </a:p>
          <a:p>
            <a:r>
              <a:rPr lang="en-US" sz="1200"/>
              <a:t>Front-end- chrome browser</a:t>
            </a:r>
          </a:p>
          <a:p>
            <a:endParaRPr lang="en-US" dirty="0"/>
          </a:p>
        </p:txBody>
      </p:sp>
      <p:sp>
        <p:nvSpPr>
          <p:cNvPr id="5" name="Footer Placeholder 4">
            <a:extLst>
              <a:ext uri="{FF2B5EF4-FFF2-40B4-BE49-F238E27FC236}">
                <a16:creationId xmlns:a16="http://schemas.microsoft.com/office/drawing/2014/main" id="{C3C32D98-2597-3FF6-DECA-A2F57B404C0E}"/>
              </a:ext>
            </a:extLst>
          </p:cNvPr>
          <p:cNvSpPr>
            <a:spLocks noGrp="1"/>
          </p:cNvSpPr>
          <p:nvPr>
            <p:ph type="ftr" sz="quarter" idx="11"/>
          </p:nvPr>
        </p:nvSpPr>
        <p:spPr>
          <a:xfrm flipH="1">
            <a:off x="6454966" y="1655819"/>
            <a:ext cx="53248" cy="52981"/>
          </a:xfrm>
        </p:spPr>
        <p:txBody>
          <a:bodyPr/>
          <a:lstStyle/>
          <a:p>
            <a:endParaRPr lang="en-US" dirty="0"/>
          </a:p>
        </p:txBody>
      </p:sp>
      <p:sp>
        <p:nvSpPr>
          <p:cNvPr id="6" name="Slide Number Placeholder 5">
            <a:extLst>
              <a:ext uri="{FF2B5EF4-FFF2-40B4-BE49-F238E27FC236}">
                <a16:creationId xmlns:a16="http://schemas.microsoft.com/office/drawing/2014/main" id="{ECD424C6-37A8-0039-315C-F1A0A9A6D9CB}"/>
              </a:ext>
            </a:extLst>
          </p:cNvPr>
          <p:cNvSpPr>
            <a:spLocks noGrp="1"/>
          </p:cNvSpPr>
          <p:nvPr>
            <p:ph type="sldNum" sz="quarter" idx="12"/>
          </p:nvPr>
        </p:nvSpPr>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3194621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D77D1-E0B9-ED49-E3A0-597EC543B722}"/>
              </a:ext>
            </a:extLst>
          </p:cNvPr>
          <p:cNvSpPr>
            <a:spLocks noGrp="1"/>
          </p:cNvSpPr>
          <p:nvPr>
            <p:ph type="title"/>
          </p:nvPr>
        </p:nvSpPr>
        <p:spPr/>
        <p:txBody>
          <a:bodyPr/>
          <a:lstStyle/>
          <a:p>
            <a:r>
              <a:rPr lang="en-US" dirty="0"/>
              <a:t>ALGORITHM</a:t>
            </a:r>
          </a:p>
        </p:txBody>
      </p:sp>
      <p:sp>
        <p:nvSpPr>
          <p:cNvPr id="3" name="Text Placeholder 2">
            <a:extLst>
              <a:ext uri="{FF2B5EF4-FFF2-40B4-BE49-F238E27FC236}">
                <a16:creationId xmlns:a16="http://schemas.microsoft.com/office/drawing/2014/main" id="{1188743E-26DD-D0B4-94DD-E7417CA55E37}"/>
              </a:ext>
            </a:extLst>
          </p:cNvPr>
          <p:cNvSpPr>
            <a:spLocks noGrp="1"/>
          </p:cNvSpPr>
          <p:nvPr>
            <p:ph type="body" idx="1"/>
          </p:nvPr>
        </p:nvSpPr>
        <p:spPr>
          <a:xfrm>
            <a:off x="1167492" y="2653168"/>
            <a:ext cx="9779183" cy="3001184"/>
          </a:xfrm>
        </p:spPr>
        <p:txBody>
          <a:bodyPr/>
          <a:lstStyle/>
          <a:p>
            <a:pPr algn="ctr"/>
            <a:r>
              <a:rPr lang="en-US" sz="3200" dirty="0"/>
              <a:t> </a:t>
            </a:r>
          </a:p>
          <a:p>
            <a:r>
              <a:rPr lang="en-US" sz="3200" dirty="0"/>
              <a:t>CNN </a:t>
            </a:r>
            <a:r>
              <a:rPr lang="en-US" sz="3200" dirty="0">
                <a:solidFill>
                  <a:schemeClr val="bg1">
                    <a:lumMod val="95000"/>
                  </a:schemeClr>
                </a:solidFill>
                <a:latin typeface="Arial" panose="020B0604020202020204" pitchFamily="34" charset="0"/>
              </a:rPr>
              <a:t>C</a:t>
            </a:r>
            <a:r>
              <a:rPr lang="en-US" sz="3200" b="0" i="0" dirty="0">
                <a:solidFill>
                  <a:schemeClr val="bg1">
                    <a:lumMod val="95000"/>
                  </a:schemeClr>
                </a:solidFill>
                <a:effectLst/>
                <a:latin typeface="Arial" panose="020B0604020202020204" pitchFamily="34" charset="0"/>
              </a:rPr>
              <a:t>onvolutional </a:t>
            </a:r>
            <a:r>
              <a:rPr lang="en-US" sz="3200" dirty="0">
                <a:solidFill>
                  <a:schemeClr val="bg1">
                    <a:lumMod val="95000"/>
                  </a:schemeClr>
                </a:solidFill>
                <a:latin typeface="Arial" panose="020B0604020202020204" pitchFamily="34" charset="0"/>
              </a:rPr>
              <a:t>N</a:t>
            </a:r>
            <a:r>
              <a:rPr lang="en-US" sz="3200" b="0" i="0" dirty="0">
                <a:solidFill>
                  <a:schemeClr val="bg1">
                    <a:lumMod val="95000"/>
                  </a:schemeClr>
                </a:solidFill>
                <a:effectLst/>
                <a:latin typeface="Arial" panose="020B0604020202020204" pitchFamily="34" charset="0"/>
              </a:rPr>
              <a:t>eural </a:t>
            </a:r>
            <a:r>
              <a:rPr lang="en-US" sz="3200" dirty="0">
                <a:solidFill>
                  <a:schemeClr val="bg1">
                    <a:lumMod val="95000"/>
                  </a:schemeClr>
                </a:solidFill>
                <a:latin typeface="Arial" panose="020B0604020202020204" pitchFamily="34" charset="0"/>
              </a:rPr>
              <a:t>N</a:t>
            </a:r>
            <a:r>
              <a:rPr lang="en-US" sz="3200" b="0" i="0" dirty="0">
                <a:solidFill>
                  <a:schemeClr val="bg1">
                    <a:lumMod val="95000"/>
                  </a:schemeClr>
                </a:solidFill>
                <a:effectLst/>
                <a:latin typeface="Arial" panose="020B0604020202020204" pitchFamily="34" charset="0"/>
              </a:rPr>
              <a:t>etwork </a:t>
            </a:r>
            <a:endParaRPr lang="en-US" sz="3200" dirty="0"/>
          </a:p>
          <a:p>
            <a:r>
              <a:rPr lang="en-US" sz="1800" b="0" i="0" dirty="0">
                <a:solidFill>
                  <a:schemeClr val="bg1">
                    <a:lumMod val="95000"/>
                  </a:schemeClr>
                </a:solidFill>
                <a:effectLst/>
                <a:latin typeface="Arial" panose="020B0604020202020204" pitchFamily="34" charset="0"/>
              </a:rPr>
              <a:t>A convolutional neural network CNN or convent is a subset of Machine Learning. It is one of the various types of artificial neural networks which are used for different applications and data types.</a:t>
            </a:r>
          </a:p>
          <a:p>
            <a:endParaRPr lang="en-US" sz="1800" dirty="0">
              <a:solidFill>
                <a:schemeClr val="bg1">
                  <a:lumMod val="95000"/>
                </a:schemeClr>
              </a:solidFill>
            </a:endParaRPr>
          </a:p>
        </p:txBody>
      </p:sp>
      <p:sp>
        <p:nvSpPr>
          <p:cNvPr id="4" name="Date Placeholder 3">
            <a:extLst>
              <a:ext uri="{FF2B5EF4-FFF2-40B4-BE49-F238E27FC236}">
                <a16:creationId xmlns:a16="http://schemas.microsoft.com/office/drawing/2014/main" id="{66B88D73-8C53-897C-4ED6-382ED0A31356}"/>
              </a:ext>
            </a:extLst>
          </p:cNvPr>
          <p:cNvSpPr>
            <a:spLocks noGrp="1"/>
          </p:cNvSpPr>
          <p:nvPr>
            <p:ph type="dt" sz="half" idx="10"/>
          </p:nvPr>
        </p:nvSpPr>
        <p:spPr/>
        <p:txBody>
          <a:bodyPr/>
          <a:lstStyle/>
          <a:p>
            <a:fld id="{F5592931-05C6-8543-8B6E-A8BD29BD5C2B}" type="datetime1">
              <a:rPr lang="en-US" smtClean="0"/>
              <a:pPr/>
              <a:t>5/31/2023</a:t>
            </a:fld>
            <a:endParaRPr lang="en-US" dirty="0"/>
          </a:p>
        </p:txBody>
      </p:sp>
      <p:sp>
        <p:nvSpPr>
          <p:cNvPr id="5" name="Footer Placeholder 4">
            <a:extLst>
              <a:ext uri="{FF2B5EF4-FFF2-40B4-BE49-F238E27FC236}">
                <a16:creationId xmlns:a16="http://schemas.microsoft.com/office/drawing/2014/main" id="{E1C8A006-591A-2F40-B454-A674EABED56A}"/>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7787AD6D-801A-DBE9-1F2B-B92655EFD824}"/>
              </a:ext>
            </a:extLst>
          </p:cNvPr>
          <p:cNvSpPr>
            <a:spLocks noGrp="1"/>
          </p:cNvSpPr>
          <p:nvPr>
            <p:ph type="sldNum" sz="quarter" idx="12"/>
          </p:nvPr>
        </p:nvSpPr>
        <p:spPr/>
        <p:txBody>
          <a:bodyPr/>
          <a:lstStyle/>
          <a:p>
            <a:fld id="{294A09A9-5501-47C1-A89A-A340965A2BE2}" type="slidenum">
              <a:rPr lang="en-US" smtClean="0"/>
              <a:pPr/>
              <a:t>17</a:t>
            </a:fld>
            <a:endParaRPr lang="en-US" dirty="0"/>
          </a:p>
        </p:txBody>
      </p:sp>
    </p:spTree>
    <p:extLst>
      <p:ext uri="{BB962C8B-B14F-4D97-AF65-F5344CB8AC3E}">
        <p14:creationId xmlns:p14="http://schemas.microsoft.com/office/powerpoint/2010/main" val="491670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467D84-3699-AD61-A5B3-FD3FF5052353}"/>
              </a:ext>
            </a:extLst>
          </p:cNvPr>
          <p:cNvSpPr>
            <a:spLocks noGrp="1"/>
          </p:cNvSpPr>
          <p:nvPr>
            <p:ph idx="1"/>
          </p:nvPr>
        </p:nvSpPr>
        <p:spPr>
          <a:xfrm>
            <a:off x="381000" y="310718"/>
            <a:ext cx="10565675" cy="5885895"/>
          </a:xfrm>
        </p:spPr>
        <p:txBody>
          <a:bodyPr/>
          <a:lstStyle/>
          <a:p>
            <a:pPr algn="l"/>
            <a:r>
              <a:rPr lang="en-US" sz="1800" b="0" i="0" dirty="0">
                <a:solidFill>
                  <a:srgbClr val="666666"/>
                </a:solidFill>
                <a:effectLst/>
                <a:latin typeface="Arial" panose="020B0604020202020204" pitchFamily="34" charset="0"/>
              </a:rPr>
              <a:t>A deep-learning CNN consists of three layers: </a:t>
            </a:r>
          </a:p>
          <a:p>
            <a:pPr marL="285750" indent="-285750" algn="l">
              <a:buFont typeface="Arial" panose="020B0604020202020204" pitchFamily="34" charset="0"/>
              <a:buChar char="•"/>
            </a:pPr>
            <a:r>
              <a:rPr lang="en-US" sz="1800" b="0" i="0" dirty="0">
                <a:solidFill>
                  <a:srgbClr val="666666"/>
                </a:solidFill>
                <a:effectLst/>
                <a:latin typeface="Arial" panose="020B0604020202020204" pitchFamily="34" charset="0"/>
              </a:rPr>
              <a:t>a convolutional layer</a:t>
            </a:r>
          </a:p>
          <a:p>
            <a:pPr marL="285750" indent="-285750" algn="l">
              <a:buFont typeface="Arial" panose="020B0604020202020204" pitchFamily="34" charset="0"/>
              <a:buChar char="•"/>
            </a:pPr>
            <a:r>
              <a:rPr lang="en-US" sz="1800" b="0" i="0" dirty="0">
                <a:solidFill>
                  <a:srgbClr val="666666"/>
                </a:solidFill>
                <a:effectLst/>
                <a:latin typeface="Arial" panose="020B0604020202020204" pitchFamily="34" charset="0"/>
              </a:rPr>
              <a:t>a pooling layer</a:t>
            </a:r>
          </a:p>
          <a:p>
            <a:pPr marL="285750" indent="-285750" algn="l">
              <a:buFont typeface="Arial" panose="020B0604020202020204" pitchFamily="34" charset="0"/>
              <a:buChar char="•"/>
            </a:pPr>
            <a:r>
              <a:rPr lang="en-US" sz="1800" b="0" i="0" dirty="0">
                <a:solidFill>
                  <a:srgbClr val="666666"/>
                </a:solidFill>
                <a:effectLst/>
                <a:latin typeface="Arial" panose="020B0604020202020204" pitchFamily="34" charset="0"/>
              </a:rPr>
              <a:t> a fully connected (FC) layer. </a:t>
            </a:r>
          </a:p>
          <a:p>
            <a:pPr algn="l"/>
            <a:r>
              <a:rPr lang="en-US" sz="1800" b="0" i="0" dirty="0">
                <a:solidFill>
                  <a:srgbClr val="666666"/>
                </a:solidFill>
                <a:effectLst/>
                <a:latin typeface="Arial" panose="020B0604020202020204" pitchFamily="34" charset="0"/>
              </a:rPr>
              <a:t>The convolutional layer is the first layer while the FC layer is the last.</a:t>
            </a:r>
          </a:p>
          <a:p>
            <a:pPr algn="l"/>
            <a:r>
              <a:rPr lang="en-US" sz="1800" b="0" i="0" dirty="0">
                <a:solidFill>
                  <a:srgbClr val="666666"/>
                </a:solidFill>
                <a:effectLst/>
                <a:latin typeface="Arial" panose="020B0604020202020204" pitchFamily="34" charset="0"/>
              </a:rPr>
              <a:t>From the convolutional layer to the FC layer, the complexity of the CNN increases. </a:t>
            </a:r>
          </a:p>
          <a:p>
            <a:pPr algn="l"/>
            <a:r>
              <a:rPr lang="en-US" sz="1800" b="0" i="0" dirty="0">
                <a:solidFill>
                  <a:srgbClr val="666666"/>
                </a:solidFill>
                <a:effectLst/>
                <a:latin typeface="Arial" panose="020B0604020202020204" pitchFamily="34" charset="0"/>
              </a:rPr>
              <a:t>It is this increasing complexity that allows the CNN to successfully identify larger portions and more complex features of an image until it finally identifies the object in its entirety.</a:t>
            </a:r>
          </a:p>
          <a:p>
            <a:r>
              <a:rPr lang="en-US" sz="1800" b="1" i="0" dirty="0">
                <a:solidFill>
                  <a:srgbClr val="666666"/>
                </a:solidFill>
                <a:effectLst/>
                <a:latin typeface="Arial" panose="020B0604020202020204" pitchFamily="34" charset="0"/>
              </a:rPr>
              <a:t>Convolutional layer. </a:t>
            </a:r>
            <a:r>
              <a:rPr lang="en-US" sz="1800" b="0" i="0" dirty="0">
                <a:solidFill>
                  <a:srgbClr val="666666"/>
                </a:solidFill>
                <a:effectLst/>
                <a:latin typeface="Arial" panose="020B0604020202020204" pitchFamily="34" charset="0"/>
              </a:rPr>
              <a:t>The majority of computations happen in the convolutional layer, which is the core building block of a CNN. A second convolutional layer can follow the initial convolutional layer.</a:t>
            </a:r>
          </a:p>
          <a:p>
            <a:r>
              <a:rPr lang="en-US" sz="1800" b="1" i="0" dirty="0">
                <a:solidFill>
                  <a:srgbClr val="666666"/>
                </a:solidFill>
                <a:effectLst/>
                <a:latin typeface="Arial" panose="020B0604020202020204" pitchFamily="34" charset="0"/>
              </a:rPr>
              <a:t>Pooling layer. </a:t>
            </a:r>
            <a:r>
              <a:rPr lang="en-US" sz="1800" b="0" i="0" dirty="0">
                <a:solidFill>
                  <a:srgbClr val="666666"/>
                </a:solidFill>
                <a:effectLst/>
                <a:latin typeface="Arial" panose="020B0604020202020204" pitchFamily="34" charset="0"/>
              </a:rPr>
              <a:t>the pooling layer also sweeps a kernel or filter across the input image. But unlike the convolutional layer, the pooling layer reduces the number of parameters in the input and also results in some information loss. On the positive side, this layer reduces complexity and improves the efficiency of the CNN.</a:t>
            </a:r>
          </a:p>
          <a:p>
            <a:r>
              <a:rPr lang="en-US" sz="1800" b="1" i="0" dirty="0">
                <a:solidFill>
                  <a:srgbClr val="666666"/>
                </a:solidFill>
                <a:effectLst/>
                <a:latin typeface="Arial" panose="020B0604020202020204" pitchFamily="34" charset="0"/>
              </a:rPr>
              <a:t>Fully connected layer. </a:t>
            </a:r>
            <a:r>
              <a:rPr lang="en-US" sz="1800" b="0" i="0" dirty="0">
                <a:solidFill>
                  <a:srgbClr val="666666"/>
                </a:solidFill>
                <a:effectLst/>
                <a:latin typeface="Arial" panose="020B0604020202020204" pitchFamily="34" charset="0"/>
              </a:rPr>
              <a:t>The FC layer is where image classification happens in the CNN based on the features extracted in the previous layers. Here, </a:t>
            </a:r>
            <a:r>
              <a:rPr lang="en-US" sz="1800" b="0" i="1" dirty="0">
                <a:solidFill>
                  <a:srgbClr val="666666"/>
                </a:solidFill>
                <a:effectLst/>
                <a:latin typeface="Arial" panose="020B0604020202020204" pitchFamily="34" charset="0"/>
              </a:rPr>
              <a:t>fully connected</a:t>
            </a:r>
            <a:r>
              <a:rPr lang="en-US" sz="1800" b="0" i="0" dirty="0">
                <a:solidFill>
                  <a:srgbClr val="666666"/>
                </a:solidFill>
                <a:effectLst/>
                <a:latin typeface="Arial" panose="020B0604020202020204" pitchFamily="34" charset="0"/>
              </a:rPr>
              <a:t> means that all the inputs or nodes from one layer are connected to every activation unit or node of the next layer.</a:t>
            </a:r>
            <a:endParaRPr lang="en-US" sz="1800" dirty="0"/>
          </a:p>
        </p:txBody>
      </p:sp>
      <p:sp>
        <p:nvSpPr>
          <p:cNvPr id="4" name="Date Placeholder 3">
            <a:extLst>
              <a:ext uri="{FF2B5EF4-FFF2-40B4-BE49-F238E27FC236}">
                <a16:creationId xmlns:a16="http://schemas.microsoft.com/office/drawing/2014/main" id="{4269EB40-851D-604C-F92D-904AC4C44AE9}"/>
              </a:ext>
            </a:extLst>
          </p:cNvPr>
          <p:cNvSpPr>
            <a:spLocks noGrp="1"/>
          </p:cNvSpPr>
          <p:nvPr>
            <p:ph type="dt" sz="half" idx="2"/>
          </p:nvPr>
        </p:nvSpPr>
        <p:spPr/>
        <p:txBody>
          <a:bodyPr/>
          <a:lstStyle/>
          <a:p>
            <a:fld id="{8CE9AC2A-20AD-8C48-B5EB-B5322BDBCDEE}" type="datetime1">
              <a:rPr lang="en-US" smtClean="0"/>
              <a:pPr/>
              <a:t>5/31/2023</a:t>
            </a:fld>
            <a:endParaRPr lang="en-US" dirty="0"/>
          </a:p>
        </p:txBody>
      </p:sp>
      <p:sp>
        <p:nvSpPr>
          <p:cNvPr id="5" name="Footer Placeholder 4">
            <a:extLst>
              <a:ext uri="{FF2B5EF4-FFF2-40B4-BE49-F238E27FC236}">
                <a16:creationId xmlns:a16="http://schemas.microsoft.com/office/drawing/2014/main" id="{01C96955-ACA8-742D-647E-2372CA639FF3}"/>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B2A13982-FE2B-7FC9-49FF-BE0F2D878A23}"/>
              </a:ext>
            </a:extLst>
          </p:cNvPr>
          <p:cNvSpPr>
            <a:spLocks noGrp="1"/>
          </p:cNvSpPr>
          <p:nvPr>
            <p:ph type="sldNum" sz="quarter" idx="4"/>
          </p:nvPr>
        </p:nvSpPr>
        <p:spPr/>
        <p:txBody>
          <a:bodyPr/>
          <a:lstStyle/>
          <a:p>
            <a:fld id="{294A09A9-5501-47C1-A89A-A340965A2BE2}" type="slidenum">
              <a:rPr lang="en-US" smtClean="0"/>
              <a:pPr/>
              <a:t>18</a:t>
            </a:fld>
            <a:endParaRPr lang="en-US" dirty="0"/>
          </a:p>
        </p:txBody>
      </p:sp>
    </p:spTree>
    <p:extLst>
      <p:ext uri="{BB962C8B-B14F-4D97-AF65-F5344CB8AC3E}">
        <p14:creationId xmlns:p14="http://schemas.microsoft.com/office/powerpoint/2010/main" val="2364202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21041BB-ADA7-24DF-FF18-62B42E20F4BB}"/>
              </a:ext>
            </a:extLst>
          </p:cNvPr>
          <p:cNvSpPr>
            <a:spLocks noGrp="1"/>
          </p:cNvSpPr>
          <p:nvPr>
            <p:ph type="dt" sz="half" idx="2"/>
          </p:nvPr>
        </p:nvSpPr>
        <p:spPr/>
        <p:txBody>
          <a:bodyPr/>
          <a:lstStyle/>
          <a:p>
            <a:fld id="{8CE9AC2A-20AD-8C48-B5EB-B5322BDBCDEE}" type="datetime1">
              <a:rPr lang="en-US" smtClean="0"/>
              <a:pPr/>
              <a:t>5/31/2023</a:t>
            </a:fld>
            <a:endParaRPr lang="en-US" dirty="0"/>
          </a:p>
        </p:txBody>
      </p:sp>
      <p:sp>
        <p:nvSpPr>
          <p:cNvPr id="5" name="Footer Placeholder 4">
            <a:extLst>
              <a:ext uri="{FF2B5EF4-FFF2-40B4-BE49-F238E27FC236}">
                <a16:creationId xmlns:a16="http://schemas.microsoft.com/office/drawing/2014/main" id="{CEBEBDC9-6F73-5CDE-1707-6F76E69E3082}"/>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D8681EC-C672-A652-58A9-A77CE587574C}"/>
              </a:ext>
            </a:extLst>
          </p:cNvPr>
          <p:cNvSpPr>
            <a:spLocks noGrp="1"/>
          </p:cNvSpPr>
          <p:nvPr>
            <p:ph type="sldNum" sz="quarter" idx="4"/>
          </p:nvPr>
        </p:nvSpPr>
        <p:spPr/>
        <p:txBody>
          <a:bodyPr/>
          <a:lstStyle/>
          <a:p>
            <a:fld id="{294A09A9-5501-47C1-A89A-A340965A2BE2}" type="slidenum">
              <a:rPr lang="en-US" smtClean="0"/>
              <a:pPr/>
              <a:t>19</a:t>
            </a:fld>
            <a:endParaRPr lang="en-US" dirty="0"/>
          </a:p>
        </p:txBody>
      </p:sp>
      <p:pic>
        <p:nvPicPr>
          <p:cNvPr id="8" name="Picture 7">
            <a:extLst>
              <a:ext uri="{FF2B5EF4-FFF2-40B4-BE49-F238E27FC236}">
                <a16:creationId xmlns:a16="http://schemas.microsoft.com/office/drawing/2014/main" id="{FBBEDE5D-0542-0664-5465-A0C0E58DE4D1}"/>
              </a:ext>
            </a:extLst>
          </p:cNvPr>
          <p:cNvPicPr>
            <a:picLocks noChangeAspect="1"/>
          </p:cNvPicPr>
          <p:nvPr/>
        </p:nvPicPr>
        <p:blipFill>
          <a:blip r:embed="rId2"/>
          <a:stretch>
            <a:fillRect/>
          </a:stretch>
        </p:blipFill>
        <p:spPr>
          <a:xfrm>
            <a:off x="1029809" y="1782937"/>
            <a:ext cx="9605639" cy="4431432"/>
          </a:xfrm>
          <a:prstGeom prst="rect">
            <a:avLst/>
          </a:prstGeom>
        </p:spPr>
      </p:pic>
      <p:sp>
        <p:nvSpPr>
          <p:cNvPr id="9" name="TextBox 8">
            <a:extLst>
              <a:ext uri="{FF2B5EF4-FFF2-40B4-BE49-F238E27FC236}">
                <a16:creationId xmlns:a16="http://schemas.microsoft.com/office/drawing/2014/main" id="{2B3385A0-69A9-60FE-6D7E-2C2775A606C0}"/>
              </a:ext>
            </a:extLst>
          </p:cNvPr>
          <p:cNvSpPr txBox="1"/>
          <p:nvPr/>
        </p:nvSpPr>
        <p:spPr>
          <a:xfrm>
            <a:off x="3009530" y="643631"/>
            <a:ext cx="4705166" cy="830997"/>
          </a:xfrm>
          <a:prstGeom prst="rect">
            <a:avLst/>
          </a:prstGeom>
          <a:noFill/>
        </p:spPr>
        <p:txBody>
          <a:bodyPr wrap="square" rtlCol="0">
            <a:spAutoFit/>
          </a:bodyPr>
          <a:lstStyle/>
          <a:p>
            <a:pPr algn="ctr"/>
            <a:r>
              <a:rPr lang="en-US" sz="2400" b="1" dirty="0"/>
              <a:t>CNN CONVOLUTION NEURAL NETWORK</a:t>
            </a:r>
          </a:p>
        </p:txBody>
      </p:sp>
    </p:spTree>
    <p:extLst>
      <p:ext uri="{BB962C8B-B14F-4D97-AF65-F5344CB8AC3E}">
        <p14:creationId xmlns:p14="http://schemas.microsoft.com/office/powerpoint/2010/main" val="121150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1301241"/>
          </a:xfrm>
        </p:spPr>
        <p:txBody>
          <a:bodyPr/>
          <a:lstStyle/>
          <a:p>
            <a:pPr algn="ctr"/>
            <a:br>
              <a:rPr lang="en-US" sz="4800" b="1" i="0" u="none" strike="noStrike" dirty="0">
                <a:solidFill>
                  <a:srgbClr val="000000"/>
                </a:solidFill>
                <a:effectLst/>
                <a:latin typeface="Proxima Nova"/>
              </a:rPr>
            </a:br>
            <a:br>
              <a:rPr lang="en-US" sz="4800" b="1" i="0" u="none" strike="noStrike" dirty="0">
                <a:solidFill>
                  <a:srgbClr val="000000"/>
                </a:solidFill>
                <a:effectLst/>
                <a:latin typeface="Proxima Nova"/>
              </a:rPr>
            </a:br>
            <a:br>
              <a:rPr lang="en-US" sz="4800" b="1" i="0" u="none" strike="noStrike" dirty="0">
                <a:solidFill>
                  <a:srgbClr val="000000"/>
                </a:solidFill>
                <a:effectLst/>
                <a:latin typeface="Proxima Nova"/>
              </a:rPr>
            </a:br>
            <a:r>
              <a:rPr lang="en-US" sz="4000" b="1" i="0" u="none" strike="noStrike" dirty="0">
                <a:solidFill>
                  <a:srgbClr val="000000"/>
                </a:solidFill>
                <a:effectLst/>
                <a:latin typeface="Proxima Nova"/>
              </a:rPr>
              <a:t>Analysis of Video Surveillance in the bank using Machine Learning</a:t>
            </a:r>
            <a:endParaRPr lang="en-US" sz="4000" dirty="0"/>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2161792" y="4629147"/>
            <a:ext cx="9500507" cy="806675"/>
          </a:xfrm>
        </p:spPr>
        <p:txBody>
          <a:bodyPr/>
          <a:lstStyle/>
          <a:p>
            <a:pPr rtl="0">
              <a:spcBef>
                <a:spcPts val="0"/>
              </a:spcBef>
              <a:spcAft>
                <a:spcPts val="0"/>
              </a:spcAft>
            </a:pPr>
            <a:r>
              <a:rPr lang="en-US" sz="2400" b="1" i="0" u="none" strike="noStrike" dirty="0">
                <a:solidFill>
                  <a:srgbClr val="000000"/>
                </a:solidFill>
                <a:effectLst/>
                <a:latin typeface="Times New Roman" panose="02020603050405020304" pitchFamily="18" charset="0"/>
                <a:cs typeface="Times New Roman" panose="02020603050405020304" pitchFamily="18" charset="0"/>
              </a:rPr>
              <a:t>Group Member Names:</a:t>
            </a:r>
            <a:endParaRPr lang="en-US" sz="24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Neha Sirurmath</a:t>
            </a:r>
            <a:endParaRPr lang="en-US"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Vaibhav Wable</a:t>
            </a:r>
            <a:endParaRPr lang="en-US"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Vidyasagar More</a:t>
            </a:r>
          </a:p>
          <a:p>
            <a:pPr rtl="0">
              <a:spcBef>
                <a:spcPts val="0"/>
              </a:spcBef>
              <a:spcAft>
                <a:spcPts val="0"/>
              </a:spcAft>
            </a:pPr>
            <a:r>
              <a:rPr lang="en-US" sz="1800" b="1" dirty="0">
                <a:solidFill>
                  <a:srgbClr val="000000"/>
                </a:solidFill>
                <a:latin typeface="Times New Roman" panose="02020603050405020304" pitchFamily="18" charset="0"/>
                <a:cs typeface="Times New Roman" panose="02020603050405020304" pitchFamily="18" charset="0"/>
              </a:rPr>
              <a:t>Dr. D.Y. Patil Institute of Technology, </a:t>
            </a:r>
            <a:r>
              <a:rPr lang="en-US" sz="1800" b="1" dirty="0" err="1">
                <a:solidFill>
                  <a:srgbClr val="000000"/>
                </a:solidFill>
                <a:latin typeface="Times New Roman" panose="02020603050405020304" pitchFamily="18" charset="0"/>
                <a:cs typeface="Times New Roman" panose="02020603050405020304" pitchFamily="18" charset="0"/>
              </a:rPr>
              <a:t>Pimpri,Pune</a:t>
            </a:r>
            <a:r>
              <a:rPr lang="en-US" sz="1800" b="1" dirty="0">
                <a:solidFill>
                  <a:srgbClr val="000000"/>
                </a:solidFill>
                <a:latin typeface="Times New Roman" panose="02020603050405020304" pitchFamily="18" charset="0"/>
                <a:cs typeface="Times New Roman" panose="02020603050405020304" pitchFamily="18" charset="0"/>
              </a:rPr>
              <a:t>.</a:t>
            </a:r>
          </a:p>
          <a:p>
            <a:pPr rtl="0">
              <a:spcBef>
                <a:spcPts val="0"/>
              </a:spcBef>
              <a:spcAft>
                <a:spcPts val="0"/>
              </a:spcAft>
            </a:pPr>
            <a:r>
              <a:rPr lang="en-US" sz="1800" b="1" dirty="0">
                <a:solidFill>
                  <a:srgbClr val="000000"/>
                </a:solidFill>
                <a:latin typeface="Times New Roman" panose="02020603050405020304" pitchFamily="18" charset="0"/>
                <a:cs typeface="Times New Roman" panose="02020603050405020304" pitchFamily="18" charset="0"/>
              </a:rPr>
              <a:t>Department of Computer Engineering</a:t>
            </a:r>
            <a:endParaRPr lang="en-US" b="1" dirty="0">
              <a:effectLst/>
              <a:latin typeface="Times New Roman" panose="02020603050405020304" pitchFamily="18" charset="0"/>
              <a:cs typeface="Times New Roman" panose="02020603050405020304" pitchFamily="18" charset="0"/>
            </a:endParaRPr>
          </a:p>
          <a:p>
            <a:br>
              <a:rPr lang="en-US" dirty="0"/>
            </a:br>
            <a:endParaRPr lang="en-US" dirty="0"/>
          </a:p>
        </p:txBody>
      </p:sp>
      <p:sp>
        <p:nvSpPr>
          <p:cNvPr id="5" name="TextBox 4">
            <a:extLst>
              <a:ext uri="{FF2B5EF4-FFF2-40B4-BE49-F238E27FC236}">
                <a16:creationId xmlns:a16="http://schemas.microsoft.com/office/drawing/2014/main" id="{ACDCD02B-FCF8-F776-AB61-C5FE73E7706E}"/>
              </a:ext>
            </a:extLst>
          </p:cNvPr>
          <p:cNvSpPr txBox="1"/>
          <p:nvPr/>
        </p:nvSpPr>
        <p:spPr>
          <a:xfrm>
            <a:off x="8590920" y="4675800"/>
            <a:ext cx="6292048" cy="1292662"/>
          </a:xfrm>
          <a:prstGeom prst="rect">
            <a:avLst/>
          </a:prstGeom>
          <a:noFill/>
        </p:spPr>
        <p:txBody>
          <a:bodyPr wrap="square">
            <a:spAutoFit/>
          </a:bodyPr>
          <a:lstStyle/>
          <a:p>
            <a:pPr rtl="0">
              <a:spcBef>
                <a:spcPts val="0"/>
              </a:spcBef>
              <a:spcAft>
                <a:spcPts val="0"/>
              </a:spcAft>
            </a:pPr>
            <a:r>
              <a:rPr lang="en-US" sz="2400" b="1" i="0" u="none" strike="noStrike" dirty="0">
                <a:solidFill>
                  <a:srgbClr val="000000"/>
                </a:solidFill>
                <a:effectLst/>
                <a:latin typeface="Times New Roman" panose="02020603050405020304" pitchFamily="18" charset="0"/>
                <a:cs typeface="Times New Roman" panose="02020603050405020304" pitchFamily="18" charset="0"/>
              </a:rPr>
              <a:t>Guide:</a:t>
            </a:r>
            <a:endParaRPr lang="en-US"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Prof. </a:t>
            </a:r>
            <a:r>
              <a:rPr lang="en-US" dirty="0">
                <a:solidFill>
                  <a:srgbClr val="000000"/>
                </a:solidFill>
                <a:latin typeface="Times New Roman" panose="02020603050405020304" pitchFamily="18" charset="0"/>
                <a:cs typeface="Times New Roman" panose="02020603050405020304" pitchFamily="18" charset="0"/>
              </a:rPr>
              <a:t>Jithina Jose</a:t>
            </a:r>
            <a:endParaRPr lang="en-US" b="0" dirty="0">
              <a:effectLst/>
              <a:latin typeface="Times New Roman" panose="02020603050405020304" pitchFamily="18" charset="0"/>
              <a:cs typeface="Times New Roman" panose="02020603050405020304" pitchFamily="18" charset="0"/>
            </a:endParaRPr>
          </a:p>
          <a:p>
            <a:br>
              <a:rPr lang="en-US" dirty="0"/>
            </a:br>
            <a:endParaRPr lang="en-US" dirty="0"/>
          </a:p>
        </p:txBody>
      </p:sp>
      <p:pic>
        <p:nvPicPr>
          <p:cNvPr id="2052" name="Picture 4">
            <a:extLst>
              <a:ext uri="{FF2B5EF4-FFF2-40B4-BE49-F238E27FC236}">
                <a16:creationId xmlns:a16="http://schemas.microsoft.com/office/drawing/2014/main" id="{3B79AE4A-7792-455C-7388-8D7B44A2AE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3310" y="2456895"/>
            <a:ext cx="4793942" cy="1944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93088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4F08A-F2EE-B79F-2539-F8C91E7930B1}"/>
              </a:ext>
            </a:extLst>
          </p:cNvPr>
          <p:cNvSpPr>
            <a:spLocks noGrp="1"/>
          </p:cNvSpPr>
          <p:nvPr>
            <p:ph type="title"/>
          </p:nvPr>
        </p:nvSpPr>
        <p:spPr/>
        <p:txBody>
          <a:bodyPr/>
          <a:lstStyle/>
          <a:p>
            <a:r>
              <a:rPr lang="en-US" dirty="0"/>
              <a:t>RESULTS</a:t>
            </a:r>
          </a:p>
        </p:txBody>
      </p:sp>
      <p:sp>
        <p:nvSpPr>
          <p:cNvPr id="4" name="Date Placeholder 3">
            <a:extLst>
              <a:ext uri="{FF2B5EF4-FFF2-40B4-BE49-F238E27FC236}">
                <a16:creationId xmlns:a16="http://schemas.microsoft.com/office/drawing/2014/main" id="{1A6A2A43-7170-4C56-5A57-4B65924CFBF9}"/>
              </a:ext>
            </a:extLst>
          </p:cNvPr>
          <p:cNvSpPr>
            <a:spLocks noGrp="1"/>
          </p:cNvSpPr>
          <p:nvPr>
            <p:ph type="dt" sz="half" idx="10"/>
          </p:nvPr>
        </p:nvSpPr>
        <p:spPr/>
        <p:txBody>
          <a:bodyPr/>
          <a:lstStyle/>
          <a:p>
            <a:fld id="{F5592931-05C6-8543-8B6E-A8BD29BD5C2B}" type="datetime1">
              <a:rPr lang="en-US" smtClean="0"/>
              <a:pPr/>
              <a:t>5/31/2023</a:t>
            </a:fld>
            <a:endParaRPr lang="en-US" dirty="0"/>
          </a:p>
        </p:txBody>
      </p:sp>
      <p:sp>
        <p:nvSpPr>
          <p:cNvPr id="5" name="Footer Placeholder 4">
            <a:extLst>
              <a:ext uri="{FF2B5EF4-FFF2-40B4-BE49-F238E27FC236}">
                <a16:creationId xmlns:a16="http://schemas.microsoft.com/office/drawing/2014/main" id="{AF190F01-2ABF-38B5-F959-490F08A8586C}"/>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5F05CFBA-F093-03F2-F1D2-7FB30D3720B7}"/>
              </a:ext>
            </a:extLst>
          </p:cNvPr>
          <p:cNvSpPr>
            <a:spLocks noGrp="1"/>
          </p:cNvSpPr>
          <p:nvPr>
            <p:ph type="sldNum" sz="quarter" idx="12"/>
          </p:nvPr>
        </p:nvSpPr>
        <p:spPr/>
        <p:txBody>
          <a:bodyPr/>
          <a:lstStyle/>
          <a:p>
            <a:fld id="{294A09A9-5501-47C1-A89A-A340965A2BE2}" type="slidenum">
              <a:rPr lang="en-US" smtClean="0"/>
              <a:pPr/>
              <a:t>20</a:t>
            </a:fld>
            <a:endParaRPr lang="en-US" dirty="0"/>
          </a:p>
        </p:txBody>
      </p:sp>
      <p:sp>
        <p:nvSpPr>
          <p:cNvPr id="10" name="Rectangle 9">
            <a:extLst>
              <a:ext uri="{FF2B5EF4-FFF2-40B4-BE49-F238E27FC236}">
                <a16:creationId xmlns:a16="http://schemas.microsoft.com/office/drawing/2014/main" id="{EF540A98-4DDE-624C-AE11-C3A9473D4EB3}"/>
              </a:ext>
            </a:extLst>
          </p:cNvPr>
          <p:cNvSpPr>
            <a:spLocks noChangeArrowheads="1"/>
          </p:cNvSpPr>
          <p:nvPr/>
        </p:nvSpPr>
        <p:spPr bwMode="auto">
          <a:xfrm>
            <a:off x="4453812" y="260719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11" name="Group 5">
            <a:extLst>
              <a:ext uri="{FF2B5EF4-FFF2-40B4-BE49-F238E27FC236}">
                <a16:creationId xmlns:a16="http://schemas.microsoft.com/office/drawing/2014/main" id="{C573C8FA-4E4A-4198-F96A-C4F3872E670D}"/>
              </a:ext>
            </a:extLst>
          </p:cNvPr>
          <p:cNvGrpSpPr>
            <a:grpSpLocks/>
          </p:cNvGrpSpPr>
          <p:nvPr/>
        </p:nvGrpSpPr>
        <p:grpSpPr bwMode="auto">
          <a:xfrm>
            <a:off x="2214465" y="2825750"/>
            <a:ext cx="6126163" cy="3530600"/>
            <a:chOff x="0" y="0"/>
            <a:chExt cx="9648" cy="5559"/>
          </a:xfrm>
        </p:grpSpPr>
        <p:pic>
          <p:nvPicPr>
            <p:cNvPr id="2056" name="Picture 8">
              <a:extLst>
                <a:ext uri="{FF2B5EF4-FFF2-40B4-BE49-F238E27FC236}">
                  <a16:creationId xmlns:a16="http://schemas.microsoft.com/office/drawing/2014/main" id="{6EDC6D2D-0C8F-29B5-8894-E6E59DBD27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48" cy="5559"/>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a:extLst>
                <a:ext uri="{FF2B5EF4-FFF2-40B4-BE49-F238E27FC236}">
                  <a16:creationId xmlns:a16="http://schemas.microsoft.com/office/drawing/2014/main" id="{D8C4B640-726A-9120-5A8C-FF9255BE4D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 y="100"/>
              <a:ext cx="9360" cy="5268"/>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6">
              <a:extLst>
                <a:ext uri="{FF2B5EF4-FFF2-40B4-BE49-F238E27FC236}">
                  <a16:creationId xmlns:a16="http://schemas.microsoft.com/office/drawing/2014/main" id="{EA915AFA-1C05-FC0D-FFDB-BE4C82C0FAAD}"/>
                </a:ext>
              </a:extLst>
            </p:cNvPr>
            <p:cNvSpPr>
              <a:spLocks noChangeArrowheads="1"/>
            </p:cNvSpPr>
            <p:nvPr/>
          </p:nvSpPr>
          <p:spPr bwMode="auto">
            <a:xfrm>
              <a:off x="72" y="72"/>
              <a:ext cx="9420" cy="5328"/>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3" name="TextBox 12">
            <a:extLst>
              <a:ext uri="{FF2B5EF4-FFF2-40B4-BE49-F238E27FC236}">
                <a16:creationId xmlns:a16="http://schemas.microsoft.com/office/drawing/2014/main" id="{618B85A1-0730-2FE9-4EB1-AEF9851CC31D}"/>
              </a:ext>
            </a:extLst>
          </p:cNvPr>
          <p:cNvSpPr txBox="1"/>
          <p:nvPr/>
        </p:nvSpPr>
        <p:spPr>
          <a:xfrm>
            <a:off x="4823926" y="2355435"/>
            <a:ext cx="1483568" cy="369332"/>
          </a:xfrm>
          <a:prstGeom prst="rect">
            <a:avLst/>
          </a:prstGeom>
          <a:noFill/>
        </p:spPr>
        <p:txBody>
          <a:bodyPr wrap="square" rtlCol="0">
            <a:spAutoFit/>
          </a:bodyPr>
          <a:lstStyle/>
          <a:p>
            <a:r>
              <a:rPr lang="en-US" dirty="0"/>
              <a:t>Home page</a:t>
            </a:r>
          </a:p>
        </p:txBody>
      </p:sp>
    </p:spTree>
    <p:extLst>
      <p:ext uri="{BB962C8B-B14F-4D97-AF65-F5344CB8AC3E}">
        <p14:creationId xmlns:p14="http://schemas.microsoft.com/office/powerpoint/2010/main" val="666781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0EA10F5-1079-9375-5F8A-60C1EEDCD756}"/>
              </a:ext>
            </a:extLst>
          </p:cNvPr>
          <p:cNvSpPr>
            <a:spLocks noGrp="1"/>
          </p:cNvSpPr>
          <p:nvPr>
            <p:ph type="dt" sz="half" idx="2"/>
          </p:nvPr>
        </p:nvSpPr>
        <p:spPr/>
        <p:txBody>
          <a:bodyPr/>
          <a:lstStyle/>
          <a:p>
            <a:fld id="{8CE9AC2A-20AD-8C48-B5EB-B5322BDBCDEE}" type="datetime1">
              <a:rPr lang="en-US" smtClean="0"/>
              <a:pPr/>
              <a:t>5/31/2023</a:t>
            </a:fld>
            <a:endParaRPr lang="en-US" dirty="0"/>
          </a:p>
        </p:txBody>
      </p:sp>
      <p:sp>
        <p:nvSpPr>
          <p:cNvPr id="5" name="Footer Placeholder 4">
            <a:extLst>
              <a:ext uri="{FF2B5EF4-FFF2-40B4-BE49-F238E27FC236}">
                <a16:creationId xmlns:a16="http://schemas.microsoft.com/office/drawing/2014/main" id="{E34A6427-C403-CFAD-16F1-C93C5BE3F2B9}"/>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FD478FFD-C3E4-9418-16BD-57451F1AF8C7}"/>
              </a:ext>
            </a:extLst>
          </p:cNvPr>
          <p:cNvSpPr>
            <a:spLocks noGrp="1"/>
          </p:cNvSpPr>
          <p:nvPr>
            <p:ph type="sldNum" sz="quarter" idx="4"/>
          </p:nvPr>
        </p:nvSpPr>
        <p:spPr/>
        <p:txBody>
          <a:bodyPr/>
          <a:lstStyle/>
          <a:p>
            <a:fld id="{294A09A9-5501-47C1-A89A-A340965A2BE2}" type="slidenum">
              <a:rPr lang="en-US" smtClean="0"/>
              <a:pPr/>
              <a:t>21</a:t>
            </a:fld>
            <a:endParaRPr lang="en-US" dirty="0"/>
          </a:p>
        </p:txBody>
      </p:sp>
      <p:sp>
        <p:nvSpPr>
          <p:cNvPr id="7" name="Rectangle 5">
            <a:extLst>
              <a:ext uri="{FF2B5EF4-FFF2-40B4-BE49-F238E27FC236}">
                <a16:creationId xmlns:a16="http://schemas.microsoft.com/office/drawing/2014/main" id="{8CF98DCE-59A5-5522-C607-3A841EF1F363}"/>
              </a:ext>
            </a:extLst>
          </p:cNvPr>
          <p:cNvSpPr>
            <a:spLocks noChangeArrowheads="1"/>
          </p:cNvSpPr>
          <p:nvPr/>
        </p:nvSpPr>
        <p:spPr bwMode="auto">
          <a:xfrm>
            <a:off x="161731" y="116010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8" name="Group 1">
            <a:extLst>
              <a:ext uri="{FF2B5EF4-FFF2-40B4-BE49-F238E27FC236}">
                <a16:creationId xmlns:a16="http://schemas.microsoft.com/office/drawing/2014/main" id="{8386B322-3F0E-ED8E-18CA-C618DD577AE0}"/>
              </a:ext>
            </a:extLst>
          </p:cNvPr>
          <p:cNvGrpSpPr>
            <a:grpSpLocks/>
          </p:cNvGrpSpPr>
          <p:nvPr/>
        </p:nvGrpSpPr>
        <p:grpSpPr bwMode="auto">
          <a:xfrm>
            <a:off x="281555" y="1766596"/>
            <a:ext cx="5696658" cy="3530600"/>
            <a:chOff x="0" y="0"/>
            <a:chExt cx="9648" cy="5559"/>
          </a:xfrm>
        </p:grpSpPr>
        <p:pic>
          <p:nvPicPr>
            <p:cNvPr id="3076" name="Picture 4">
              <a:extLst>
                <a:ext uri="{FF2B5EF4-FFF2-40B4-BE49-F238E27FC236}">
                  <a16:creationId xmlns:a16="http://schemas.microsoft.com/office/drawing/2014/main" id="{2B9A8BF5-FF40-B88C-BB1A-AE180FCE3E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48" cy="5559"/>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a:extLst>
                <a:ext uri="{FF2B5EF4-FFF2-40B4-BE49-F238E27FC236}">
                  <a16:creationId xmlns:a16="http://schemas.microsoft.com/office/drawing/2014/main" id="{0F364A2E-CC20-8FFE-A4FD-405BFB9BBA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 y="103"/>
              <a:ext cx="9360" cy="526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2">
              <a:extLst>
                <a:ext uri="{FF2B5EF4-FFF2-40B4-BE49-F238E27FC236}">
                  <a16:creationId xmlns:a16="http://schemas.microsoft.com/office/drawing/2014/main" id="{BE640C6C-0AC8-17FE-EF84-988FB7AAE811}"/>
                </a:ext>
              </a:extLst>
            </p:cNvPr>
            <p:cNvSpPr>
              <a:spLocks noChangeArrowheads="1"/>
            </p:cNvSpPr>
            <p:nvPr/>
          </p:nvSpPr>
          <p:spPr bwMode="auto">
            <a:xfrm>
              <a:off x="72" y="74"/>
              <a:ext cx="9420" cy="5328"/>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6">
            <a:extLst>
              <a:ext uri="{FF2B5EF4-FFF2-40B4-BE49-F238E27FC236}">
                <a16:creationId xmlns:a16="http://schemas.microsoft.com/office/drawing/2014/main" id="{70655E7A-1B82-90E4-563E-B608073937A9}"/>
              </a:ext>
            </a:extLst>
          </p:cNvPr>
          <p:cNvGrpSpPr>
            <a:grpSpLocks/>
          </p:cNvGrpSpPr>
          <p:nvPr/>
        </p:nvGrpSpPr>
        <p:grpSpPr bwMode="auto">
          <a:xfrm>
            <a:off x="6042979" y="1766596"/>
            <a:ext cx="6126163" cy="3529013"/>
            <a:chOff x="1459" y="200"/>
            <a:chExt cx="9648" cy="5559"/>
          </a:xfrm>
        </p:grpSpPr>
        <p:pic>
          <p:nvPicPr>
            <p:cNvPr id="3079" name="Picture 7">
              <a:extLst>
                <a:ext uri="{FF2B5EF4-FFF2-40B4-BE49-F238E27FC236}">
                  <a16:creationId xmlns:a16="http://schemas.microsoft.com/office/drawing/2014/main" id="{04208C78-EC44-4A6F-C012-D11FAE4776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9" y="200"/>
              <a:ext cx="9648" cy="5559"/>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D3D087F8-F22A-4AB7-7A1E-D93A8895D3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63" y="346"/>
              <a:ext cx="9360" cy="526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9">
              <a:extLst>
                <a:ext uri="{FF2B5EF4-FFF2-40B4-BE49-F238E27FC236}">
                  <a16:creationId xmlns:a16="http://schemas.microsoft.com/office/drawing/2014/main" id="{76D130F7-82EF-A657-0872-63B666F7B6E1}"/>
                </a:ext>
              </a:extLst>
            </p:cNvPr>
            <p:cNvSpPr>
              <a:spLocks noChangeArrowheads="1"/>
            </p:cNvSpPr>
            <p:nvPr/>
          </p:nvSpPr>
          <p:spPr bwMode="auto">
            <a:xfrm>
              <a:off x="1531" y="274"/>
              <a:ext cx="9420" cy="5328"/>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2" name="TextBox 11">
            <a:extLst>
              <a:ext uri="{FF2B5EF4-FFF2-40B4-BE49-F238E27FC236}">
                <a16:creationId xmlns:a16="http://schemas.microsoft.com/office/drawing/2014/main" id="{0A627D3C-6446-C056-CA40-B17A31DADB10}"/>
              </a:ext>
            </a:extLst>
          </p:cNvPr>
          <p:cNvSpPr txBox="1"/>
          <p:nvPr/>
        </p:nvSpPr>
        <p:spPr>
          <a:xfrm>
            <a:off x="2082018" y="6120882"/>
            <a:ext cx="1855500" cy="369332"/>
          </a:xfrm>
          <a:prstGeom prst="rect">
            <a:avLst/>
          </a:prstGeom>
          <a:noFill/>
        </p:spPr>
        <p:txBody>
          <a:bodyPr wrap="square" rtlCol="0">
            <a:spAutoFit/>
          </a:bodyPr>
          <a:lstStyle/>
          <a:p>
            <a:r>
              <a:rPr lang="en-US" dirty="0"/>
              <a:t>Normal Output</a:t>
            </a:r>
          </a:p>
        </p:txBody>
      </p:sp>
      <p:sp>
        <p:nvSpPr>
          <p:cNvPr id="13" name="TextBox 12">
            <a:extLst>
              <a:ext uri="{FF2B5EF4-FFF2-40B4-BE49-F238E27FC236}">
                <a16:creationId xmlns:a16="http://schemas.microsoft.com/office/drawing/2014/main" id="{0B5578C3-7CA1-14EF-D9A4-C2131F018914}"/>
              </a:ext>
            </a:extLst>
          </p:cNvPr>
          <p:cNvSpPr txBox="1"/>
          <p:nvPr/>
        </p:nvSpPr>
        <p:spPr>
          <a:xfrm>
            <a:off x="7954082" y="5902098"/>
            <a:ext cx="2346913" cy="369332"/>
          </a:xfrm>
          <a:prstGeom prst="rect">
            <a:avLst/>
          </a:prstGeom>
          <a:noFill/>
        </p:spPr>
        <p:txBody>
          <a:bodyPr wrap="square" rtlCol="0">
            <a:spAutoFit/>
          </a:bodyPr>
          <a:lstStyle/>
          <a:p>
            <a:r>
              <a:rPr lang="en-US" dirty="0"/>
              <a:t>Abnormal Output</a:t>
            </a:r>
          </a:p>
        </p:txBody>
      </p:sp>
    </p:spTree>
    <p:extLst>
      <p:ext uri="{BB962C8B-B14F-4D97-AF65-F5344CB8AC3E}">
        <p14:creationId xmlns:p14="http://schemas.microsoft.com/office/powerpoint/2010/main" val="10156691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A9BEE-34A6-9F77-8339-6DF20705DA2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E454292F-0D35-BE5B-9703-E91169FD5D18}"/>
              </a:ext>
            </a:extLst>
          </p:cNvPr>
          <p:cNvSpPr>
            <a:spLocks noGrp="1"/>
          </p:cNvSpPr>
          <p:nvPr>
            <p:ph idx="1"/>
          </p:nvPr>
        </p:nvSpPr>
        <p:spPr/>
        <p:txBody>
          <a:bodyPr/>
          <a:lstStyle/>
          <a:p>
            <a:pPr algn="just">
              <a:lnSpc>
                <a:spcPct val="115000"/>
              </a:lnSpc>
            </a:pPr>
            <a:r>
              <a:rPr lang="en-US" sz="1800" dirty="0">
                <a:effectLst/>
                <a:latin typeface="Times New Roman" panose="02020603050405020304" pitchFamily="18" charset="0"/>
                <a:ea typeface="Times New Roman" panose="02020603050405020304" pitchFamily="18" charset="0"/>
              </a:rPr>
              <a:t>The research work carried out would focus to design and develop a video surveillance system to solve security problems which will help to reduce abnormal events that take place in banks.</a:t>
            </a:r>
          </a:p>
          <a:p>
            <a:pPr algn="just">
              <a:lnSpc>
                <a:spcPct val="115000"/>
              </a:lnSpc>
            </a:pPr>
            <a:r>
              <a:rPr lang="en-US" sz="1800" dirty="0">
                <a:effectLst/>
                <a:latin typeface="Times New Roman" panose="02020603050405020304" pitchFamily="18" charset="0"/>
                <a:ea typeface="Times New Roman" panose="02020603050405020304" pitchFamily="18" charset="0"/>
              </a:rPr>
              <a:t>The system will capture the abnormal task from the frames of videos which is given as input to the model and generates an alarm. After successfully implementing the project it can be used in banks, home security systems, museums, and streets at midnight.</a:t>
            </a:r>
          </a:p>
          <a:p>
            <a:endParaRPr lang="en-US" dirty="0"/>
          </a:p>
        </p:txBody>
      </p:sp>
      <p:sp>
        <p:nvSpPr>
          <p:cNvPr id="4" name="Date Placeholder 3">
            <a:extLst>
              <a:ext uri="{FF2B5EF4-FFF2-40B4-BE49-F238E27FC236}">
                <a16:creationId xmlns:a16="http://schemas.microsoft.com/office/drawing/2014/main" id="{281BEB0E-6CD6-C2FE-0D62-47079FF1FACE}"/>
              </a:ext>
            </a:extLst>
          </p:cNvPr>
          <p:cNvSpPr>
            <a:spLocks noGrp="1"/>
          </p:cNvSpPr>
          <p:nvPr>
            <p:ph type="dt" sz="half" idx="2"/>
          </p:nvPr>
        </p:nvSpPr>
        <p:spPr/>
        <p:txBody>
          <a:bodyPr/>
          <a:lstStyle/>
          <a:p>
            <a:fld id="{5F02DCD1-2C6B-F948-9F72-3BB0CF3D512E}" type="datetime1">
              <a:rPr lang="en-US" smtClean="0"/>
              <a:pPr/>
              <a:t>5/31/2023</a:t>
            </a:fld>
            <a:endParaRPr lang="en-US" dirty="0"/>
          </a:p>
        </p:txBody>
      </p:sp>
      <p:sp>
        <p:nvSpPr>
          <p:cNvPr id="5" name="Footer Placeholder 4">
            <a:extLst>
              <a:ext uri="{FF2B5EF4-FFF2-40B4-BE49-F238E27FC236}">
                <a16:creationId xmlns:a16="http://schemas.microsoft.com/office/drawing/2014/main" id="{5CE7F0E4-8E3B-E19F-3B52-5136FF1F250F}"/>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DB6642F7-AEE2-5D32-D09A-15B478038D4F}"/>
              </a:ext>
            </a:extLst>
          </p:cNvPr>
          <p:cNvSpPr>
            <a:spLocks noGrp="1"/>
          </p:cNvSpPr>
          <p:nvPr>
            <p:ph type="sldNum" sz="quarter" idx="4"/>
          </p:nvPr>
        </p:nvSpPr>
        <p:spPr/>
        <p:txBody>
          <a:bodyPr/>
          <a:lstStyle/>
          <a:p>
            <a:fld id="{294A09A9-5501-47C1-A89A-A340965A2BE2}" type="slidenum">
              <a:rPr lang="en-US" smtClean="0"/>
              <a:pPr/>
              <a:t>22</a:t>
            </a:fld>
            <a:endParaRPr lang="en-US" dirty="0"/>
          </a:p>
        </p:txBody>
      </p:sp>
    </p:spTree>
    <p:extLst>
      <p:ext uri="{BB962C8B-B14F-4D97-AF65-F5344CB8AC3E}">
        <p14:creationId xmlns:p14="http://schemas.microsoft.com/office/powerpoint/2010/main" val="34402873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50FF4-DB2B-B535-A6F5-2D92071E5F2A}"/>
              </a:ext>
            </a:extLst>
          </p:cNvPr>
          <p:cNvSpPr>
            <a:spLocks noGrp="1"/>
          </p:cNvSpPr>
          <p:nvPr>
            <p:ph type="title"/>
          </p:nvPr>
        </p:nvSpPr>
        <p:spPr/>
        <p:txBody>
          <a:bodyPr/>
          <a:lstStyle/>
          <a:p>
            <a:r>
              <a:rPr lang="en-US" sz="4400" dirty="0"/>
              <a:t>APPLICATIONS</a:t>
            </a:r>
          </a:p>
        </p:txBody>
      </p:sp>
      <p:sp>
        <p:nvSpPr>
          <p:cNvPr id="3" name="Content Placeholder 2">
            <a:extLst>
              <a:ext uri="{FF2B5EF4-FFF2-40B4-BE49-F238E27FC236}">
                <a16:creationId xmlns:a16="http://schemas.microsoft.com/office/drawing/2014/main" id="{3BE9EF37-6617-1838-9A95-BE5344BA14E2}"/>
              </a:ext>
            </a:extLst>
          </p:cNvPr>
          <p:cNvSpPr>
            <a:spLocks noGrp="1"/>
          </p:cNvSpPr>
          <p:nvPr>
            <p:ph idx="1"/>
          </p:nvPr>
        </p:nvSpPr>
        <p:spPr/>
        <p:txBody>
          <a:bodyPr/>
          <a:lstStyle/>
          <a:p>
            <a:pPr rtl="0">
              <a:spcBef>
                <a:spcPts val="0"/>
              </a:spcBef>
              <a:spcAft>
                <a:spcPts val="1200"/>
              </a:spcAft>
            </a:pPr>
            <a:r>
              <a:rPr lang="en-US" sz="1800" b="0" i="0" u="none" strike="noStrike" dirty="0">
                <a:effectLst/>
                <a:latin typeface="Proxima Nova"/>
              </a:rPr>
              <a:t>1. Security spy cameras </a:t>
            </a:r>
            <a:endParaRPr lang="en-US" b="0" dirty="0">
              <a:effectLst/>
            </a:endParaRPr>
          </a:p>
          <a:p>
            <a:pPr rtl="0">
              <a:spcBef>
                <a:spcPts val="0"/>
              </a:spcBef>
              <a:spcAft>
                <a:spcPts val="1200"/>
              </a:spcAft>
            </a:pPr>
            <a:r>
              <a:rPr lang="en-US" sz="1800" b="0" i="0" u="none" strike="noStrike" dirty="0">
                <a:effectLst/>
                <a:latin typeface="Proxima Nova"/>
              </a:rPr>
              <a:t>2. Use in Banks, ATMs, Hospitals, and Government Buildings.</a:t>
            </a:r>
            <a:endParaRPr lang="en-US" b="0" dirty="0">
              <a:effectLst/>
            </a:endParaRPr>
          </a:p>
          <a:p>
            <a:pPr rtl="0">
              <a:spcBef>
                <a:spcPts val="0"/>
              </a:spcBef>
              <a:spcAft>
                <a:spcPts val="1200"/>
              </a:spcAft>
            </a:pPr>
            <a:r>
              <a:rPr lang="en-US" sz="1800" b="0" i="0" u="none" strike="noStrike" dirty="0">
                <a:effectLst/>
                <a:latin typeface="Proxima Nova"/>
              </a:rPr>
              <a:t>3. Use in Military related applications. </a:t>
            </a:r>
            <a:endParaRPr lang="en-US" b="0" dirty="0">
              <a:effectLst/>
            </a:endParaRPr>
          </a:p>
          <a:p>
            <a:pPr rtl="0">
              <a:spcBef>
                <a:spcPts val="0"/>
              </a:spcBef>
              <a:spcAft>
                <a:spcPts val="1200"/>
              </a:spcAft>
            </a:pPr>
            <a:r>
              <a:rPr lang="en-US" sz="1800" b="0" i="0" u="none" strike="noStrike" dirty="0">
                <a:effectLst/>
                <a:latin typeface="Proxima Nova"/>
              </a:rPr>
              <a:t>4. Personal use such as for private households.</a:t>
            </a:r>
            <a:endParaRPr lang="en-US" b="0" dirty="0">
              <a:effectLst/>
            </a:endParaRPr>
          </a:p>
          <a:p>
            <a:pPr rtl="0">
              <a:spcBef>
                <a:spcPts val="0"/>
              </a:spcBef>
              <a:spcAft>
                <a:spcPts val="1200"/>
              </a:spcAft>
            </a:pPr>
            <a:r>
              <a:rPr lang="en-US" sz="1800" b="0" i="0" u="none" strike="noStrike" dirty="0">
                <a:effectLst/>
                <a:latin typeface="Proxima Nova"/>
              </a:rPr>
              <a:t>5. Shopping malls, Cinema halls, jewelry </a:t>
            </a:r>
            <a:r>
              <a:rPr lang="en-US" sz="1800" b="0" i="0" u="none" strike="noStrike" dirty="0" err="1">
                <a:effectLst/>
                <a:latin typeface="Proxima Nova"/>
              </a:rPr>
              <a:t>shops,etc</a:t>
            </a:r>
            <a:r>
              <a:rPr lang="en-US" sz="1800" b="0" i="0" u="none" strike="noStrike" dirty="0">
                <a:effectLst/>
                <a:latin typeface="Proxima Nova"/>
              </a:rPr>
              <a:t>.</a:t>
            </a:r>
            <a:endParaRPr lang="en-US" b="0" dirty="0">
              <a:effectLst/>
            </a:endParaRPr>
          </a:p>
          <a:p>
            <a:pPr rtl="0">
              <a:spcBef>
                <a:spcPts val="0"/>
              </a:spcBef>
              <a:spcAft>
                <a:spcPts val="1200"/>
              </a:spcAft>
            </a:pPr>
            <a:r>
              <a:rPr lang="en-US" sz="1800" b="0" i="0" u="none" strike="noStrike" dirty="0">
                <a:effectLst/>
                <a:latin typeface="Proxima Nova"/>
              </a:rPr>
              <a:t>6. Analysis of human behavior for anomaly detection.</a:t>
            </a:r>
            <a:endParaRPr lang="en-US" b="0" dirty="0">
              <a:effectLst/>
            </a:endParaRPr>
          </a:p>
          <a:p>
            <a:pPr rtl="0">
              <a:spcBef>
                <a:spcPts val="0"/>
              </a:spcBef>
              <a:spcAft>
                <a:spcPts val="1200"/>
              </a:spcAft>
            </a:pPr>
            <a:r>
              <a:rPr lang="en-US" sz="1800" b="0" i="0" u="none" strike="noStrike" dirty="0">
                <a:effectLst/>
                <a:latin typeface="Proxima Nova"/>
              </a:rPr>
              <a:t>7 Prediction of the anomalies in the scene.</a:t>
            </a:r>
            <a:endParaRPr lang="en-US" b="0" dirty="0">
              <a:effectLst/>
            </a:endParaRPr>
          </a:p>
          <a:p>
            <a:br>
              <a:rPr lang="en-US" dirty="0"/>
            </a:br>
            <a:endParaRPr lang="en-US" dirty="0"/>
          </a:p>
        </p:txBody>
      </p:sp>
      <p:sp>
        <p:nvSpPr>
          <p:cNvPr id="4" name="Date Placeholder 3">
            <a:extLst>
              <a:ext uri="{FF2B5EF4-FFF2-40B4-BE49-F238E27FC236}">
                <a16:creationId xmlns:a16="http://schemas.microsoft.com/office/drawing/2014/main" id="{F4888AE4-B316-1A2A-29E4-94265CC54D1C}"/>
              </a:ext>
            </a:extLst>
          </p:cNvPr>
          <p:cNvSpPr>
            <a:spLocks noGrp="1"/>
          </p:cNvSpPr>
          <p:nvPr>
            <p:ph type="dt" sz="half" idx="2"/>
          </p:nvPr>
        </p:nvSpPr>
        <p:spPr/>
        <p:txBody>
          <a:bodyPr/>
          <a:lstStyle/>
          <a:p>
            <a:fld id="{5F02DCD1-2C6B-F948-9F72-3BB0CF3D512E}" type="datetime1">
              <a:rPr lang="en-US" smtClean="0"/>
              <a:pPr/>
              <a:t>5/31/2023</a:t>
            </a:fld>
            <a:endParaRPr lang="en-US" dirty="0"/>
          </a:p>
        </p:txBody>
      </p:sp>
      <p:sp>
        <p:nvSpPr>
          <p:cNvPr id="5" name="Footer Placeholder 4">
            <a:extLst>
              <a:ext uri="{FF2B5EF4-FFF2-40B4-BE49-F238E27FC236}">
                <a16:creationId xmlns:a16="http://schemas.microsoft.com/office/drawing/2014/main" id="{F945799A-A444-E6B6-BFB5-FED136A8CBC6}"/>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25E2A714-1704-BE14-508D-5C3F5DB18815}"/>
              </a:ext>
            </a:extLst>
          </p:cNvPr>
          <p:cNvSpPr>
            <a:spLocks noGrp="1"/>
          </p:cNvSpPr>
          <p:nvPr>
            <p:ph type="sldNum" sz="quarter" idx="4"/>
          </p:nvPr>
        </p:nvSpPr>
        <p:spPr/>
        <p:txBody>
          <a:bodyPr/>
          <a:lstStyle/>
          <a:p>
            <a:fld id="{294A09A9-5501-47C1-A89A-A340965A2BE2}" type="slidenum">
              <a:rPr lang="en-US" smtClean="0"/>
              <a:pPr/>
              <a:t>23</a:t>
            </a:fld>
            <a:endParaRPr lang="en-US" dirty="0"/>
          </a:p>
        </p:txBody>
      </p:sp>
    </p:spTree>
    <p:extLst>
      <p:ext uri="{BB962C8B-B14F-4D97-AF65-F5344CB8AC3E}">
        <p14:creationId xmlns:p14="http://schemas.microsoft.com/office/powerpoint/2010/main" val="21089733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D4132-3456-924D-71C0-CA61C45CBC3A}"/>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AE4B1270-FF40-F87A-1410-4101B4333D3F}"/>
              </a:ext>
            </a:extLst>
          </p:cNvPr>
          <p:cNvSpPr>
            <a:spLocks noGrp="1"/>
          </p:cNvSpPr>
          <p:nvPr>
            <p:ph idx="1"/>
          </p:nvPr>
        </p:nvSpPr>
        <p:spPr/>
        <p:txBody>
          <a:bodyPr/>
          <a:lstStyle/>
          <a:p>
            <a:pPr>
              <a:spcBef>
                <a:spcPts val="50"/>
              </a:spcBef>
            </a:pPr>
            <a:r>
              <a:rPr lang="en-US" sz="1250" b="1" dirty="0">
                <a:effectLst/>
                <a:latin typeface="Times New Roman" panose="02020603050405020304" pitchFamily="18"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a:p>
            <a:pPr marL="76200" marR="754380" algn="just">
              <a:lnSpc>
                <a:spcPct val="150000"/>
              </a:lnSpc>
              <a:spcAft>
                <a:spcPts val="0"/>
              </a:spcAft>
            </a:pPr>
            <a:r>
              <a:rPr lang="en-US" sz="1600" dirty="0">
                <a:effectLst/>
                <a:latin typeface="Times New Roman" panose="02020603050405020304" pitchFamily="18" charset="0"/>
                <a:ea typeface="Times New Roman" panose="02020603050405020304" pitchFamily="18" charset="0"/>
              </a:rPr>
              <a:t>one can categorize Video Surveillance Systems based on the type of imaging modality acquired,</a:t>
            </a:r>
            <a:r>
              <a:rPr lang="en-US" sz="1600" spc="5" dirty="0">
                <a:effectLst/>
                <a:latin typeface="Times New Roman" panose="02020603050405020304" pitchFamily="18" charset="0"/>
                <a:ea typeface="Times New Roman" panose="02020603050405020304" pitchFamily="18" charset="0"/>
              </a:rPr>
              <a:t> </a:t>
            </a:r>
            <a:r>
              <a:rPr lang="en-US" sz="1600" spc="-5" dirty="0">
                <a:effectLst/>
                <a:latin typeface="Times New Roman" panose="02020603050405020304" pitchFamily="18" charset="0"/>
                <a:ea typeface="Times New Roman" panose="02020603050405020304" pitchFamily="18" charset="0"/>
              </a:rPr>
              <a:t>producing</a:t>
            </a:r>
            <a:r>
              <a:rPr lang="en-US" sz="1600" spc="-75" dirty="0">
                <a:effectLst/>
                <a:latin typeface="Times New Roman" panose="02020603050405020304" pitchFamily="18" charset="0"/>
                <a:ea typeface="Times New Roman" panose="02020603050405020304" pitchFamily="18" charset="0"/>
              </a:rPr>
              <a:t> </a:t>
            </a:r>
            <a:r>
              <a:rPr lang="en-US" sz="1600" spc="-5" dirty="0">
                <a:effectLst/>
                <a:latin typeface="Times New Roman" panose="02020603050405020304" pitchFamily="18" charset="0"/>
                <a:ea typeface="Times New Roman" panose="02020603050405020304" pitchFamily="18" charset="0"/>
              </a:rPr>
              <a:t>categories</a:t>
            </a:r>
            <a:r>
              <a:rPr lang="en-US" sz="1600" spc="-7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like</a:t>
            </a:r>
            <a:r>
              <a:rPr lang="en-US" sz="1600" spc="-7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“one</a:t>
            </a:r>
            <a:r>
              <a:rPr lang="en-US" sz="1600" spc="-8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camera</a:t>
            </a:r>
            <a:r>
              <a:rPr lang="en-US" sz="1600" spc="-7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systems”,</a:t>
            </a:r>
            <a:r>
              <a:rPr lang="en-US" sz="1600" spc="-7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“many</a:t>
            </a:r>
            <a:r>
              <a:rPr lang="en-US" sz="1600" spc="-7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camera</a:t>
            </a:r>
            <a:r>
              <a:rPr lang="en-US" sz="1600" spc="-8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systems”,</a:t>
            </a:r>
            <a:r>
              <a:rPr lang="en-US" sz="1600" spc="-7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“fixed</a:t>
            </a:r>
            <a:r>
              <a:rPr lang="en-US" sz="1600" spc="-7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camera</a:t>
            </a:r>
            <a:r>
              <a:rPr lang="en-US" sz="1600" spc="-9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systems”,</a:t>
            </a:r>
            <a:r>
              <a:rPr lang="en-US" sz="1600" spc="-28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“moving</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camera</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systems”</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and</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“hybrid</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camera</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systems”.</a:t>
            </a:r>
          </a:p>
          <a:p>
            <a:r>
              <a:rPr lang="en-US" sz="1600" dirty="0">
                <a:effectLst/>
                <a:latin typeface="Times New Roman" panose="02020603050405020304" pitchFamily="18" charset="0"/>
                <a:ea typeface="Times New Roman" panose="02020603050405020304" pitchFamily="18" charset="0"/>
              </a:rPr>
              <a:t>Video</a:t>
            </a:r>
            <a:r>
              <a:rPr lang="en-US" sz="1600" spc="-5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Surveillance</a:t>
            </a:r>
            <a:r>
              <a:rPr lang="en-US" sz="1600" spc="-4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Systems</a:t>
            </a:r>
            <a:r>
              <a:rPr lang="en-US" sz="1600" spc="-5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can</a:t>
            </a:r>
            <a:r>
              <a:rPr lang="en-US" sz="1600" spc="-4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be</a:t>
            </a:r>
            <a:r>
              <a:rPr lang="en-US" sz="1600" spc="-5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categorized</a:t>
            </a:r>
            <a:r>
              <a:rPr lang="en-US" sz="1600" spc="-5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based</a:t>
            </a:r>
            <a:r>
              <a:rPr lang="en-US" sz="1600" spc="-5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on</a:t>
            </a:r>
            <a:r>
              <a:rPr lang="en-US" sz="1600" spc="-4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a:t>
            </a:r>
            <a:r>
              <a:rPr lang="en-US" sz="1600" spc="-6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architecture</a:t>
            </a:r>
            <a:r>
              <a:rPr lang="en-US" sz="1600" spc="-5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a:t>
            </a:r>
            <a:r>
              <a:rPr lang="en-US" sz="1600" spc="-5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system</a:t>
            </a:r>
            <a:r>
              <a:rPr lang="en-US" sz="1600" spc="-4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is</a:t>
            </a:r>
            <a:r>
              <a:rPr lang="en-US" sz="1600" spc="-3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built</a:t>
            </a:r>
            <a:r>
              <a:rPr lang="en-US" sz="1600" spc="-5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on,</a:t>
            </a:r>
            <a:r>
              <a:rPr lang="en-US" sz="1600" spc="-4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such</a:t>
            </a:r>
            <a:r>
              <a:rPr lang="en-US" sz="1600" spc="-29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as</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stand-alone</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systems,</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cloud-aware</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systems,</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and</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distributed</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systems</a:t>
            </a:r>
            <a:endParaRPr lang="en-US" sz="1600" dirty="0"/>
          </a:p>
        </p:txBody>
      </p:sp>
      <p:sp>
        <p:nvSpPr>
          <p:cNvPr id="4" name="Date Placeholder 3">
            <a:extLst>
              <a:ext uri="{FF2B5EF4-FFF2-40B4-BE49-F238E27FC236}">
                <a16:creationId xmlns:a16="http://schemas.microsoft.com/office/drawing/2014/main" id="{0913DEA4-7278-D232-3B50-48AEFD2277BB}"/>
              </a:ext>
            </a:extLst>
          </p:cNvPr>
          <p:cNvSpPr>
            <a:spLocks noGrp="1"/>
          </p:cNvSpPr>
          <p:nvPr>
            <p:ph type="dt" sz="half" idx="2"/>
          </p:nvPr>
        </p:nvSpPr>
        <p:spPr/>
        <p:txBody>
          <a:bodyPr/>
          <a:lstStyle/>
          <a:p>
            <a:fld id="{5F02DCD1-2C6B-F948-9F72-3BB0CF3D512E}" type="datetime1">
              <a:rPr lang="en-US" smtClean="0"/>
              <a:pPr/>
              <a:t>5/31/2023</a:t>
            </a:fld>
            <a:endParaRPr lang="en-US" dirty="0"/>
          </a:p>
        </p:txBody>
      </p:sp>
      <p:sp>
        <p:nvSpPr>
          <p:cNvPr id="5" name="Footer Placeholder 4">
            <a:extLst>
              <a:ext uri="{FF2B5EF4-FFF2-40B4-BE49-F238E27FC236}">
                <a16:creationId xmlns:a16="http://schemas.microsoft.com/office/drawing/2014/main" id="{69930BC2-A574-65BB-7318-41EB5D6D8891}"/>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A30F1A4-3B54-0ECE-7ED7-A6039FCE37E6}"/>
              </a:ext>
            </a:extLst>
          </p:cNvPr>
          <p:cNvSpPr>
            <a:spLocks noGrp="1"/>
          </p:cNvSpPr>
          <p:nvPr>
            <p:ph type="sldNum" sz="quarter" idx="4"/>
          </p:nvPr>
        </p:nvSpPr>
        <p:spPr/>
        <p:txBody>
          <a:bodyPr/>
          <a:lstStyle/>
          <a:p>
            <a:fld id="{294A09A9-5501-47C1-A89A-A340965A2BE2}" type="slidenum">
              <a:rPr lang="en-US" smtClean="0"/>
              <a:pPr/>
              <a:t>24</a:t>
            </a:fld>
            <a:endParaRPr lang="en-US" dirty="0"/>
          </a:p>
        </p:txBody>
      </p:sp>
    </p:spTree>
    <p:extLst>
      <p:ext uri="{BB962C8B-B14F-4D97-AF65-F5344CB8AC3E}">
        <p14:creationId xmlns:p14="http://schemas.microsoft.com/office/powerpoint/2010/main" val="26651692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E1F64-BE8A-7C9C-F4B5-3DE75825C973}"/>
              </a:ext>
            </a:extLst>
          </p:cNvPr>
          <p:cNvSpPr>
            <a:spLocks noGrp="1"/>
          </p:cNvSpPr>
          <p:nvPr>
            <p:ph type="title"/>
          </p:nvPr>
        </p:nvSpPr>
        <p:spPr/>
        <p:txBody>
          <a:bodyPr/>
          <a:lstStyle/>
          <a:p>
            <a:r>
              <a:rPr lang="en-US" dirty="0"/>
              <a:t>ACKNOWLEDGEMENT</a:t>
            </a:r>
          </a:p>
        </p:txBody>
      </p:sp>
      <p:sp>
        <p:nvSpPr>
          <p:cNvPr id="3" name="Content Placeholder 2">
            <a:extLst>
              <a:ext uri="{FF2B5EF4-FFF2-40B4-BE49-F238E27FC236}">
                <a16:creationId xmlns:a16="http://schemas.microsoft.com/office/drawing/2014/main" id="{43BD24D5-3457-CA61-4AD3-120DC88819AB}"/>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rPr>
              <a:t>We would like to express our deepest gratitude to all those who provided us with the possibility to complete this task.  Special gratitude to our project guide, </a:t>
            </a:r>
            <a:r>
              <a:rPr lang="en-US" sz="1800" b="1" dirty="0">
                <a:effectLst/>
                <a:latin typeface="Times New Roman" panose="02020603050405020304" pitchFamily="18" charset="0"/>
                <a:ea typeface="Times New Roman" panose="02020603050405020304" pitchFamily="18" charset="0"/>
              </a:rPr>
              <a:t>Prof. </a:t>
            </a:r>
            <a:r>
              <a:rPr lang="en-US" sz="1800" b="1" dirty="0" err="1">
                <a:effectLst/>
                <a:latin typeface="Times New Roman" panose="02020603050405020304" pitchFamily="18" charset="0"/>
                <a:ea typeface="Times New Roman" panose="02020603050405020304" pitchFamily="18" charset="0"/>
              </a:rPr>
              <a:t>Jithina</a:t>
            </a:r>
            <a:r>
              <a:rPr lang="en-US" sz="1800" b="1" dirty="0">
                <a:effectLst/>
                <a:latin typeface="Times New Roman" panose="02020603050405020304" pitchFamily="18" charset="0"/>
                <a:ea typeface="Times New Roman" panose="02020603050405020304" pitchFamily="18" charset="0"/>
              </a:rPr>
              <a:t> Jose Mam</a:t>
            </a:r>
            <a:r>
              <a:rPr lang="en-US" sz="1800" dirty="0">
                <a:effectLst/>
                <a:latin typeface="Times New Roman" panose="02020603050405020304" pitchFamily="18" charset="0"/>
                <a:ea typeface="Times New Roman" panose="02020603050405020304" pitchFamily="18" charset="0"/>
              </a:rPr>
              <a:t>, whose contribution in stimulating suggestions and encouragement, helped us to coordinate our project. We also appreciate the guidance given by panel members which helped us to improve our presentation and thanks to their comments and advice. We are also thankful to our parents who provided their wishful support for our project completed successfully. And lastly, we thank our all friends and the people who are directly or indirectly related to our project work.</a:t>
            </a:r>
          </a:p>
          <a:p>
            <a:endParaRPr lang="en-US" dirty="0"/>
          </a:p>
        </p:txBody>
      </p:sp>
      <p:sp>
        <p:nvSpPr>
          <p:cNvPr id="4" name="Date Placeholder 3">
            <a:extLst>
              <a:ext uri="{FF2B5EF4-FFF2-40B4-BE49-F238E27FC236}">
                <a16:creationId xmlns:a16="http://schemas.microsoft.com/office/drawing/2014/main" id="{8B274C01-D5FC-D826-EB15-F9CFD900C032}"/>
              </a:ext>
            </a:extLst>
          </p:cNvPr>
          <p:cNvSpPr>
            <a:spLocks noGrp="1"/>
          </p:cNvSpPr>
          <p:nvPr>
            <p:ph type="dt" sz="half" idx="2"/>
          </p:nvPr>
        </p:nvSpPr>
        <p:spPr/>
        <p:txBody>
          <a:bodyPr/>
          <a:lstStyle/>
          <a:p>
            <a:fld id="{5F02DCD1-2C6B-F948-9F72-3BB0CF3D512E}" type="datetime1">
              <a:rPr lang="en-US" smtClean="0"/>
              <a:pPr/>
              <a:t>5/31/2023</a:t>
            </a:fld>
            <a:endParaRPr lang="en-US" dirty="0"/>
          </a:p>
        </p:txBody>
      </p:sp>
      <p:sp>
        <p:nvSpPr>
          <p:cNvPr id="5" name="Footer Placeholder 4">
            <a:extLst>
              <a:ext uri="{FF2B5EF4-FFF2-40B4-BE49-F238E27FC236}">
                <a16:creationId xmlns:a16="http://schemas.microsoft.com/office/drawing/2014/main" id="{24D42DE9-8714-D242-D03F-48D066F6BEB9}"/>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27BDE64B-1376-178B-E865-66BC9BA2C62F}"/>
              </a:ext>
            </a:extLst>
          </p:cNvPr>
          <p:cNvSpPr>
            <a:spLocks noGrp="1"/>
          </p:cNvSpPr>
          <p:nvPr>
            <p:ph type="sldNum" sz="quarter" idx="4"/>
          </p:nvPr>
        </p:nvSpPr>
        <p:spPr/>
        <p:txBody>
          <a:bodyPr/>
          <a:lstStyle/>
          <a:p>
            <a:fld id="{294A09A9-5501-47C1-A89A-A340965A2BE2}" type="slidenum">
              <a:rPr lang="en-US" smtClean="0"/>
              <a:pPr/>
              <a:t>25</a:t>
            </a:fld>
            <a:endParaRPr lang="en-US" dirty="0"/>
          </a:p>
        </p:txBody>
      </p:sp>
    </p:spTree>
    <p:extLst>
      <p:ext uri="{BB962C8B-B14F-4D97-AF65-F5344CB8AC3E}">
        <p14:creationId xmlns:p14="http://schemas.microsoft.com/office/powerpoint/2010/main" val="32357550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Tree>
    <p:extLst>
      <p:ext uri="{BB962C8B-B14F-4D97-AF65-F5344CB8AC3E}">
        <p14:creationId xmlns:p14="http://schemas.microsoft.com/office/powerpoint/2010/main" val="926184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764219"/>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1225119"/>
            <a:ext cx="9779182" cy="5131232"/>
          </a:xfrm>
        </p:spPr>
        <p:txBody>
          <a:bodyPr vert="horz" lIns="91440" tIns="45720" rIns="91440" bIns="45720" rtlCol="0" anchor="t">
            <a:normAutofit fontScale="92500" lnSpcReduction="20000"/>
          </a:bodyPr>
          <a:lstStyle/>
          <a:p>
            <a:pPr marL="457200" indent="-457200">
              <a:buFont typeface="Wingdings" panose="05000000000000000000" pitchFamily="2" charset="2"/>
              <a:buChar char="v"/>
            </a:pPr>
            <a:r>
              <a:rPr lang="en-US" dirty="0"/>
              <a:t>Introduction</a:t>
            </a:r>
          </a:p>
          <a:p>
            <a:pPr marL="457200" indent="-457200">
              <a:buFont typeface="Wingdings" panose="05000000000000000000" pitchFamily="2" charset="2"/>
              <a:buChar char="v"/>
            </a:pPr>
            <a:r>
              <a:rPr lang="en-US" dirty="0"/>
              <a:t>Challenges</a:t>
            </a:r>
          </a:p>
          <a:p>
            <a:pPr marL="457200" indent="-457200">
              <a:buFont typeface="Wingdings" panose="05000000000000000000" pitchFamily="2" charset="2"/>
              <a:buChar char="v"/>
            </a:pPr>
            <a:r>
              <a:rPr lang="en-US" dirty="0"/>
              <a:t>Objectives</a:t>
            </a:r>
          </a:p>
          <a:p>
            <a:pPr marL="457200" indent="-457200">
              <a:buFont typeface="Wingdings" panose="05000000000000000000" pitchFamily="2" charset="2"/>
              <a:buChar char="v"/>
            </a:pPr>
            <a:r>
              <a:rPr lang="en-US" dirty="0"/>
              <a:t>Literature Survey</a:t>
            </a:r>
          </a:p>
          <a:p>
            <a:pPr marL="457200" indent="-457200">
              <a:buFont typeface="Wingdings" panose="05000000000000000000" pitchFamily="2" charset="2"/>
              <a:buChar char="v"/>
            </a:pPr>
            <a:r>
              <a:rPr lang="en-US" dirty="0"/>
              <a:t>Problem Statement</a:t>
            </a:r>
          </a:p>
          <a:p>
            <a:pPr marL="457200" indent="-457200">
              <a:buFont typeface="Wingdings" panose="05000000000000000000" pitchFamily="2" charset="2"/>
              <a:buChar char="v"/>
            </a:pPr>
            <a:r>
              <a:rPr lang="en-US" dirty="0"/>
              <a:t>Solution Proposed </a:t>
            </a:r>
          </a:p>
          <a:p>
            <a:pPr marL="457200" indent="-457200">
              <a:buFont typeface="Wingdings" panose="05000000000000000000" pitchFamily="2" charset="2"/>
              <a:buChar char="v"/>
            </a:pPr>
            <a:r>
              <a:rPr lang="en-US" dirty="0"/>
              <a:t>Requirement Analysis</a:t>
            </a:r>
          </a:p>
          <a:p>
            <a:pPr marL="457200" indent="-457200">
              <a:buFont typeface="Wingdings" panose="05000000000000000000" pitchFamily="2" charset="2"/>
              <a:buChar char="v"/>
            </a:pPr>
            <a:r>
              <a:rPr lang="en-US" dirty="0"/>
              <a:t>Algorithm</a:t>
            </a:r>
          </a:p>
          <a:p>
            <a:pPr marL="457200" indent="-457200">
              <a:buFont typeface="Wingdings" panose="05000000000000000000" pitchFamily="2" charset="2"/>
              <a:buChar char="v"/>
            </a:pPr>
            <a:r>
              <a:rPr lang="en-US" dirty="0"/>
              <a:t>Results</a:t>
            </a:r>
          </a:p>
          <a:p>
            <a:pPr marL="457200" indent="-457200">
              <a:buFont typeface="Wingdings" panose="05000000000000000000" pitchFamily="2" charset="2"/>
              <a:buChar char="v"/>
            </a:pPr>
            <a:r>
              <a:rPr lang="en-US" dirty="0"/>
              <a:t>Conclusion</a:t>
            </a:r>
          </a:p>
          <a:p>
            <a:pPr marL="457200" indent="-457200">
              <a:buFont typeface="Wingdings" panose="05000000000000000000" pitchFamily="2" charset="2"/>
              <a:buChar char="v"/>
            </a:pPr>
            <a:r>
              <a:rPr lang="en-US" dirty="0"/>
              <a:t>Future Work</a:t>
            </a:r>
          </a:p>
          <a:p>
            <a:pPr marL="457200" indent="-457200">
              <a:buFont typeface="Wingdings" panose="05000000000000000000" pitchFamily="2" charset="2"/>
              <a:buChar char="v"/>
            </a:pPr>
            <a:r>
              <a:rPr lang="en-US" dirty="0"/>
              <a:t>References</a:t>
            </a:r>
          </a:p>
          <a:p>
            <a:endParaRPr lang="en-US" dirty="0"/>
          </a:p>
          <a:p>
            <a:pPr marL="457200" indent="-457200">
              <a:buFont typeface="Wingdings" panose="05000000000000000000" pitchFamily="2" charset="2"/>
              <a:buChar char="v"/>
            </a:pPr>
            <a:endParaRPr lang="en-US" dirty="0"/>
          </a:p>
          <a:p>
            <a:pPr marL="457200" indent="-457200">
              <a:buFont typeface="Wingdings" panose="05000000000000000000" pitchFamily="2" charset="2"/>
              <a:buChar char="v"/>
            </a:pPr>
            <a:endParaRPr lang="en-US" dirty="0"/>
          </a:p>
          <a:p>
            <a:pPr marL="457200" indent="-457200">
              <a:buFont typeface="Wingdings" panose="05000000000000000000" pitchFamily="2" charset="2"/>
              <a:buChar char="v"/>
            </a:pPr>
            <a:endParaRPr lang="en-US" dirty="0"/>
          </a:p>
          <a:p>
            <a:pPr marL="457200" indent="-457200">
              <a:buFont typeface="Wingdings" panose="05000000000000000000" pitchFamily="2" charset="2"/>
              <a:buChar char="v"/>
            </a:pPr>
            <a:endParaRPr lang="en-US" dirty="0"/>
          </a:p>
          <a:p>
            <a:endParaRPr lang="en-US" dirty="0"/>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5/31/2023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3320249" y="6356350"/>
            <a:ext cx="4833151" cy="365125"/>
          </a:xfrm>
        </p:spPr>
        <p:txBody>
          <a:bodyPr/>
          <a:lstStyle/>
          <a:p>
            <a:r>
              <a:rPr lang="en-US" dirty="0"/>
              <a:t>Analysis of video surveillance in the bank using machine learning</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92500"/>
          </a:bodyPr>
          <a:lstStyle/>
          <a:p>
            <a:r>
              <a:rPr lang="en-US" dirty="0"/>
              <a:t>Video Surveillance is an act of observing or looking for something improper. This video surveillance is used in Banks for anomalous detection. Anomalous detection is identifying unexpected events that differ from normal events.</a:t>
            </a:r>
          </a:p>
          <a:p>
            <a:r>
              <a:rPr lang="en-US" dirty="0"/>
              <a:t>It is very useful in banks to control, monitor and investigate Criminal activities.</a:t>
            </a:r>
          </a:p>
          <a:p>
            <a:r>
              <a:rPr lang="en-US" dirty="0"/>
              <a:t>This innovative video surveillance is used in the banking sector for not only high-security levels but also to solve financial problems.</a:t>
            </a:r>
          </a:p>
          <a:p>
            <a:endParaRPr lang="en-US"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5/31/2023</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CA591702-DB32-E136-2F61-0172896444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601" y="701335"/>
            <a:ext cx="4669656" cy="212176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6DEF3428-EFCD-7D0C-B741-B089C68371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601" y="2995474"/>
            <a:ext cx="4669656" cy="24731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EC8B526-C491-ED12-AED3-FB7B2CD4B6CE}"/>
              </a:ext>
            </a:extLst>
          </p:cNvPr>
          <p:cNvSpPr txBox="1"/>
          <p:nvPr/>
        </p:nvSpPr>
        <p:spPr>
          <a:xfrm>
            <a:off x="5912528" y="2441359"/>
            <a:ext cx="1571348" cy="923330"/>
          </a:xfrm>
          <a:prstGeom prst="rect">
            <a:avLst/>
          </a:prstGeom>
          <a:noFill/>
        </p:spPr>
        <p:txBody>
          <a:bodyPr wrap="square" rtlCol="0">
            <a:spAutoFit/>
          </a:bodyPr>
          <a:lstStyle/>
          <a:p>
            <a:r>
              <a:rPr lang="en-US" dirty="0"/>
              <a:t>Figure1:</a:t>
            </a:r>
          </a:p>
          <a:p>
            <a:r>
              <a:rPr lang="en-US" dirty="0"/>
              <a:t>Anomalous detection</a:t>
            </a:r>
          </a:p>
        </p:txBody>
      </p:sp>
    </p:spTree>
    <p:extLst>
      <p:ext uri="{BB962C8B-B14F-4D97-AF65-F5344CB8AC3E}">
        <p14:creationId xmlns:p14="http://schemas.microsoft.com/office/powerpoint/2010/main" val="3446797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16277-19D1-93A6-C1A8-A2BD8D01F88C}"/>
              </a:ext>
            </a:extLst>
          </p:cNvPr>
          <p:cNvSpPr>
            <a:spLocks noGrp="1"/>
          </p:cNvSpPr>
          <p:nvPr>
            <p:ph type="title"/>
          </p:nvPr>
        </p:nvSpPr>
        <p:spPr/>
        <p:txBody>
          <a:bodyPr/>
          <a:lstStyle/>
          <a:p>
            <a:r>
              <a:rPr lang="en-US" dirty="0"/>
              <a:t>OBJECTIVES</a:t>
            </a:r>
          </a:p>
        </p:txBody>
      </p:sp>
      <p:sp>
        <p:nvSpPr>
          <p:cNvPr id="3" name="Text Placeholder 2">
            <a:extLst>
              <a:ext uri="{FF2B5EF4-FFF2-40B4-BE49-F238E27FC236}">
                <a16:creationId xmlns:a16="http://schemas.microsoft.com/office/drawing/2014/main" id="{8C8575FE-487C-3313-922C-EDDCBE9C1A42}"/>
              </a:ext>
            </a:extLst>
          </p:cNvPr>
          <p:cNvSpPr>
            <a:spLocks noGrp="1"/>
          </p:cNvSpPr>
          <p:nvPr>
            <p:ph type="body" idx="1"/>
          </p:nvPr>
        </p:nvSpPr>
        <p:spPr/>
        <p:txBody>
          <a:bodyPr/>
          <a:lstStyle/>
          <a:p>
            <a:r>
              <a:rPr lang="en-US" sz="1800" dirty="0"/>
              <a:t>Surveillance cameras are increasingly being used in public places in streets, intersections, banks, shopping malls, etc. to increase public safety.</a:t>
            </a:r>
          </a:p>
          <a:p>
            <a:r>
              <a:rPr lang="en-US" sz="1800" dirty="0"/>
              <a:t>One critical task in video surveillance is detecting anomalous events or illegal activities.</a:t>
            </a:r>
          </a:p>
          <a:p>
            <a:r>
              <a:rPr lang="en-US" sz="1800" dirty="0"/>
              <a:t>Develop an intelligent Model for automatic video anomaly detection which would save time.</a:t>
            </a:r>
          </a:p>
          <a:p>
            <a:r>
              <a:rPr lang="en-US" sz="1800" dirty="0"/>
              <a:t>Therefore anomaly detection in bank sectors can be considered as coarse-level video understanding, which filters out anomalies from normal patterns. </a:t>
            </a:r>
          </a:p>
        </p:txBody>
      </p:sp>
      <p:sp>
        <p:nvSpPr>
          <p:cNvPr id="4" name="Date Placeholder 3">
            <a:extLst>
              <a:ext uri="{FF2B5EF4-FFF2-40B4-BE49-F238E27FC236}">
                <a16:creationId xmlns:a16="http://schemas.microsoft.com/office/drawing/2014/main" id="{EF53DE97-D7D6-343E-3441-6B5CD156E342}"/>
              </a:ext>
            </a:extLst>
          </p:cNvPr>
          <p:cNvSpPr>
            <a:spLocks noGrp="1"/>
          </p:cNvSpPr>
          <p:nvPr>
            <p:ph type="dt" sz="half" idx="10"/>
          </p:nvPr>
        </p:nvSpPr>
        <p:spPr/>
        <p:txBody>
          <a:bodyPr/>
          <a:lstStyle/>
          <a:p>
            <a:fld id="{F5592931-05C6-8543-8B6E-A8BD29BD5C2B}" type="datetime1">
              <a:rPr lang="en-US" smtClean="0"/>
              <a:pPr/>
              <a:t>5/31/2023</a:t>
            </a:fld>
            <a:endParaRPr lang="en-US" dirty="0"/>
          </a:p>
        </p:txBody>
      </p:sp>
      <p:sp>
        <p:nvSpPr>
          <p:cNvPr id="5" name="Footer Placeholder 4">
            <a:extLst>
              <a:ext uri="{FF2B5EF4-FFF2-40B4-BE49-F238E27FC236}">
                <a16:creationId xmlns:a16="http://schemas.microsoft.com/office/drawing/2014/main" id="{2714451C-84D0-8480-BF46-345ABA01B4C2}"/>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48F69D7A-50DE-5219-0974-718B84EDB54C}"/>
              </a:ext>
            </a:extLst>
          </p:cNvPr>
          <p:cNvSpPr>
            <a:spLocks noGrp="1"/>
          </p:cNvSpPr>
          <p:nvPr>
            <p:ph type="sldNum" sz="quarter" idx="12"/>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1712421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167492" y="381000"/>
            <a:ext cx="9779183" cy="802341"/>
          </a:xfrm>
        </p:spPr>
        <p:txBody>
          <a:bodyPr/>
          <a:lstStyle/>
          <a:p>
            <a:r>
              <a:rPr lang="en-US" dirty="0"/>
              <a:t>LITERATURE SURVEY</a:t>
            </a:r>
          </a:p>
        </p:txBody>
      </p:sp>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fld id="{7699C8CE-7534-A244-ABE9-5BED2DFEFBDF}" type="datetime1">
              <a:rPr lang="en-US" smtClean="0"/>
              <a:t>5/31/2023</a:t>
            </a:fld>
            <a:endParaRPr lang="en-US" dirty="0"/>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7</a:t>
            </a:fld>
            <a:endParaRPr lang="en-US" dirty="0"/>
          </a:p>
        </p:txBody>
      </p:sp>
      <p:graphicFrame>
        <p:nvGraphicFramePr>
          <p:cNvPr id="9" name="Table 9">
            <a:extLst>
              <a:ext uri="{FF2B5EF4-FFF2-40B4-BE49-F238E27FC236}">
                <a16:creationId xmlns:a16="http://schemas.microsoft.com/office/drawing/2014/main" id="{D8D7555F-20A5-86A8-C7C2-251C48030B75}"/>
              </a:ext>
            </a:extLst>
          </p:cNvPr>
          <p:cNvGraphicFramePr>
            <a:graphicFrameLocks noGrp="1"/>
          </p:cNvGraphicFramePr>
          <p:nvPr>
            <p:ph idx="1"/>
            <p:extLst>
              <p:ext uri="{D42A27DB-BD31-4B8C-83A1-F6EECF244321}">
                <p14:modId xmlns:p14="http://schemas.microsoft.com/office/powerpoint/2010/main" val="661962756"/>
              </p:ext>
            </p:extLst>
          </p:nvPr>
        </p:nvGraphicFramePr>
        <p:xfrm>
          <a:off x="1166090" y="1279888"/>
          <a:ext cx="9780585" cy="5293660"/>
        </p:xfrm>
        <a:graphic>
          <a:graphicData uri="http://schemas.openxmlformats.org/drawingml/2006/table">
            <a:tbl>
              <a:tblPr firstRow="1" bandRow="1">
                <a:tableStyleId>{5C22544A-7EE6-4342-B048-85BDC9FD1C3A}</a:tableStyleId>
              </a:tblPr>
              <a:tblGrid>
                <a:gridCol w="606569">
                  <a:extLst>
                    <a:ext uri="{9D8B030D-6E8A-4147-A177-3AD203B41FA5}">
                      <a16:colId xmlns:a16="http://schemas.microsoft.com/office/drawing/2014/main" val="1638924690"/>
                    </a:ext>
                  </a:extLst>
                </a:gridCol>
                <a:gridCol w="1814945">
                  <a:extLst>
                    <a:ext uri="{9D8B030D-6E8A-4147-A177-3AD203B41FA5}">
                      <a16:colId xmlns:a16="http://schemas.microsoft.com/office/drawing/2014/main" val="2366078196"/>
                    </a:ext>
                  </a:extLst>
                </a:gridCol>
                <a:gridCol w="1510146">
                  <a:extLst>
                    <a:ext uri="{9D8B030D-6E8A-4147-A177-3AD203B41FA5}">
                      <a16:colId xmlns:a16="http://schemas.microsoft.com/office/drawing/2014/main" val="2853162537"/>
                    </a:ext>
                  </a:extLst>
                </a:gridCol>
                <a:gridCol w="3892808">
                  <a:extLst>
                    <a:ext uri="{9D8B030D-6E8A-4147-A177-3AD203B41FA5}">
                      <a16:colId xmlns:a16="http://schemas.microsoft.com/office/drawing/2014/main" val="2192645509"/>
                    </a:ext>
                  </a:extLst>
                </a:gridCol>
                <a:gridCol w="1956117">
                  <a:extLst>
                    <a:ext uri="{9D8B030D-6E8A-4147-A177-3AD203B41FA5}">
                      <a16:colId xmlns:a16="http://schemas.microsoft.com/office/drawing/2014/main" val="293053133"/>
                    </a:ext>
                  </a:extLst>
                </a:gridCol>
              </a:tblGrid>
              <a:tr h="975147">
                <a:tc>
                  <a:txBody>
                    <a:bodyPr/>
                    <a:lstStyle/>
                    <a:p>
                      <a:r>
                        <a:rPr lang="en-US" dirty="0"/>
                        <a:t>Sr no</a:t>
                      </a:r>
                    </a:p>
                  </a:txBody>
                  <a:tcPr/>
                </a:tc>
                <a:tc>
                  <a:txBody>
                    <a:bodyPr/>
                    <a:lstStyle/>
                    <a:p>
                      <a:r>
                        <a:rPr lang="en-US" dirty="0"/>
                        <a:t>IEEE Paper</a:t>
                      </a:r>
                    </a:p>
                  </a:txBody>
                  <a:tcPr/>
                </a:tc>
                <a:tc>
                  <a:txBody>
                    <a:bodyPr/>
                    <a:lstStyle/>
                    <a:p>
                      <a:r>
                        <a:rPr lang="en-US" dirty="0"/>
                        <a:t>Authors</a:t>
                      </a:r>
                    </a:p>
                  </a:txBody>
                  <a:tcPr/>
                </a:tc>
                <a:tc>
                  <a:txBody>
                    <a:bodyPr/>
                    <a:lstStyle/>
                    <a:p>
                      <a:r>
                        <a:rPr lang="en-US" dirty="0"/>
                        <a:t>Advantages</a:t>
                      </a:r>
                    </a:p>
                  </a:txBody>
                  <a:tcPr/>
                </a:tc>
                <a:tc>
                  <a:txBody>
                    <a:bodyPr/>
                    <a:lstStyle/>
                    <a:p>
                      <a:r>
                        <a:rPr lang="en-US" dirty="0"/>
                        <a:t>Future work</a:t>
                      </a:r>
                    </a:p>
                  </a:txBody>
                  <a:tcPr/>
                </a:tc>
                <a:extLst>
                  <a:ext uri="{0D108BD9-81ED-4DB2-BD59-A6C34878D82A}">
                    <a16:rowId xmlns:a16="http://schemas.microsoft.com/office/drawing/2014/main" val="1754903137"/>
                  </a:ext>
                </a:extLst>
              </a:tr>
              <a:tr h="4318513">
                <a:tc>
                  <a:txBody>
                    <a:bodyPr/>
                    <a:lstStyle/>
                    <a:p>
                      <a:r>
                        <a:rPr lang="en-US" dirty="0"/>
                        <a:t>1</a:t>
                      </a:r>
                    </a:p>
                  </a:txBody>
                  <a:tcPr/>
                </a:tc>
                <a:tc>
                  <a:txBody>
                    <a:bodyPr/>
                    <a:lstStyle/>
                    <a:p>
                      <a:r>
                        <a:rPr lang="en-US" dirty="0">
                          <a:hlinkClick r:id="rId2"/>
                        </a:rPr>
                        <a:t>https://ieeexplore.ieee.org/document/6751449</a:t>
                      </a:r>
                      <a:endParaRPr lang="en-US" dirty="0"/>
                    </a:p>
                    <a:p>
                      <a:endParaRPr lang="en-US" dirty="0"/>
                    </a:p>
                  </a:txBody>
                  <a:tcPr/>
                </a:tc>
                <a:tc>
                  <a:txBody>
                    <a:bodyPr/>
                    <a:lstStyle/>
                    <a:p>
                      <a:r>
                        <a:rPr lang="en-US" sz="1800" dirty="0" err="1">
                          <a:solidFill>
                            <a:schemeClr val="tx2">
                              <a:lumMod val="75000"/>
                            </a:schemeClr>
                          </a:solidFill>
                          <a:latin typeface="Tenorite" pitchFamily="2" charset="0"/>
                        </a:rPr>
                        <a:t>Cewu</a:t>
                      </a:r>
                      <a:r>
                        <a:rPr lang="en-US" sz="1800" dirty="0">
                          <a:solidFill>
                            <a:schemeClr val="tx2">
                              <a:lumMod val="75000"/>
                            </a:schemeClr>
                          </a:solidFill>
                          <a:latin typeface="Tenorite" pitchFamily="2" charset="0"/>
                        </a:rPr>
                        <a:t> Lu , </a:t>
                      </a:r>
                      <a:r>
                        <a:rPr lang="en-US" sz="1800" dirty="0" err="1">
                          <a:solidFill>
                            <a:schemeClr val="tx2">
                              <a:lumMod val="75000"/>
                            </a:schemeClr>
                          </a:solidFill>
                          <a:latin typeface="Tenorite" pitchFamily="2" charset="0"/>
                        </a:rPr>
                        <a:t>Jianping</a:t>
                      </a:r>
                      <a:r>
                        <a:rPr lang="en-US" sz="1800" dirty="0">
                          <a:solidFill>
                            <a:schemeClr val="tx2">
                              <a:lumMod val="75000"/>
                            </a:schemeClr>
                          </a:solidFill>
                          <a:latin typeface="Tenorite" pitchFamily="2" charset="0"/>
                        </a:rPr>
                        <a:t> Shi ,</a:t>
                      </a:r>
                      <a:r>
                        <a:rPr lang="en-US" sz="1800" dirty="0" err="1">
                          <a:solidFill>
                            <a:schemeClr val="tx2">
                              <a:lumMod val="75000"/>
                            </a:schemeClr>
                          </a:solidFill>
                          <a:latin typeface="Tenorite" pitchFamily="2" charset="0"/>
                        </a:rPr>
                        <a:t>jiaya</a:t>
                      </a:r>
                      <a:r>
                        <a:rPr lang="en-US" sz="1800" dirty="0">
                          <a:solidFill>
                            <a:schemeClr val="tx2">
                              <a:lumMod val="75000"/>
                            </a:schemeClr>
                          </a:solidFill>
                          <a:latin typeface="Tenorite" pitchFamily="2" charset="0"/>
                        </a:rPr>
                        <a:t> jia.</a:t>
                      </a:r>
                      <a:endParaRPr lang="en-US" dirty="0"/>
                    </a:p>
                  </a:txBody>
                  <a:tcPr/>
                </a:tc>
                <a:tc>
                  <a:txBody>
                    <a:bodyPr/>
                    <a:lstStyle/>
                    <a:p>
                      <a:r>
                        <a:rPr lang="en-US" sz="1800" kern="1200" dirty="0">
                          <a:solidFill>
                            <a:schemeClr val="dk1"/>
                          </a:solidFill>
                          <a:effectLst/>
                          <a:latin typeface="+mn-lt"/>
                          <a:ea typeface="+mn-ea"/>
                          <a:cs typeface="+mn-cs"/>
                        </a:rPr>
                        <a:t>they have presented an abnormal event detection method via sparse combination learning and the model is very much faithful input data when compared with original sparse data and the model is verified by a large number of videos. the method is robust that distinguishes between abnormal patterns and normal patterns</a:t>
                      </a:r>
                      <a:endParaRPr lang="en-US" dirty="0"/>
                    </a:p>
                  </a:txBody>
                  <a:tcPr/>
                </a:tc>
                <a:tc>
                  <a:txBody>
                    <a:bodyPr/>
                    <a:lstStyle/>
                    <a:p>
                      <a:r>
                        <a:rPr lang="en-US" dirty="0"/>
                        <a:t>Their future work is to extend the sparse combination learning framework to other video applications.</a:t>
                      </a:r>
                    </a:p>
                  </a:txBody>
                  <a:tcPr/>
                </a:tc>
                <a:extLst>
                  <a:ext uri="{0D108BD9-81ED-4DB2-BD59-A6C34878D82A}">
                    <a16:rowId xmlns:a16="http://schemas.microsoft.com/office/drawing/2014/main" val="281582172"/>
                  </a:ext>
                </a:extLst>
              </a:tr>
            </a:tbl>
          </a:graphicData>
        </a:graphic>
      </p:graphicFrame>
    </p:spTree>
    <p:extLst>
      <p:ext uri="{BB962C8B-B14F-4D97-AF65-F5344CB8AC3E}">
        <p14:creationId xmlns:p14="http://schemas.microsoft.com/office/powerpoint/2010/main" val="4212917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520C68A-FCEB-BF0E-2ACB-84E0A1913FD2}"/>
              </a:ext>
            </a:extLst>
          </p:cNvPr>
          <p:cNvSpPr>
            <a:spLocks noGrp="1"/>
          </p:cNvSpPr>
          <p:nvPr>
            <p:ph type="dt" sz="half" idx="2"/>
          </p:nvPr>
        </p:nvSpPr>
        <p:spPr/>
        <p:txBody>
          <a:bodyPr/>
          <a:lstStyle/>
          <a:p>
            <a:fld id="{8CE9AC2A-20AD-8C48-B5EB-B5322BDBCDEE}" type="datetime1">
              <a:rPr lang="en-US" smtClean="0"/>
              <a:pPr/>
              <a:t>5/31/2023</a:t>
            </a:fld>
            <a:endParaRPr lang="en-US" dirty="0"/>
          </a:p>
        </p:txBody>
      </p:sp>
      <p:sp>
        <p:nvSpPr>
          <p:cNvPr id="5" name="Footer Placeholder 4">
            <a:extLst>
              <a:ext uri="{FF2B5EF4-FFF2-40B4-BE49-F238E27FC236}">
                <a16:creationId xmlns:a16="http://schemas.microsoft.com/office/drawing/2014/main" id="{B03E8DB7-D26C-BF02-324E-E936D2F75C88}"/>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221BBEF-BF38-474C-BE5E-08F331F5912C}"/>
              </a:ext>
            </a:extLst>
          </p:cNvPr>
          <p:cNvSpPr>
            <a:spLocks noGrp="1"/>
          </p:cNvSpPr>
          <p:nvPr>
            <p:ph type="sldNum" sz="quarter" idx="4"/>
          </p:nvPr>
        </p:nvSpPr>
        <p:spPr/>
        <p:txBody>
          <a:bodyPr/>
          <a:lstStyle/>
          <a:p>
            <a:fld id="{294A09A9-5501-47C1-A89A-A340965A2BE2}" type="slidenum">
              <a:rPr lang="en-US" smtClean="0"/>
              <a:pPr/>
              <a:t>8</a:t>
            </a:fld>
            <a:endParaRPr lang="en-US" dirty="0"/>
          </a:p>
        </p:txBody>
      </p:sp>
      <p:graphicFrame>
        <p:nvGraphicFramePr>
          <p:cNvPr id="10" name="Table 10">
            <a:extLst>
              <a:ext uri="{FF2B5EF4-FFF2-40B4-BE49-F238E27FC236}">
                <a16:creationId xmlns:a16="http://schemas.microsoft.com/office/drawing/2014/main" id="{C4252D8C-FAC6-26B4-6AA3-B1B2EEB69F68}"/>
              </a:ext>
            </a:extLst>
          </p:cNvPr>
          <p:cNvGraphicFramePr>
            <a:graphicFrameLocks noGrp="1"/>
          </p:cNvGraphicFramePr>
          <p:nvPr>
            <p:ph idx="1"/>
            <p:extLst>
              <p:ext uri="{D42A27DB-BD31-4B8C-83A1-F6EECF244321}">
                <p14:modId xmlns:p14="http://schemas.microsoft.com/office/powerpoint/2010/main" val="4030118895"/>
              </p:ext>
            </p:extLst>
          </p:nvPr>
        </p:nvGraphicFramePr>
        <p:xfrm>
          <a:off x="737322" y="1309254"/>
          <a:ext cx="9780585" cy="4856019"/>
        </p:xfrm>
        <a:graphic>
          <a:graphicData uri="http://schemas.openxmlformats.org/drawingml/2006/table">
            <a:tbl>
              <a:tblPr firstRow="1" bandRow="1">
                <a:tableStyleId>{5C22544A-7EE6-4342-B048-85BDC9FD1C3A}</a:tableStyleId>
              </a:tblPr>
              <a:tblGrid>
                <a:gridCol w="689696">
                  <a:extLst>
                    <a:ext uri="{9D8B030D-6E8A-4147-A177-3AD203B41FA5}">
                      <a16:colId xmlns:a16="http://schemas.microsoft.com/office/drawing/2014/main" val="1314155703"/>
                    </a:ext>
                  </a:extLst>
                </a:gridCol>
                <a:gridCol w="3222538">
                  <a:extLst>
                    <a:ext uri="{9D8B030D-6E8A-4147-A177-3AD203B41FA5}">
                      <a16:colId xmlns:a16="http://schemas.microsoft.com/office/drawing/2014/main" val="4283656218"/>
                    </a:ext>
                  </a:extLst>
                </a:gridCol>
                <a:gridCol w="1377171">
                  <a:extLst>
                    <a:ext uri="{9D8B030D-6E8A-4147-A177-3AD203B41FA5}">
                      <a16:colId xmlns:a16="http://schemas.microsoft.com/office/drawing/2014/main" val="3847076833"/>
                    </a:ext>
                  </a:extLst>
                </a:gridCol>
                <a:gridCol w="2535063">
                  <a:extLst>
                    <a:ext uri="{9D8B030D-6E8A-4147-A177-3AD203B41FA5}">
                      <a16:colId xmlns:a16="http://schemas.microsoft.com/office/drawing/2014/main" val="2788522664"/>
                    </a:ext>
                  </a:extLst>
                </a:gridCol>
                <a:gridCol w="1956117">
                  <a:extLst>
                    <a:ext uri="{9D8B030D-6E8A-4147-A177-3AD203B41FA5}">
                      <a16:colId xmlns:a16="http://schemas.microsoft.com/office/drawing/2014/main" val="984422896"/>
                    </a:ext>
                  </a:extLst>
                </a:gridCol>
              </a:tblGrid>
              <a:tr h="561790">
                <a:tc>
                  <a:txBody>
                    <a:bodyPr/>
                    <a:lstStyle/>
                    <a:p>
                      <a:r>
                        <a:rPr lang="en-US" dirty="0"/>
                        <a:t>Sr no</a:t>
                      </a:r>
                    </a:p>
                  </a:txBody>
                  <a:tcPr/>
                </a:tc>
                <a:tc>
                  <a:txBody>
                    <a:bodyPr/>
                    <a:lstStyle/>
                    <a:p>
                      <a:r>
                        <a:rPr lang="en-US" dirty="0"/>
                        <a:t>IEEE Paper</a:t>
                      </a:r>
                    </a:p>
                  </a:txBody>
                  <a:tcPr/>
                </a:tc>
                <a:tc>
                  <a:txBody>
                    <a:bodyPr/>
                    <a:lstStyle/>
                    <a:p>
                      <a:r>
                        <a:rPr lang="en-US" dirty="0"/>
                        <a:t>Author</a:t>
                      </a:r>
                    </a:p>
                  </a:txBody>
                  <a:tcPr/>
                </a:tc>
                <a:tc>
                  <a:txBody>
                    <a:bodyPr/>
                    <a:lstStyle/>
                    <a:p>
                      <a:r>
                        <a:rPr lang="en-US" dirty="0"/>
                        <a:t>Advantages</a:t>
                      </a:r>
                    </a:p>
                  </a:txBody>
                  <a:tcPr/>
                </a:tc>
                <a:tc>
                  <a:txBody>
                    <a:bodyPr/>
                    <a:lstStyle/>
                    <a:p>
                      <a:r>
                        <a:rPr lang="en-US" dirty="0"/>
                        <a:t>Future work</a:t>
                      </a:r>
                    </a:p>
                  </a:txBody>
                  <a:tcPr/>
                </a:tc>
                <a:extLst>
                  <a:ext uri="{0D108BD9-81ED-4DB2-BD59-A6C34878D82A}">
                    <a16:rowId xmlns:a16="http://schemas.microsoft.com/office/drawing/2014/main" val="2720750357"/>
                  </a:ext>
                </a:extLst>
              </a:tr>
              <a:tr h="4294229">
                <a:tc>
                  <a:txBody>
                    <a:bodyPr/>
                    <a:lstStyle/>
                    <a:p>
                      <a:r>
                        <a:rPr lang="en-US"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2"/>
                        </a:rPr>
                        <a:t>https://www.researchgate.net/publication/239943156_Anomaly_Detection_and_Localization_in_Crowded_Scenes</a:t>
                      </a:r>
                      <a:endParaRPr lang="en-US"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Wei-Xin LI, Vijay Mahadevan</a:t>
                      </a:r>
                    </a:p>
                    <a:p>
                      <a:endParaRPr lang="en-US" dirty="0"/>
                    </a:p>
                  </a:txBody>
                  <a:tcPr/>
                </a:tc>
                <a:tc>
                  <a:txBody>
                    <a:bodyPr/>
                    <a:lstStyle/>
                    <a:p>
                      <a:r>
                        <a:rPr lang="en-US" sz="1800" kern="1200" dirty="0">
                          <a:solidFill>
                            <a:schemeClr val="dk1"/>
                          </a:solidFill>
                          <a:effectLst/>
                          <a:latin typeface="+mn-lt"/>
                          <a:ea typeface="+mn-ea"/>
                          <a:cs typeface="+mn-cs"/>
                        </a:rPr>
                        <a:t>This IEEE paper is based on joint detection and has proposed spatial anomalies. They proposed anomaly detection that spans spatial scale, time, and space too. They have </a:t>
                      </a:r>
                    </a:p>
                    <a:p>
                      <a:r>
                        <a:rPr lang="en-US" sz="1800" kern="1200" dirty="0">
                          <a:solidFill>
                            <a:schemeClr val="dk1"/>
                          </a:solidFill>
                          <a:effectLst/>
                          <a:latin typeface="+mn-lt"/>
                          <a:ea typeface="+mn-ea"/>
                          <a:cs typeface="+mn-cs"/>
                        </a:rPr>
                        <a:t>Used MDT models</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Future work is to improve frame-level and pixel-level</a:t>
                      </a:r>
                    </a:p>
                    <a:p>
                      <a:endParaRPr lang="en-US" dirty="0"/>
                    </a:p>
                  </a:txBody>
                  <a:tcPr/>
                </a:tc>
                <a:extLst>
                  <a:ext uri="{0D108BD9-81ED-4DB2-BD59-A6C34878D82A}">
                    <a16:rowId xmlns:a16="http://schemas.microsoft.com/office/drawing/2014/main" val="2424660550"/>
                  </a:ext>
                </a:extLst>
              </a:tr>
            </a:tbl>
          </a:graphicData>
        </a:graphic>
      </p:graphicFrame>
    </p:spTree>
    <p:extLst>
      <p:ext uri="{BB962C8B-B14F-4D97-AF65-F5344CB8AC3E}">
        <p14:creationId xmlns:p14="http://schemas.microsoft.com/office/powerpoint/2010/main" val="568342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E04C2691-52F1-3FC2-5F07-43B82BF61821}"/>
              </a:ext>
            </a:extLst>
          </p:cNvPr>
          <p:cNvGraphicFramePr>
            <a:graphicFrameLocks noGrp="1"/>
          </p:cNvGraphicFramePr>
          <p:nvPr>
            <p:ph idx="1"/>
            <p:extLst>
              <p:ext uri="{D42A27DB-BD31-4B8C-83A1-F6EECF244321}">
                <p14:modId xmlns:p14="http://schemas.microsoft.com/office/powerpoint/2010/main" val="1759224694"/>
              </p:ext>
            </p:extLst>
          </p:nvPr>
        </p:nvGraphicFramePr>
        <p:xfrm>
          <a:off x="1120945" y="1482666"/>
          <a:ext cx="9780585" cy="4873684"/>
        </p:xfrm>
        <a:graphic>
          <a:graphicData uri="http://schemas.openxmlformats.org/drawingml/2006/table">
            <a:tbl>
              <a:tblPr firstRow="1" bandRow="1">
                <a:tableStyleId>{5C22544A-7EE6-4342-B048-85BDC9FD1C3A}</a:tableStyleId>
              </a:tblPr>
              <a:tblGrid>
                <a:gridCol w="952932">
                  <a:extLst>
                    <a:ext uri="{9D8B030D-6E8A-4147-A177-3AD203B41FA5}">
                      <a16:colId xmlns:a16="http://schemas.microsoft.com/office/drawing/2014/main" val="1825285865"/>
                    </a:ext>
                  </a:extLst>
                </a:gridCol>
                <a:gridCol w="2008910">
                  <a:extLst>
                    <a:ext uri="{9D8B030D-6E8A-4147-A177-3AD203B41FA5}">
                      <a16:colId xmlns:a16="http://schemas.microsoft.com/office/drawing/2014/main" val="3967163920"/>
                    </a:ext>
                  </a:extLst>
                </a:gridCol>
                <a:gridCol w="1953490">
                  <a:extLst>
                    <a:ext uri="{9D8B030D-6E8A-4147-A177-3AD203B41FA5}">
                      <a16:colId xmlns:a16="http://schemas.microsoft.com/office/drawing/2014/main" val="1142916753"/>
                    </a:ext>
                  </a:extLst>
                </a:gridCol>
                <a:gridCol w="2909136">
                  <a:extLst>
                    <a:ext uri="{9D8B030D-6E8A-4147-A177-3AD203B41FA5}">
                      <a16:colId xmlns:a16="http://schemas.microsoft.com/office/drawing/2014/main" val="3431011083"/>
                    </a:ext>
                  </a:extLst>
                </a:gridCol>
                <a:gridCol w="1956117">
                  <a:extLst>
                    <a:ext uri="{9D8B030D-6E8A-4147-A177-3AD203B41FA5}">
                      <a16:colId xmlns:a16="http://schemas.microsoft.com/office/drawing/2014/main" val="101332178"/>
                    </a:ext>
                  </a:extLst>
                </a:gridCol>
              </a:tblGrid>
              <a:tr h="481433">
                <a:tc>
                  <a:txBody>
                    <a:bodyPr/>
                    <a:lstStyle/>
                    <a:p>
                      <a:r>
                        <a:rPr lang="en-US" dirty="0"/>
                        <a:t>Sr no</a:t>
                      </a:r>
                    </a:p>
                  </a:txBody>
                  <a:tcPr/>
                </a:tc>
                <a:tc>
                  <a:txBody>
                    <a:bodyPr/>
                    <a:lstStyle/>
                    <a:p>
                      <a:r>
                        <a:rPr lang="en-US" dirty="0"/>
                        <a:t>IEEE Paper</a:t>
                      </a:r>
                    </a:p>
                  </a:txBody>
                  <a:tcPr/>
                </a:tc>
                <a:tc>
                  <a:txBody>
                    <a:bodyPr/>
                    <a:lstStyle/>
                    <a:p>
                      <a:r>
                        <a:rPr lang="en-US" dirty="0"/>
                        <a:t>Author</a:t>
                      </a:r>
                    </a:p>
                  </a:txBody>
                  <a:tcPr/>
                </a:tc>
                <a:tc>
                  <a:txBody>
                    <a:bodyPr/>
                    <a:lstStyle/>
                    <a:p>
                      <a:r>
                        <a:rPr lang="en-US" dirty="0"/>
                        <a:t>Advantages</a:t>
                      </a:r>
                    </a:p>
                  </a:txBody>
                  <a:tcPr/>
                </a:tc>
                <a:tc>
                  <a:txBody>
                    <a:bodyPr/>
                    <a:lstStyle/>
                    <a:p>
                      <a:r>
                        <a:rPr lang="en-US" dirty="0"/>
                        <a:t>Future work</a:t>
                      </a:r>
                    </a:p>
                  </a:txBody>
                  <a:tcPr/>
                </a:tc>
                <a:extLst>
                  <a:ext uri="{0D108BD9-81ED-4DB2-BD59-A6C34878D82A}">
                    <a16:rowId xmlns:a16="http://schemas.microsoft.com/office/drawing/2014/main" val="1116147805"/>
                  </a:ext>
                </a:extLst>
              </a:tr>
              <a:tr h="4392251">
                <a:tc>
                  <a:txBody>
                    <a:bodyPr/>
                    <a:lstStyle/>
                    <a:p>
                      <a:r>
                        <a:rPr lang="en-US" dirty="0"/>
                        <a:t>3.</a:t>
                      </a:r>
                    </a:p>
                  </a:txBody>
                  <a:tcPr/>
                </a:tc>
                <a:tc>
                  <a:txBody>
                    <a:bodyPr/>
                    <a:lstStyle/>
                    <a:p>
                      <a:r>
                        <a:rPr lang="en-US" dirty="0">
                          <a:hlinkClick r:id="rId2"/>
                        </a:rPr>
                        <a:t>https://ieeexplore.ieee.org/document/7780455</a:t>
                      </a:r>
                      <a:endParaRPr lang="en-US" dirty="0"/>
                    </a:p>
                    <a:p>
                      <a:endParaRPr lang="en-US" dirty="0"/>
                    </a:p>
                  </a:txBody>
                  <a:tcPr/>
                </a:tc>
                <a:tc>
                  <a:txBody>
                    <a:bodyPr/>
                    <a:lstStyle/>
                    <a:p>
                      <a:r>
                        <a:rPr lang="en-US" dirty="0"/>
                        <a:t>Mahmudul </a:t>
                      </a:r>
                      <a:r>
                        <a:rPr lang="en-US" dirty="0" err="1"/>
                        <a:t>Hasan,Jonghyun</a:t>
                      </a:r>
                      <a:r>
                        <a:rPr lang="en-US" dirty="0"/>
                        <a:t> Choi, Jan </a:t>
                      </a:r>
                      <a:r>
                        <a:rPr lang="en-US" dirty="0" err="1"/>
                        <a:t>Neumann,Amit</a:t>
                      </a:r>
                      <a:r>
                        <a:rPr lang="en-US" dirty="0"/>
                        <a:t> K. Roy-Chowdhury.</a:t>
                      </a:r>
                    </a:p>
                  </a:txBody>
                  <a:tcPr/>
                </a:tc>
                <a:tc>
                  <a:txBody>
                    <a:bodyPr/>
                    <a:lstStyle/>
                    <a:p>
                      <a:r>
                        <a:rPr lang="en-US" sz="1800" kern="1200" dirty="0">
                          <a:solidFill>
                            <a:schemeClr val="dk1"/>
                          </a:solidFill>
                          <a:effectLst/>
                          <a:latin typeface="+mn-lt"/>
                          <a:ea typeface="+mn-ea"/>
                          <a:cs typeface="+mn-cs"/>
                        </a:rPr>
                        <a:t>This IEEE paper approaches a problem that is difficult in perceiving meaningful activities in a very long video. They have learned a model which needs very limited supervision. They have proposed two methods which are built on autoencoders and no supervision is needed</a:t>
                      </a:r>
                      <a:endParaRPr lang="en-US" dirty="0"/>
                    </a:p>
                  </a:txBody>
                  <a:tcPr/>
                </a:tc>
                <a:tc>
                  <a:txBody>
                    <a:bodyPr/>
                    <a:lstStyle/>
                    <a:p>
                      <a:r>
                        <a:rPr lang="en-US" dirty="0"/>
                        <a:t>learned models in a number of ways such as visualizing the regularity in frames and pixels and predicting a regular video of past and future given only a single image</a:t>
                      </a:r>
                    </a:p>
                  </a:txBody>
                  <a:tcPr/>
                </a:tc>
                <a:extLst>
                  <a:ext uri="{0D108BD9-81ED-4DB2-BD59-A6C34878D82A}">
                    <a16:rowId xmlns:a16="http://schemas.microsoft.com/office/drawing/2014/main" val="34231983"/>
                  </a:ext>
                </a:extLst>
              </a:tr>
            </a:tbl>
          </a:graphicData>
        </a:graphic>
      </p:graphicFrame>
      <p:sp>
        <p:nvSpPr>
          <p:cNvPr id="4" name="Date Placeholder 3">
            <a:extLst>
              <a:ext uri="{FF2B5EF4-FFF2-40B4-BE49-F238E27FC236}">
                <a16:creationId xmlns:a16="http://schemas.microsoft.com/office/drawing/2014/main" id="{2A70EFF7-4AC1-5EDA-DBB1-32A87CF118EB}"/>
              </a:ext>
            </a:extLst>
          </p:cNvPr>
          <p:cNvSpPr>
            <a:spLocks noGrp="1"/>
          </p:cNvSpPr>
          <p:nvPr>
            <p:ph type="dt" sz="half" idx="2"/>
          </p:nvPr>
        </p:nvSpPr>
        <p:spPr/>
        <p:txBody>
          <a:bodyPr/>
          <a:lstStyle/>
          <a:p>
            <a:fld id="{8CE9AC2A-20AD-8C48-B5EB-B5322BDBCDEE}" type="datetime1">
              <a:rPr lang="en-US" smtClean="0"/>
              <a:pPr/>
              <a:t>5/31/2023</a:t>
            </a:fld>
            <a:endParaRPr lang="en-US" dirty="0"/>
          </a:p>
        </p:txBody>
      </p:sp>
      <p:sp>
        <p:nvSpPr>
          <p:cNvPr id="5" name="Footer Placeholder 4">
            <a:extLst>
              <a:ext uri="{FF2B5EF4-FFF2-40B4-BE49-F238E27FC236}">
                <a16:creationId xmlns:a16="http://schemas.microsoft.com/office/drawing/2014/main" id="{DFF4340A-71C0-E33C-6AE1-D62FA8F069F6}"/>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4230A2B4-383E-BD39-148A-6D6A6B8F51A1}"/>
              </a:ext>
            </a:extLst>
          </p:cNvPr>
          <p:cNvSpPr>
            <a:spLocks noGrp="1"/>
          </p:cNvSpPr>
          <p:nvPr>
            <p:ph type="sldNum" sz="quarter" idx="4"/>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30846088"/>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5334180-0405-413B-834A-44FA9E05ADB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Universal presentation</Template>
  <TotalTime>1020</TotalTime>
  <Words>1677</Words>
  <Application>Microsoft Office PowerPoint</Application>
  <PresentationFormat>Widescreen</PresentationFormat>
  <Paragraphs>226</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PowerPoint Presentation</vt:lpstr>
      <vt:lpstr>   Analysis of Video Surveillance in the bank using Machine Learning</vt:lpstr>
      <vt:lpstr>Agenda</vt:lpstr>
      <vt:lpstr>INTRODUCTION</vt:lpstr>
      <vt:lpstr>PowerPoint Presentation</vt:lpstr>
      <vt:lpstr>OBJECTIVES</vt:lpstr>
      <vt:lpstr>LITERATURE SURVEY</vt:lpstr>
      <vt:lpstr>PowerPoint Presentation</vt:lpstr>
      <vt:lpstr>PowerPoint Presentation</vt:lpstr>
      <vt:lpstr>PowerPoint Presentation</vt:lpstr>
      <vt:lpstr>PowerPoint Presentation</vt:lpstr>
      <vt:lpstr>PowerPoint Presentation</vt:lpstr>
      <vt:lpstr>PROBLEM STATEMENT</vt:lpstr>
      <vt:lpstr>SOLUTION PROPOSED</vt:lpstr>
      <vt:lpstr>PowerPoint Presentation</vt:lpstr>
      <vt:lpstr>REQUIREMENT ANALYSIS</vt:lpstr>
      <vt:lpstr>ALGORITHM</vt:lpstr>
      <vt:lpstr>PowerPoint Presentation</vt:lpstr>
      <vt:lpstr>PowerPoint Presentation</vt:lpstr>
      <vt:lpstr>RESULTS</vt:lpstr>
      <vt:lpstr>PowerPoint Presentation</vt:lpstr>
      <vt:lpstr>CONCLUSION</vt:lpstr>
      <vt:lpstr>APPLICATIONS</vt:lpstr>
      <vt:lpstr>FUTURE WORK</vt:lpstr>
      <vt:lpstr>ACKNOWLEDGEMENT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Neha Sirurmath</dc:creator>
  <cp:lastModifiedBy>Neha Sirurmath</cp:lastModifiedBy>
  <cp:revision>290</cp:revision>
  <dcterms:created xsi:type="dcterms:W3CDTF">2023-02-14T05:01:16Z</dcterms:created>
  <dcterms:modified xsi:type="dcterms:W3CDTF">2023-06-01T03:37:23Z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