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8"/>
  </p:notesMasterIdLst>
  <p:sldIdLst>
    <p:sldId id="276" r:id="rId5"/>
    <p:sldId id="256" r:id="rId6"/>
    <p:sldId id="257" r:id="rId7"/>
    <p:sldId id="258" r:id="rId8"/>
    <p:sldId id="259" r:id="rId9"/>
    <p:sldId id="277" r:id="rId10"/>
    <p:sldId id="260" r:id="rId11"/>
    <p:sldId id="280" r:id="rId12"/>
    <p:sldId id="281" r:id="rId13"/>
    <p:sldId id="282" r:id="rId14"/>
    <p:sldId id="283" r:id="rId15"/>
    <p:sldId id="284" r:id="rId16"/>
    <p:sldId id="285" r:id="rId17"/>
    <p:sldId id="286" r:id="rId18"/>
    <p:sldId id="287" r:id="rId19"/>
    <p:sldId id="288" r:id="rId20"/>
    <p:sldId id="289" r:id="rId21"/>
    <p:sldId id="291" r:id="rId22"/>
    <p:sldId id="290" r:id="rId23"/>
    <p:sldId id="293" r:id="rId24"/>
    <p:sldId id="292" r:id="rId25"/>
    <p:sldId id="294" r:id="rId26"/>
    <p:sldId id="27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8"/>
  </p:normalViewPr>
  <p:slideViewPr>
    <p:cSldViewPr snapToGrid="0">
      <p:cViewPr>
        <p:scale>
          <a:sx n="86" d="100"/>
          <a:sy n="86" d="100"/>
        </p:scale>
        <p:origin x="-2861" y="-29"/>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2/14/2023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2/14/2023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2/14/2023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2/14/2023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2/14/2023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2/14/2023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2/14/2023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2/14/2023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2/14/2023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2/14/2023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2/14/2023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2/14/2023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ieeexplore.ieee.org/document/4407716"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hyperlink" Target="https://ieeexplore.ieee.org/document/7410867" TargetMode="Externa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s://ieeexplore.ieee.org/document/6751449"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hyperlink" Target="https://www.researchgate.net/publication/239943156_Anomaly_Detection_and_Localization_in_Crowded_Scenes"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hyperlink" Target="https://ieeexplore.ieee.org/document/7780455"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B8117D2-7E44-6793-E7C7-BBE945D5705F}"/>
              </a:ext>
            </a:extLst>
          </p:cNvPr>
          <p:cNvSpPr>
            <a:spLocks noGrp="1"/>
          </p:cNvSpPr>
          <p:nvPr>
            <p:ph type="dt" sz="half" idx="2"/>
          </p:nvPr>
        </p:nvSpPr>
        <p:spPr/>
        <p:txBody>
          <a:bodyPr/>
          <a:lstStyle/>
          <a:p>
            <a:fld id="{DD9C8446-696E-6942-B6C8-CC9CAD0B34E0}" type="datetime1">
              <a:rPr lang="en-US" smtClean="0"/>
              <a:pPr/>
              <a:t>2/14/2023</a:t>
            </a:fld>
            <a:endParaRPr lang="en-US" dirty="0"/>
          </a:p>
        </p:txBody>
      </p:sp>
      <p:sp>
        <p:nvSpPr>
          <p:cNvPr id="5" name="Footer Placeholder 4">
            <a:extLst>
              <a:ext uri="{FF2B5EF4-FFF2-40B4-BE49-F238E27FC236}">
                <a16:creationId xmlns:a16="http://schemas.microsoft.com/office/drawing/2014/main" id="{036DD75F-7D40-B950-5A67-4B7A8F6243EA}"/>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B01C9DC1-40BC-2DE9-E8C4-20BF74BE6AA7}"/>
              </a:ext>
            </a:extLst>
          </p:cNvPr>
          <p:cNvSpPr>
            <a:spLocks noGrp="1"/>
          </p:cNvSpPr>
          <p:nvPr>
            <p:ph type="sldNum" sz="quarter" idx="4"/>
          </p:nvPr>
        </p:nvSpPr>
        <p:spPr/>
        <p:txBody>
          <a:bodyPr/>
          <a:lstStyle/>
          <a:p>
            <a:fld id="{294A09A9-5501-47C1-A89A-A340965A2BE2}" type="slidenum">
              <a:rPr lang="en-US" smtClean="0"/>
              <a:pPr/>
              <a:t>1</a:t>
            </a:fld>
            <a:endParaRPr lang="en-US" dirty="0"/>
          </a:p>
        </p:txBody>
      </p:sp>
      <p:pic>
        <p:nvPicPr>
          <p:cNvPr id="1026" name="Picture 2">
            <a:extLst>
              <a:ext uri="{FF2B5EF4-FFF2-40B4-BE49-F238E27FC236}">
                <a16:creationId xmlns:a16="http://schemas.microsoft.com/office/drawing/2014/main" id="{DAC3B5FD-F691-0EB7-61B5-ACB38044098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7780" y="328473"/>
            <a:ext cx="9039295" cy="4802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7182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6DAFA75B-2D49-E198-BAAE-CB22F04DD5A1}"/>
              </a:ext>
            </a:extLst>
          </p:cNvPr>
          <p:cNvGraphicFramePr>
            <a:graphicFrameLocks noGrp="1"/>
          </p:cNvGraphicFramePr>
          <p:nvPr>
            <p:ph idx="1"/>
            <p:extLst>
              <p:ext uri="{D42A27DB-BD31-4B8C-83A1-F6EECF244321}">
                <p14:modId xmlns:p14="http://schemas.microsoft.com/office/powerpoint/2010/main" val="548366275"/>
              </p:ext>
            </p:extLst>
          </p:nvPr>
        </p:nvGraphicFramePr>
        <p:xfrm>
          <a:off x="1166813" y="2087563"/>
          <a:ext cx="9780585" cy="4028440"/>
        </p:xfrm>
        <a:graphic>
          <a:graphicData uri="http://schemas.openxmlformats.org/drawingml/2006/table">
            <a:tbl>
              <a:tblPr firstRow="1" bandRow="1">
                <a:tableStyleId>{5C22544A-7EE6-4342-B048-85BDC9FD1C3A}</a:tableStyleId>
              </a:tblPr>
              <a:tblGrid>
                <a:gridCol w="777397">
                  <a:extLst>
                    <a:ext uri="{9D8B030D-6E8A-4147-A177-3AD203B41FA5}">
                      <a16:colId xmlns:a16="http://schemas.microsoft.com/office/drawing/2014/main" val="775641706"/>
                    </a:ext>
                  </a:extLst>
                </a:gridCol>
                <a:gridCol w="2645545">
                  <a:extLst>
                    <a:ext uri="{9D8B030D-6E8A-4147-A177-3AD203B41FA5}">
                      <a16:colId xmlns:a16="http://schemas.microsoft.com/office/drawing/2014/main" val="2000631811"/>
                    </a:ext>
                  </a:extLst>
                </a:gridCol>
                <a:gridCol w="1873189">
                  <a:extLst>
                    <a:ext uri="{9D8B030D-6E8A-4147-A177-3AD203B41FA5}">
                      <a16:colId xmlns:a16="http://schemas.microsoft.com/office/drawing/2014/main" val="2617543084"/>
                    </a:ext>
                  </a:extLst>
                </a:gridCol>
                <a:gridCol w="2528337">
                  <a:extLst>
                    <a:ext uri="{9D8B030D-6E8A-4147-A177-3AD203B41FA5}">
                      <a16:colId xmlns:a16="http://schemas.microsoft.com/office/drawing/2014/main" val="1525147717"/>
                    </a:ext>
                  </a:extLst>
                </a:gridCol>
                <a:gridCol w="1956117">
                  <a:extLst>
                    <a:ext uri="{9D8B030D-6E8A-4147-A177-3AD203B41FA5}">
                      <a16:colId xmlns:a16="http://schemas.microsoft.com/office/drawing/2014/main" val="4269001848"/>
                    </a:ext>
                  </a:extLst>
                </a:gridCol>
              </a:tblGrid>
              <a:tr h="370840">
                <a:tc>
                  <a:txBody>
                    <a:bodyPr/>
                    <a:lstStyle/>
                    <a:p>
                      <a:r>
                        <a:rPr lang="en-US" dirty="0"/>
                        <a:t>Sr no.</a:t>
                      </a:r>
                    </a:p>
                  </a:txBody>
                  <a:tcPr/>
                </a:tc>
                <a:tc>
                  <a:txBody>
                    <a:bodyPr/>
                    <a:lstStyle/>
                    <a:p>
                      <a:r>
                        <a:rPr lang="en-US" dirty="0"/>
                        <a:t>IEEE Paper</a:t>
                      </a:r>
                    </a:p>
                  </a:txBody>
                  <a:tcPr/>
                </a:tc>
                <a:tc>
                  <a:txBody>
                    <a:bodyPr/>
                    <a:lstStyle/>
                    <a:p>
                      <a:r>
                        <a:rPr lang="en-US" dirty="0"/>
                        <a:t>Author</a:t>
                      </a:r>
                    </a:p>
                  </a:txBody>
                  <a:tcPr/>
                </a:tc>
                <a:tc>
                  <a:txBody>
                    <a:bodyPr/>
                    <a:lstStyle/>
                    <a:p>
                      <a:r>
                        <a:rPr lang="en-US" dirty="0"/>
                        <a:t>Advantages</a:t>
                      </a:r>
                    </a:p>
                  </a:txBody>
                  <a:tcPr/>
                </a:tc>
                <a:tc>
                  <a:txBody>
                    <a:bodyPr/>
                    <a:lstStyle/>
                    <a:p>
                      <a:r>
                        <a:rPr lang="en-US" dirty="0"/>
                        <a:t>Future Work</a:t>
                      </a:r>
                    </a:p>
                  </a:txBody>
                  <a:tcPr/>
                </a:tc>
                <a:extLst>
                  <a:ext uri="{0D108BD9-81ED-4DB2-BD59-A6C34878D82A}">
                    <a16:rowId xmlns:a16="http://schemas.microsoft.com/office/drawing/2014/main" val="1731337799"/>
                  </a:ext>
                </a:extLst>
              </a:tr>
              <a:tr h="370840">
                <a:tc>
                  <a:txBody>
                    <a:bodyPr/>
                    <a:lstStyle/>
                    <a:p>
                      <a:r>
                        <a:rPr lang="en-US" dirty="0"/>
                        <a:t>4.</a:t>
                      </a:r>
                    </a:p>
                  </a:txBody>
                  <a:tcPr/>
                </a:tc>
                <a:tc>
                  <a:txBody>
                    <a:bodyPr/>
                    <a:lstStyle/>
                    <a:p>
                      <a:r>
                        <a:rPr lang="en-US" dirty="0">
                          <a:hlinkClick r:id="rId2"/>
                        </a:rPr>
                        <a:t>https://ieeexplore.ieee.org/document/4407716</a:t>
                      </a:r>
                      <a:endParaRPr lang="en-US" dirty="0"/>
                    </a:p>
                    <a:p>
                      <a:endParaRPr lang="en-US" dirty="0"/>
                    </a:p>
                  </a:txBody>
                  <a:tcPr/>
                </a:tc>
                <a:tc>
                  <a:txBody>
                    <a:bodyPr/>
                    <a:lstStyle/>
                    <a:p>
                      <a:r>
                        <a:rPr lang="en-US" dirty="0"/>
                        <a:t>Amit Adam, Ehud </a:t>
                      </a:r>
                      <a:r>
                        <a:rPr lang="en-US" dirty="0" err="1"/>
                        <a:t>Rivlin,Iian</a:t>
                      </a:r>
                      <a:r>
                        <a:rPr lang="en-US" dirty="0"/>
                        <a:t> </a:t>
                      </a:r>
                      <a:r>
                        <a:rPr lang="en-US" dirty="0" err="1"/>
                        <a:t>Shimshoni,Daviv</a:t>
                      </a:r>
                      <a:r>
                        <a:rPr lang="en-US" dirty="0"/>
                        <a:t> </a:t>
                      </a:r>
                      <a:r>
                        <a:rPr lang="en-US" dirty="0" err="1"/>
                        <a:t>Reinitz</a:t>
                      </a:r>
                      <a:endParaRPr lang="en-US" dirty="0"/>
                    </a:p>
                  </a:txBody>
                  <a:tcPr/>
                </a:tc>
                <a:tc>
                  <a:txBody>
                    <a:bodyPr/>
                    <a:lstStyle/>
                    <a:p>
                      <a:r>
                        <a:rPr lang="en-US" sz="1800" kern="1200" dirty="0">
                          <a:solidFill>
                            <a:schemeClr val="dk1"/>
                          </a:solidFill>
                          <a:effectLst/>
                          <a:latin typeface="+mn-lt"/>
                          <a:ea typeface="+mn-ea"/>
                          <a:cs typeface="+mn-cs"/>
                        </a:rPr>
                        <a:t>In this paper they have presented an algorithm for abnormal events detection called multiple local monitors here alerts are generated by each local monitor and are attached to the final result. when an abnormal event is detected alerts are generated.</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The limitation of the algorithm is that it lacks sequence monitoring and is not suitable for large-scale video surveillance projects.</a:t>
                      </a:r>
                    </a:p>
                    <a:p>
                      <a:endParaRPr lang="en-US" dirty="0"/>
                    </a:p>
                  </a:txBody>
                  <a:tcPr/>
                </a:tc>
                <a:extLst>
                  <a:ext uri="{0D108BD9-81ED-4DB2-BD59-A6C34878D82A}">
                    <a16:rowId xmlns:a16="http://schemas.microsoft.com/office/drawing/2014/main" val="2026593345"/>
                  </a:ext>
                </a:extLst>
              </a:tr>
            </a:tbl>
          </a:graphicData>
        </a:graphic>
      </p:graphicFrame>
      <p:sp>
        <p:nvSpPr>
          <p:cNvPr id="4" name="Date Placeholder 3">
            <a:extLst>
              <a:ext uri="{FF2B5EF4-FFF2-40B4-BE49-F238E27FC236}">
                <a16:creationId xmlns:a16="http://schemas.microsoft.com/office/drawing/2014/main" id="{FB9B0E80-605E-1820-FB1F-16B4000C5FD0}"/>
              </a:ext>
            </a:extLst>
          </p:cNvPr>
          <p:cNvSpPr>
            <a:spLocks noGrp="1"/>
          </p:cNvSpPr>
          <p:nvPr>
            <p:ph type="dt" sz="half" idx="2"/>
          </p:nvPr>
        </p:nvSpPr>
        <p:spPr/>
        <p:txBody>
          <a:bodyPr/>
          <a:lstStyle/>
          <a:p>
            <a:fld id="{8CE9AC2A-20AD-8C48-B5EB-B5322BDBCDEE}" type="datetime1">
              <a:rPr lang="en-US" smtClean="0"/>
              <a:pPr/>
              <a:t>2/14/2023</a:t>
            </a:fld>
            <a:endParaRPr lang="en-US" dirty="0"/>
          </a:p>
        </p:txBody>
      </p:sp>
      <p:sp>
        <p:nvSpPr>
          <p:cNvPr id="5" name="Footer Placeholder 4">
            <a:extLst>
              <a:ext uri="{FF2B5EF4-FFF2-40B4-BE49-F238E27FC236}">
                <a16:creationId xmlns:a16="http://schemas.microsoft.com/office/drawing/2014/main" id="{A79FE464-7149-A748-3BC7-18D55C5618B1}"/>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37DA0143-8280-49E0-DCEF-345AAE5E8394}"/>
              </a:ext>
            </a:extLst>
          </p:cNvPr>
          <p:cNvSpPr>
            <a:spLocks noGrp="1"/>
          </p:cNvSpPr>
          <p:nvPr>
            <p:ph type="sldNum" sz="quarter" idx="4"/>
          </p:nvPr>
        </p:nvSpPr>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3455708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B10D9F87-9FEC-9152-EB47-93E7F8B4CF4F}"/>
              </a:ext>
            </a:extLst>
          </p:cNvPr>
          <p:cNvGraphicFramePr>
            <a:graphicFrameLocks noGrp="1"/>
          </p:cNvGraphicFramePr>
          <p:nvPr>
            <p:ph idx="1"/>
            <p:extLst>
              <p:ext uri="{D42A27DB-BD31-4B8C-83A1-F6EECF244321}">
                <p14:modId xmlns:p14="http://schemas.microsoft.com/office/powerpoint/2010/main" val="1646675217"/>
              </p:ext>
            </p:extLst>
          </p:nvPr>
        </p:nvGraphicFramePr>
        <p:xfrm>
          <a:off x="873850" y="1279695"/>
          <a:ext cx="9780585" cy="4577080"/>
        </p:xfrm>
        <a:graphic>
          <a:graphicData uri="http://schemas.openxmlformats.org/drawingml/2006/table">
            <a:tbl>
              <a:tblPr firstRow="1" bandRow="1">
                <a:tableStyleId>{5C22544A-7EE6-4342-B048-85BDC9FD1C3A}</a:tableStyleId>
              </a:tblPr>
              <a:tblGrid>
                <a:gridCol w="768519">
                  <a:extLst>
                    <a:ext uri="{9D8B030D-6E8A-4147-A177-3AD203B41FA5}">
                      <a16:colId xmlns:a16="http://schemas.microsoft.com/office/drawing/2014/main" val="1055258198"/>
                    </a:ext>
                  </a:extLst>
                </a:gridCol>
                <a:gridCol w="3143715">
                  <a:extLst>
                    <a:ext uri="{9D8B030D-6E8A-4147-A177-3AD203B41FA5}">
                      <a16:colId xmlns:a16="http://schemas.microsoft.com/office/drawing/2014/main" val="3831020881"/>
                    </a:ext>
                  </a:extLst>
                </a:gridCol>
                <a:gridCol w="1956117">
                  <a:extLst>
                    <a:ext uri="{9D8B030D-6E8A-4147-A177-3AD203B41FA5}">
                      <a16:colId xmlns:a16="http://schemas.microsoft.com/office/drawing/2014/main" val="3048830558"/>
                    </a:ext>
                  </a:extLst>
                </a:gridCol>
                <a:gridCol w="1956117">
                  <a:extLst>
                    <a:ext uri="{9D8B030D-6E8A-4147-A177-3AD203B41FA5}">
                      <a16:colId xmlns:a16="http://schemas.microsoft.com/office/drawing/2014/main" val="1736502389"/>
                    </a:ext>
                  </a:extLst>
                </a:gridCol>
                <a:gridCol w="1956117">
                  <a:extLst>
                    <a:ext uri="{9D8B030D-6E8A-4147-A177-3AD203B41FA5}">
                      <a16:colId xmlns:a16="http://schemas.microsoft.com/office/drawing/2014/main" val="1577599932"/>
                    </a:ext>
                  </a:extLst>
                </a:gridCol>
              </a:tblGrid>
              <a:tr h="370840">
                <a:tc>
                  <a:txBody>
                    <a:bodyPr/>
                    <a:lstStyle/>
                    <a:p>
                      <a:r>
                        <a:rPr lang="en-US" dirty="0"/>
                        <a:t>Sr no</a:t>
                      </a:r>
                    </a:p>
                  </a:txBody>
                  <a:tcPr/>
                </a:tc>
                <a:tc>
                  <a:txBody>
                    <a:bodyPr/>
                    <a:lstStyle/>
                    <a:p>
                      <a:r>
                        <a:rPr lang="en-US" dirty="0"/>
                        <a:t>IEEE Paper</a:t>
                      </a:r>
                    </a:p>
                  </a:txBody>
                  <a:tcPr/>
                </a:tc>
                <a:tc>
                  <a:txBody>
                    <a:bodyPr/>
                    <a:lstStyle/>
                    <a:p>
                      <a:r>
                        <a:rPr lang="en-US" dirty="0"/>
                        <a:t>Author</a:t>
                      </a:r>
                    </a:p>
                  </a:txBody>
                  <a:tcPr/>
                </a:tc>
                <a:tc>
                  <a:txBody>
                    <a:bodyPr/>
                    <a:lstStyle/>
                    <a:p>
                      <a:r>
                        <a:rPr lang="en-US" dirty="0"/>
                        <a:t>Advantages</a:t>
                      </a:r>
                    </a:p>
                  </a:txBody>
                  <a:tcPr/>
                </a:tc>
                <a:tc>
                  <a:txBody>
                    <a:bodyPr/>
                    <a:lstStyle/>
                    <a:p>
                      <a:r>
                        <a:rPr lang="en-US" dirty="0"/>
                        <a:t>Future Work</a:t>
                      </a:r>
                    </a:p>
                  </a:txBody>
                  <a:tcPr/>
                </a:tc>
                <a:extLst>
                  <a:ext uri="{0D108BD9-81ED-4DB2-BD59-A6C34878D82A}">
                    <a16:rowId xmlns:a16="http://schemas.microsoft.com/office/drawing/2014/main" val="815907902"/>
                  </a:ext>
                </a:extLst>
              </a:tr>
              <a:tr h="370840">
                <a:tc>
                  <a:txBody>
                    <a:bodyPr/>
                    <a:lstStyle/>
                    <a:p>
                      <a:r>
                        <a:rPr lang="en-US" dirty="0"/>
                        <a:t>5.</a:t>
                      </a:r>
                    </a:p>
                  </a:txBody>
                  <a:tcPr/>
                </a:tc>
                <a:tc>
                  <a:txBody>
                    <a:bodyPr/>
                    <a:lstStyle/>
                    <a:p>
                      <a:r>
                        <a:rPr lang="en-US" dirty="0">
                          <a:hlinkClick r:id="rId2"/>
                        </a:rPr>
                        <a:t>https://ieeexplore.ieee.org/document/7410867</a:t>
                      </a:r>
                      <a:endParaRPr lang="en-US" dirty="0"/>
                    </a:p>
                    <a:p>
                      <a:endParaRPr lang="en-US" dirty="0"/>
                    </a:p>
                  </a:txBody>
                  <a:tcPr/>
                </a:tc>
                <a:tc>
                  <a:txBody>
                    <a:bodyPr/>
                    <a:lstStyle/>
                    <a:p>
                      <a:r>
                        <a:rPr lang="en-US" dirty="0"/>
                        <a:t>Du </a:t>
                      </a:r>
                      <a:r>
                        <a:rPr lang="en-US" dirty="0" err="1"/>
                        <a:t>Tran,Lubomir</a:t>
                      </a:r>
                      <a:r>
                        <a:rPr lang="en-US" dirty="0"/>
                        <a:t>  </a:t>
                      </a:r>
                      <a:r>
                        <a:rPr lang="en-US" dirty="0" err="1"/>
                        <a:t>Bourdev,Rob</a:t>
                      </a:r>
                      <a:r>
                        <a:rPr lang="en-US" dirty="0"/>
                        <a:t> </a:t>
                      </a:r>
                      <a:r>
                        <a:rPr lang="en-US" dirty="0" err="1"/>
                        <a:t>Fergus,Lorenzo</a:t>
                      </a:r>
                      <a:r>
                        <a:rPr lang="en-US" dirty="0"/>
                        <a:t> </a:t>
                      </a:r>
                      <a:r>
                        <a:rPr lang="en-US" dirty="0" err="1"/>
                        <a:t>Torresane,Manohar</a:t>
                      </a:r>
                      <a:r>
                        <a:rPr lang="en-US" dirty="0"/>
                        <a:t> </a:t>
                      </a:r>
                      <a:r>
                        <a:rPr lang="en-US" dirty="0" err="1"/>
                        <a:t>Palhuri</a:t>
                      </a:r>
                      <a:r>
                        <a:rPr lang="en-US" dirty="0"/>
                        <a:t>.</a:t>
                      </a:r>
                    </a:p>
                  </a:txBody>
                  <a:tcPr/>
                </a:tc>
                <a:tc>
                  <a:txBody>
                    <a:bodyPr/>
                    <a:lstStyle/>
                    <a:p>
                      <a:r>
                        <a:rPr lang="en-US" sz="1800" kern="1200" dirty="0">
                          <a:solidFill>
                            <a:schemeClr val="dk1"/>
                          </a:solidFill>
                          <a:effectLst/>
                          <a:latin typeface="+mn-lt"/>
                          <a:ea typeface="+mn-ea"/>
                          <a:cs typeface="+mn-cs"/>
                        </a:rPr>
                        <a:t>In this paper they have addressed the problem of learning spatiotemporal features using 3D </a:t>
                      </a:r>
                      <a:r>
                        <a:rPr lang="en-US" sz="1800" kern="1200" dirty="0" err="1">
                          <a:solidFill>
                            <a:schemeClr val="dk1"/>
                          </a:solidFill>
                          <a:effectLst/>
                          <a:latin typeface="+mn-lt"/>
                          <a:ea typeface="+mn-ea"/>
                          <a:cs typeface="+mn-cs"/>
                        </a:rPr>
                        <a:t>ConvNets.and</a:t>
                      </a:r>
                      <a:r>
                        <a:rPr lang="en-US" sz="1800" kern="1200" dirty="0">
                          <a:solidFill>
                            <a:schemeClr val="dk1"/>
                          </a:solidFill>
                          <a:effectLst/>
                          <a:latin typeface="+mn-lt"/>
                          <a:ea typeface="+mn-ea"/>
                          <a:cs typeface="+mn-cs"/>
                        </a:rPr>
                        <a:t> they are trained on large-sized video datasets. they have also found 3D </a:t>
                      </a:r>
                      <a:r>
                        <a:rPr lang="en-US" sz="1800" kern="1200" dirty="0" err="1">
                          <a:solidFill>
                            <a:schemeClr val="dk1"/>
                          </a:solidFill>
                          <a:effectLst/>
                          <a:latin typeface="+mn-lt"/>
                          <a:ea typeface="+mn-ea"/>
                          <a:cs typeface="+mn-cs"/>
                        </a:rPr>
                        <a:t>ConvNets</a:t>
                      </a:r>
                      <a:r>
                        <a:rPr lang="en-US" sz="1800" kern="1200" dirty="0">
                          <a:solidFill>
                            <a:schemeClr val="dk1"/>
                          </a:solidFill>
                          <a:effectLst/>
                          <a:latin typeface="+mn-lt"/>
                          <a:ea typeface="+mn-ea"/>
                          <a:cs typeface="+mn-cs"/>
                        </a:rPr>
                        <a:t> temporal kernel length.</a:t>
                      </a:r>
                      <a:endParaRPr lang="en-US" dirty="0"/>
                    </a:p>
                  </a:txBody>
                  <a:tcPr/>
                </a:tc>
                <a:tc>
                  <a:txBody>
                    <a:bodyPr/>
                    <a:lstStyle/>
                    <a:p>
                      <a:r>
                        <a:rPr lang="en-US" dirty="0"/>
                        <a:t>They help to solve large problems such as action recognition, and abnormal event detection.</a:t>
                      </a:r>
                    </a:p>
                  </a:txBody>
                  <a:tcPr/>
                </a:tc>
                <a:extLst>
                  <a:ext uri="{0D108BD9-81ED-4DB2-BD59-A6C34878D82A}">
                    <a16:rowId xmlns:a16="http://schemas.microsoft.com/office/drawing/2014/main" val="1601956755"/>
                  </a:ext>
                </a:extLst>
              </a:tr>
            </a:tbl>
          </a:graphicData>
        </a:graphic>
      </p:graphicFrame>
      <p:sp>
        <p:nvSpPr>
          <p:cNvPr id="4" name="Date Placeholder 3">
            <a:extLst>
              <a:ext uri="{FF2B5EF4-FFF2-40B4-BE49-F238E27FC236}">
                <a16:creationId xmlns:a16="http://schemas.microsoft.com/office/drawing/2014/main" id="{CB5FC6F4-B279-58D7-714A-90E5817FF93C}"/>
              </a:ext>
            </a:extLst>
          </p:cNvPr>
          <p:cNvSpPr>
            <a:spLocks noGrp="1"/>
          </p:cNvSpPr>
          <p:nvPr>
            <p:ph type="dt" sz="half" idx="2"/>
          </p:nvPr>
        </p:nvSpPr>
        <p:spPr/>
        <p:txBody>
          <a:bodyPr/>
          <a:lstStyle/>
          <a:p>
            <a:fld id="{8CE9AC2A-20AD-8C48-B5EB-B5322BDBCDEE}" type="datetime1">
              <a:rPr lang="en-US" smtClean="0"/>
              <a:pPr/>
              <a:t>2/14/2023</a:t>
            </a:fld>
            <a:endParaRPr lang="en-US" dirty="0"/>
          </a:p>
        </p:txBody>
      </p:sp>
      <p:sp>
        <p:nvSpPr>
          <p:cNvPr id="5" name="Footer Placeholder 4">
            <a:extLst>
              <a:ext uri="{FF2B5EF4-FFF2-40B4-BE49-F238E27FC236}">
                <a16:creationId xmlns:a16="http://schemas.microsoft.com/office/drawing/2014/main" id="{6540E5A4-5C97-E7DC-E45A-E5C53F4B808C}"/>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B154D1FA-6B29-66E5-382F-CA98C5EDF95B}"/>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3901855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F091EEC6-D4F0-7D69-E6BA-3AC741A052AE}"/>
              </a:ext>
            </a:extLst>
          </p:cNvPr>
          <p:cNvGraphicFramePr>
            <a:graphicFrameLocks noGrp="1"/>
          </p:cNvGraphicFramePr>
          <p:nvPr>
            <p:ph idx="1"/>
            <p:extLst>
              <p:ext uri="{D42A27DB-BD31-4B8C-83A1-F6EECF244321}">
                <p14:modId xmlns:p14="http://schemas.microsoft.com/office/powerpoint/2010/main" val="178696930"/>
              </p:ext>
            </p:extLst>
          </p:nvPr>
        </p:nvGraphicFramePr>
        <p:xfrm>
          <a:off x="1166813" y="2087563"/>
          <a:ext cx="9780585" cy="3479800"/>
        </p:xfrm>
        <a:graphic>
          <a:graphicData uri="http://schemas.openxmlformats.org/drawingml/2006/table">
            <a:tbl>
              <a:tblPr firstRow="1" bandRow="1">
                <a:tableStyleId>{5C22544A-7EE6-4342-B048-85BDC9FD1C3A}</a:tableStyleId>
              </a:tblPr>
              <a:tblGrid>
                <a:gridCol w="848418">
                  <a:extLst>
                    <a:ext uri="{9D8B030D-6E8A-4147-A177-3AD203B41FA5}">
                      <a16:colId xmlns:a16="http://schemas.microsoft.com/office/drawing/2014/main" val="3292803369"/>
                    </a:ext>
                  </a:extLst>
                </a:gridCol>
                <a:gridCol w="2077375">
                  <a:extLst>
                    <a:ext uri="{9D8B030D-6E8A-4147-A177-3AD203B41FA5}">
                      <a16:colId xmlns:a16="http://schemas.microsoft.com/office/drawing/2014/main" val="1095216982"/>
                    </a:ext>
                  </a:extLst>
                </a:gridCol>
                <a:gridCol w="1766656">
                  <a:extLst>
                    <a:ext uri="{9D8B030D-6E8A-4147-A177-3AD203B41FA5}">
                      <a16:colId xmlns:a16="http://schemas.microsoft.com/office/drawing/2014/main" val="105639478"/>
                    </a:ext>
                  </a:extLst>
                </a:gridCol>
                <a:gridCol w="3132019">
                  <a:extLst>
                    <a:ext uri="{9D8B030D-6E8A-4147-A177-3AD203B41FA5}">
                      <a16:colId xmlns:a16="http://schemas.microsoft.com/office/drawing/2014/main" val="3037612412"/>
                    </a:ext>
                  </a:extLst>
                </a:gridCol>
                <a:gridCol w="1956117">
                  <a:extLst>
                    <a:ext uri="{9D8B030D-6E8A-4147-A177-3AD203B41FA5}">
                      <a16:colId xmlns:a16="http://schemas.microsoft.com/office/drawing/2014/main" val="703283342"/>
                    </a:ext>
                  </a:extLst>
                </a:gridCol>
              </a:tblGrid>
              <a:tr h="370840">
                <a:tc>
                  <a:txBody>
                    <a:bodyPr/>
                    <a:lstStyle/>
                    <a:p>
                      <a:r>
                        <a:rPr lang="en-US" dirty="0"/>
                        <a:t>Sr no</a:t>
                      </a:r>
                    </a:p>
                  </a:txBody>
                  <a:tcPr/>
                </a:tc>
                <a:tc>
                  <a:txBody>
                    <a:bodyPr/>
                    <a:lstStyle/>
                    <a:p>
                      <a:r>
                        <a:rPr lang="en-US" dirty="0"/>
                        <a:t>IEEE Paper</a:t>
                      </a:r>
                    </a:p>
                  </a:txBody>
                  <a:tcPr/>
                </a:tc>
                <a:tc>
                  <a:txBody>
                    <a:bodyPr/>
                    <a:lstStyle/>
                    <a:p>
                      <a:r>
                        <a:rPr lang="en-US" dirty="0"/>
                        <a:t>Author</a:t>
                      </a:r>
                    </a:p>
                  </a:txBody>
                  <a:tcPr/>
                </a:tc>
                <a:tc>
                  <a:txBody>
                    <a:bodyPr/>
                    <a:lstStyle/>
                    <a:p>
                      <a:r>
                        <a:rPr lang="en-US" dirty="0"/>
                        <a:t>Advantages</a:t>
                      </a:r>
                    </a:p>
                  </a:txBody>
                  <a:tcPr/>
                </a:tc>
                <a:tc>
                  <a:txBody>
                    <a:bodyPr/>
                    <a:lstStyle/>
                    <a:p>
                      <a:r>
                        <a:rPr lang="en-US" dirty="0"/>
                        <a:t>Future work</a:t>
                      </a:r>
                    </a:p>
                  </a:txBody>
                  <a:tcPr/>
                </a:tc>
                <a:extLst>
                  <a:ext uri="{0D108BD9-81ED-4DB2-BD59-A6C34878D82A}">
                    <a16:rowId xmlns:a16="http://schemas.microsoft.com/office/drawing/2014/main" val="1843761854"/>
                  </a:ext>
                </a:extLst>
              </a:tr>
              <a:tr h="370840">
                <a:tc>
                  <a:txBody>
                    <a:bodyPr/>
                    <a:lstStyle/>
                    <a:p>
                      <a:r>
                        <a:rPr lang="en-US" dirty="0"/>
                        <a:t>6.</a:t>
                      </a:r>
                    </a:p>
                  </a:txBody>
                  <a:tcPr/>
                </a:tc>
                <a:tc>
                  <a:txBody>
                    <a:bodyPr/>
                    <a:lstStyle/>
                    <a:p>
                      <a:r>
                        <a:rPr lang="en-US" dirty="0"/>
                        <a:t>Zhang</a:t>
                      </a:r>
                    </a:p>
                  </a:txBody>
                  <a:tcPr/>
                </a:tc>
                <a:tc>
                  <a:txBody>
                    <a:bodyPr/>
                    <a:lstStyle/>
                    <a:p>
                      <a:r>
                        <a:rPr lang="en-US" dirty="0"/>
                        <a:t>N </a:t>
                      </a:r>
                      <a:r>
                        <a:rPr lang="en-US" dirty="0" err="1"/>
                        <a:t>Bird,S.Atev,N</a:t>
                      </a:r>
                      <a:r>
                        <a:rPr lang="en-US" dirty="0"/>
                        <a:t> .</a:t>
                      </a:r>
                      <a:r>
                        <a:rPr lang="en-US" dirty="0" err="1"/>
                        <a:t>Camaelli,R.Martin</a:t>
                      </a:r>
                      <a:endParaRPr lang="en-US" dirty="0"/>
                    </a:p>
                  </a:txBody>
                  <a:tcPr/>
                </a:tc>
                <a:tc>
                  <a:txBody>
                    <a:bodyPr/>
                    <a:lstStyle/>
                    <a:p>
                      <a:r>
                        <a:rPr lang="en-US" sz="1800" b="0" i="0" u="none" strike="noStrike" kern="1200" dirty="0">
                          <a:solidFill>
                            <a:schemeClr val="dk1"/>
                          </a:solidFill>
                          <a:effectLst/>
                          <a:latin typeface="+mn-lt"/>
                          <a:ea typeface="+mn-ea"/>
                          <a:cs typeface="+mn-cs"/>
                        </a:rPr>
                        <a:t>intelligent video surveillance system has good application prospect in security field, the detection, tracking and classification of target are key parts of the system</a:t>
                      </a:r>
                      <a:endParaRPr lang="en-US" dirty="0"/>
                    </a:p>
                  </a:txBody>
                  <a:tcPr/>
                </a:tc>
                <a:tc>
                  <a:txBody>
                    <a:bodyPr/>
                    <a:lstStyle/>
                    <a:p>
                      <a:r>
                        <a:rPr lang="en-US" sz="1800" b="0" i="0" u="none" strike="noStrike" kern="1200">
                          <a:solidFill>
                            <a:schemeClr val="dk1"/>
                          </a:solidFill>
                          <a:effectLst/>
                          <a:latin typeface="+mn-lt"/>
                          <a:ea typeface="+mn-ea"/>
                          <a:cs typeface="+mn-cs"/>
                        </a:rPr>
                        <a:t> The whole monitoring system is also constrained by two major difficulties, which can easily deal with complex environments and explore a variety of changes,</a:t>
                      </a:r>
                      <a:endParaRPr lang="en-US" dirty="0"/>
                    </a:p>
                  </a:txBody>
                  <a:tcPr/>
                </a:tc>
                <a:extLst>
                  <a:ext uri="{0D108BD9-81ED-4DB2-BD59-A6C34878D82A}">
                    <a16:rowId xmlns:a16="http://schemas.microsoft.com/office/drawing/2014/main" val="2457263780"/>
                  </a:ext>
                </a:extLst>
              </a:tr>
            </a:tbl>
          </a:graphicData>
        </a:graphic>
      </p:graphicFrame>
      <p:sp>
        <p:nvSpPr>
          <p:cNvPr id="4" name="Date Placeholder 3">
            <a:extLst>
              <a:ext uri="{FF2B5EF4-FFF2-40B4-BE49-F238E27FC236}">
                <a16:creationId xmlns:a16="http://schemas.microsoft.com/office/drawing/2014/main" id="{5E6C0F53-1113-3158-AC77-A9345F74622D}"/>
              </a:ext>
            </a:extLst>
          </p:cNvPr>
          <p:cNvSpPr>
            <a:spLocks noGrp="1"/>
          </p:cNvSpPr>
          <p:nvPr>
            <p:ph type="dt" sz="half" idx="2"/>
          </p:nvPr>
        </p:nvSpPr>
        <p:spPr/>
        <p:txBody>
          <a:bodyPr/>
          <a:lstStyle/>
          <a:p>
            <a:fld id="{8CE9AC2A-20AD-8C48-B5EB-B5322BDBCDEE}" type="datetime1">
              <a:rPr lang="en-US" smtClean="0"/>
              <a:pPr/>
              <a:t>2/14/2023</a:t>
            </a:fld>
            <a:endParaRPr lang="en-US" dirty="0"/>
          </a:p>
        </p:txBody>
      </p:sp>
      <p:sp>
        <p:nvSpPr>
          <p:cNvPr id="5" name="Footer Placeholder 4">
            <a:extLst>
              <a:ext uri="{FF2B5EF4-FFF2-40B4-BE49-F238E27FC236}">
                <a16:creationId xmlns:a16="http://schemas.microsoft.com/office/drawing/2014/main" id="{3E3A450B-61A3-CE0A-7483-B3B71AA80169}"/>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AAB5222F-A455-FCC4-995A-21F2B0046C6C}"/>
              </a:ext>
            </a:extLst>
          </p:cNvPr>
          <p:cNvSpPr>
            <a:spLocks noGrp="1"/>
          </p:cNvSpPr>
          <p:nvPr>
            <p:ph type="sldNum" sz="quarter" idx="4"/>
          </p:nvPr>
        </p:nvSpPr>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1557959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148FB-24DA-F645-82DE-FD0BA1A28B3D}"/>
              </a:ext>
            </a:extLst>
          </p:cNvPr>
          <p:cNvSpPr>
            <a:spLocks noGrp="1"/>
          </p:cNvSpPr>
          <p:nvPr>
            <p:ph type="title"/>
          </p:nvPr>
        </p:nvSpPr>
        <p:spPr/>
        <p:txBody>
          <a:bodyPr/>
          <a:lstStyle/>
          <a:p>
            <a:r>
              <a:rPr lang="en-US" dirty="0"/>
              <a:t>Research Gap</a:t>
            </a:r>
          </a:p>
        </p:txBody>
      </p:sp>
      <p:sp>
        <p:nvSpPr>
          <p:cNvPr id="3" name="Text Placeholder 2">
            <a:extLst>
              <a:ext uri="{FF2B5EF4-FFF2-40B4-BE49-F238E27FC236}">
                <a16:creationId xmlns:a16="http://schemas.microsoft.com/office/drawing/2014/main" id="{76EE4DED-24DE-CE40-DF68-498AA07F30C9}"/>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D7A5F774-CC71-84A1-51D7-F5531ED96A4E}"/>
              </a:ext>
            </a:extLst>
          </p:cNvPr>
          <p:cNvSpPr>
            <a:spLocks noGrp="1"/>
          </p:cNvSpPr>
          <p:nvPr>
            <p:ph type="dt" sz="half" idx="10"/>
          </p:nvPr>
        </p:nvSpPr>
        <p:spPr/>
        <p:txBody>
          <a:bodyPr/>
          <a:lstStyle/>
          <a:p>
            <a:fld id="{F5592931-05C6-8543-8B6E-A8BD29BD5C2B}" type="datetime1">
              <a:rPr lang="en-US" smtClean="0"/>
              <a:pPr/>
              <a:t>2/14/2023</a:t>
            </a:fld>
            <a:endParaRPr lang="en-US" dirty="0"/>
          </a:p>
        </p:txBody>
      </p:sp>
      <p:sp>
        <p:nvSpPr>
          <p:cNvPr id="5" name="Footer Placeholder 4">
            <a:extLst>
              <a:ext uri="{FF2B5EF4-FFF2-40B4-BE49-F238E27FC236}">
                <a16:creationId xmlns:a16="http://schemas.microsoft.com/office/drawing/2014/main" id="{D38BE5B6-B841-C34B-FF50-1EAA4BFF63A9}"/>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48E2AA59-59BF-00A6-25F0-77228E28A808}"/>
              </a:ext>
            </a:extLst>
          </p:cNvPr>
          <p:cNvSpPr>
            <a:spLocks noGrp="1"/>
          </p:cNvSpPr>
          <p:nvPr>
            <p:ph type="sldNum" sz="quarter" idx="12"/>
          </p:nvPr>
        </p:nvSpPr>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2031421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3732C-BCFD-3BEB-5641-96091BF98CAC}"/>
              </a:ext>
            </a:extLst>
          </p:cNvPr>
          <p:cNvSpPr>
            <a:spLocks noGrp="1"/>
          </p:cNvSpPr>
          <p:nvPr>
            <p:ph type="title"/>
          </p:nvPr>
        </p:nvSpPr>
        <p:spPr/>
        <p:txBody>
          <a:bodyPr/>
          <a:lstStyle/>
          <a:p>
            <a:r>
              <a:rPr lang="en-US" dirty="0"/>
              <a:t>Problem Statement</a:t>
            </a:r>
          </a:p>
        </p:txBody>
      </p:sp>
      <p:sp>
        <p:nvSpPr>
          <p:cNvPr id="3" name="Text Placeholder 2">
            <a:extLst>
              <a:ext uri="{FF2B5EF4-FFF2-40B4-BE49-F238E27FC236}">
                <a16:creationId xmlns:a16="http://schemas.microsoft.com/office/drawing/2014/main" id="{9D196E41-75D0-2C94-31F3-C0A356ADC05F}"/>
              </a:ext>
            </a:extLst>
          </p:cNvPr>
          <p:cNvSpPr>
            <a:spLocks noGrp="1"/>
          </p:cNvSpPr>
          <p:nvPr>
            <p:ph type="body" idx="1"/>
          </p:nvPr>
        </p:nvSpPr>
        <p:spPr/>
        <p:txBody>
          <a:bodyPr/>
          <a:lstStyle/>
          <a:p>
            <a:r>
              <a:rPr lang="en-US" dirty="0"/>
              <a:t>Bank is using video cameras for the purpose of surveillance at many </a:t>
            </a:r>
            <a:r>
              <a:rPr lang="en-US" dirty="0" err="1"/>
              <a:t>branches.ATMs</a:t>
            </a:r>
            <a:r>
              <a:rPr lang="en-US" dirty="0"/>
              <a:t> and digital lobbies. Getting video analytics of different parameters from the video recording will help the bank to resolve many operational issues at the </a:t>
            </a:r>
            <a:r>
              <a:rPr lang="en-US" dirty="0" err="1"/>
              <a:t>branches.The</a:t>
            </a:r>
            <a:r>
              <a:rPr lang="en-US" dirty="0"/>
              <a:t> bank wants to explore video analytics for understand the customer behaviors or actions in certain branches for proactive surveillance and provide </a:t>
            </a:r>
            <a:r>
              <a:rPr lang="en-US" dirty="0" err="1"/>
              <a:t>beter</a:t>
            </a:r>
            <a:r>
              <a:rPr lang="en-US" dirty="0"/>
              <a:t> service to customers.</a:t>
            </a:r>
          </a:p>
          <a:p>
            <a:endParaRPr lang="en-US" dirty="0"/>
          </a:p>
        </p:txBody>
      </p:sp>
      <p:sp>
        <p:nvSpPr>
          <p:cNvPr id="4" name="Date Placeholder 3">
            <a:extLst>
              <a:ext uri="{FF2B5EF4-FFF2-40B4-BE49-F238E27FC236}">
                <a16:creationId xmlns:a16="http://schemas.microsoft.com/office/drawing/2014/main" id="{CEC4EF1D-09BF-0C5D-BC04-3F7ECA47A661}"/>
              </a:ext>
            </a:extLst>
          </p:cNvPr>
          <p:cNvSpPr>
            <a:spLocks noGrp="1"/>
          </p:cNvSpPr>
          <p:nvPr>
            <p:ph type="dt" sz="half" idx="10"/>
          </p:nvPr>
        </p:nvSpPr>
        <p:spPr/>
        <p:txBody>
          <a:bodyPr/>
          <a:lstStyle/>
          <a:p>
            <a:fld id="{F5592931-05C6-8543-8B6E-A8BD29BD5C2B}" type="datetime1">
              <a:rPr lang="en-US" smtClean="0"/>
              <a:pPr/>
              <a:t>2/14/2023</a:t>
            </a:fld>
            <a:endParaRPr lang="en-US" dirty="0"/>
          </a:p>
        </p:txBody>
      </p:sp>
      <p:sp>
        <p:nvSpPr>
          <p:cNvPr id="5" name="Footer Placeholder 4">
            <a:extLst>
              <a:ext uri="{FF2B5EF4-FFF2-40B4-BE49-F238E27FC236}">
                <a16:creationId xmlns:a16="http://schemas.microsoft.com/office/drawing/2014/main" id="{EA3C364C-83E3-EDB7-2505-02F7FED1FA5C}"/>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F626C95-446D-2341-C995-72F4967CECE2}"/>
              </a:ext>
            </a:extLst>
          </p:cNvPr>
          <p:cNvSpPr>
            <a:spLocks noGrp="1"/>
          </p:cNvSpPr>
          <p:nvPr>
            <p:ph type="sldNum" sz="quarter" idx="12"/>
          </p:nvPr>
        </p:nvSpPr>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4266176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D77D1-E0B9-ED49-E3A0-597EC543B722}"/>
              </a:ext>
            </a:extLst>
          </p:cNvPr>
          <p:cNvSpPr>
            <a:spLocks noGrp="1"/>
          </p:cNvSpPr>
          <p:nvPr>
            <p:ph type="title"/>
          </p:nvPr>
        </p:nvSpPr>
        <p:spPr/>
        <p:txBody>
          <a:bodyPr/>
          <a:lstStyle/>
          <a:p>
            <a:r>
              <a:rPr lang="en-US" dirty="0"/>
              <a:t>Proposed Methodology</a:t>
            </a:r>
          </a:p>
        </p:txBody>
      </p:sp>
      <p:sp>
        <p:nvSpPr>
          <p:cNvPr id="3" name="Text Placeholder 2">
            <a:extLst>
              <a:ext uri="{FF2B5EF4-FFF2-40B4-BE49-F238E27FC236}">
                <a16:creationId xmlns:a16="http://schemas.microsoft.com/office/drawing/2014/main" id="{1188743E-26DD-D0B4-94DD-E7417CA55E37}"/>
              </a:ext>
            </a:extLst>
          </p:cNvPr>
          <p:cNvSpPr>
            <a:spLocks noGrp="1"/>
          </p:cNvSpPr>
          <p:nvPr>
            <p:ph type="body" idx="1"/>
          </p:nvPr>
        </p:nvSpPr>
        <p:spPr/>
        <p:txBody>
          <a:bodyPr/>
          <a:lstStyle/>
          <a:p>
            <a:pPr algn="ctr"/>
            <a:r>
              <a:rPr lang="en-US" sz="3200" dirty="0"/>
              <a:t>ALGORITHM </a:t>
            </a:r>
          </a:p>
          <a:p>
            <a:r>
              <a:rPr lang="en-US" sz="3200" dirty="0"/>
              <a:t>CNN </a:t>
            </a:r>
            <a:r>
              <a:rPr lang="en-US" sz="3200" dirty="0">
                <a:solidFill>
                  <a:schemeClr val="bg1">
                    <a:lumMod val="95000"/>
                  </a:schemeClr>
                </a:solidFill>
                <a:latin typeface="Arial" panose="020B0604020202020204" pitchFamily="34" charset="0"/>
              </a:rPr>
              <a:t>C</a:t>
            </a:r>
            <a:r>
              <a:rPr lang="en-US" sz="3200" b="0" i="0" dirty="0">
                <a:solidFill>
                  <a:schemeClr val="bg1">
                    <a:lumMod val="95000"/>
                  </a:schemeClr>
                </a:solidFill>
                <a:effectLst/>
                <a:latin typeface="Arial" panose="020B0604020202020204" pitchFamily="34" charset="0"/>
              </a:rPr>
              <a:t>onvolutional </a:t>
            </a:r>
            <a:r>
              <a:rPr lang="en-US" sz="3200" dirty="0">
                <a:solidFill>
                  <a:schemeClr val="bg1">
                    <a:lumMod val="95000"/>
                  </a:schemeClr>
                </a:solidFill>
                <a:latin typeface="Arial" panose="020B0604020202020204" pitchFamily="34" charset="0"/>
              </a:rPr>
              <a:t>N</a:t>
            </a:r>
            <a:r>
              <a:rPr lang="en-US" sz="3200" b="0" i="0" dirty="0">
                <a:solidFill>
                  <a:schemeClr val="bg1">
                    <a:lumMod val="95000"/>
                  </a:schemeClr>
                </a:solidFill>
                <a:effectLst/>
                <a:latin typeface="Arial" panose="020B0604020202020204" pitchFamily="34" charset="0"/>
              </a:rPr>
              <a:t>eural </a:t>
            </a:r>
            <a:r>
              <a:rPr lang="en-US" sz="3200" dirty="0">
                <a:solidFill>
                  <a:schemeClr val="bg1">
                    <a:lumMod val="95000"/>
                  </a:schemeClr>
                </a:solidFill>
                <a:latin typeface="Arial" panose="020B0604020202020204" pitchFamily="34" charset="0"/>
              </a:rPr>
              <a:t>N</a:t>
            </a:r>
            <a:r>
              <a:rPr lang="en-US" sz="3200" b="0" i="0" dirty="0">
                <a:solidFill>
                  <a:schemeClr val="bg1">
                    <a:lumMod val="95000"/>
                  </a:schemeClr>
                </a:solidFill>
                <a:effectLst/>
                <a:latin typeface="Arial" panose="020B0604020202020204" pitchFamily="34" charset="0"/>
              </a:rPr>
              <a:t>etwork </a:t>
            </a:r>
            <a:endParaRPr lang="en-US" sz="3200" dirty="0"/>
          </a:p>
          <a:p>
            <a:r>
              <a:rPr lang="en-US" sz="1800" b="0" i="0" dirty="0">
                <a:solidFill>
                  <a:schemeClr val="bg1">
                    <a:lumMod val="95000"/>
                  </a:schemeClr>
                </a:solidFill>
                <a:effectLst/>
                <a:latin typeface="Arial" panose="020B0604020202020204" pitchFamily="34" charset="0"/>
              </a:rPr>
              <a:t>A convolutional neural network CNN or convent is a subset of Machine Learning. It is one of the various types of artificial neural networks which are used for different applications and data types.</a:t>
            </a:r>
          </a:p>
          <a:p>
            <a:endParaRPr lang="en-US" sz="1800" dirty="0">
              <a:solidFill>
                <a:schemeClr val="bg1">
                  <a:lumMod val="95000"/>
                </a:schemeClr>
              </a:solidFill>
            </a:endParaRPr>
          </a:p>
        </p:txBody>
      </p:sp>
      <p:sp>
        <p:nvSpPr>
          <p:cNvPr id="4" name="Date Placeholder 3">
            <a:extLst>
              <a:ext uri="{FF2B5EF4-FFF2-40B4-BE49-F238E27FC236}">
                <a16:creationId xmlns:a16="http://schemas.microsoft.com/office/drawing/2014/main" id="{66B88D73-8C53-897C-4ED6-382ED0A31356}"/>
              </a:ext>
            </a:extLst>
          </p:cNvPr>
          <p:cNvSpPr>
            <a:spLocks noGrp="1"/>
          </p:cNvSpPr>
          <p:nvPr>
            <p:ph type="dt" sz="half" idx="10"/>
          </p:nvPr>
        </p:nvSpPr>
        <p:spPr/>
        <p:txBody>
          <a:bodyPr/>
          <a:lstStyle/>
          <a:p>
            <a:fld id="{F5592931-05C6-8543-8B6E-A8BD29BD5C2B}" type="datetime1">
              <a:rPr lang="en-US" smtClean="0"/>
              <a:pPr/>
              <a:t>2/14/2023</a:t>
            </a:fld>
            <a:endParaRPr lang="en-US" dirty="0"/>
          </a:p>
        </p:txBody>
      </p:sp>
      <p:sp>
        <p:nvSpPr>
          <p:cNvPr id="5" name="Footer Placeholder 4">
            <a:extLst>
              <a:ext uri="{FF2B5EF4-FFF2-40B4-BE49-F238E27FC236}">
                <a16:creationId xmlns:a16="http://schemas.microsoft.com/office/drawing/2014/main" id="{E1C8A006-591A-2F40-B454-A674EABED56A}"/>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7787AD6D-801A-DBE9-1F2B-B92655EFD824}"/>
              </a:ext>
            </a:extLst>
          </p:cNvPr>
          <p:cNvSpPr>
            <a:spLocks noGrp="1"/>
          </p:cNvSpPr>
          <p:nvPr>
            <p:ph type="sldNum" sz="quarter" idx="12"/>
          </p:nvPr>
        </p:nvSpPr>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491670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467D84-3699-AD61-A5B3-FD3FF5052353}"/>
              </a:ext>
            </a:extLst>
          </p:cNvPr>
          <p:cNvSpPr>
            <a:spLocks noGrp="1"/>
          </p:cNvSpPr>
          <p:nvPr>
            <p:ph idx="1"/>
          </p:nvPr>
        </p:nvSpPr>
        <p:spPr>
          <a:xfrm>
            <a:off x="381000" y="310718"/>
            <a:ext cx="10565675" cy="5885895"/>
          </a:xfrm>
        </p:spPr>
        <p:txBody>
          <a:bodyPr/>
          <a:lstStyle/>
          <a:p>
            <a:pPr algn="l"/>
            <a:r>
              <a:rPr lang="en-US" sz="1800" b="0" i="0" dirty="0">
                <a:solidFill>
                  <a:srgbClr val="666666"/>
                </a:solidFill>
                <a:effectLst/>
                <a:latin typeface="Arial" panose="020B0604020202020204" pitchFamily="34" charset="0"/>
              </a:rPr>
              <a:t>A deep-learning CNN consists of three layers: </a:t>
            </a:r>
          </a:p>
          <a:p>
            <a:pPr marL="285750" indent="-285750" algn="l">
              <a:buFont typeface="Arial" panose="020B0604020202020204" pitchFamily="34" charset="0"/>
              <a:buChar char="•"/>
            </a:pPr>
            <a:r>
              <a:rPr lang="en-US" sz="1800" b="0" i="0" dirty="0">
                <a:solidFill>
                  <a:srgbClr val="666666"/>
                </a:solidFill>
                <a:effectLst/>
                <a:latin typeface="Arial" panose="020B0604020202020204" pitchFamily="34" charset="0"/>
              </a:rPr>
              <a:t>a convolutional layer</a:t>
            </a:r>
          </a:p>
          <a:p>
            <a:pPr marL="285750" indent="-285750" algn="l">
              <a:buFont typeface="Arial" panose="020B0604020202020204" pitchFamily="34" charset="0"/>
              <a:buChar char="•"/>
            </a:pPr>
            <a:r>
              <a:rPr lang="en-US" sz="1800" b="0" i="0" dirty="0">
                <a:solidFill>
                  <a:srgbClr val="666666"/>
                </a:solidFill>
                <a:effectLst/>
                <a:latin typeface="Arial" panose="020B0604020202020204" pitchFamily="34" charset="0"/>
              </a:rPr>
              <a:t>a pooling layer</a:t>
            </a:r>
          </a:p>
          <a:p>
            <a:pPr marL="285750" indent="-285750" algn="l">
              <a:buFont typeface="Arial" panose="020B0604020202020204" pitchFamily="34" charset="0"/>
              <a:buChar char="•"/>
            </a:pPr>
            <a:r>
              <a:rPr lang="en-US" sz="1800" b="0" i="0" dirty="0">
                <a:solidFill>
                  <a:srgbClr val="666666"/>
                </a:solidFill>
                <a:effectLst/>
                <a:latin typeface="Arial" panose="020B0604020202020204" pitchFamily="34" charset="0"/>
              </a:rPr>
              <a:t> a fully connected (FC) layer. </a:t>
            </a:r>
          </a:p>
          <a:p>
            <a:pPr algn="l"/>
            <a:r>
              <a:rPr lang="en-US" sz="1800" b="0" i="0" dirty="0">
                <a:solidFill>
                  <a:srgbClr val="666666"/>
                </a:solidFill>
                <a:effectLst/>
                <a:latin typeface="Arial" panose="020B0604020202020204" pitchFamily="34" charset="0"/>
              </a:rPr>
              <a:t>The convolutional layer is the first layer while the FC layer is the last.</a:t>
            </a:r>
          </a:p>
          <a:p>
            <a:pPr algn="l"/>
            <a:r>
              <a:rPr lang="en-US" sz="1800" b="0" i="0" dirty="0">
                <a:solidFill>
                  <a:srgbClr val="666666"/>
                </a:solidFill>
                <a:effectLst/>
                <a:latin typeface="Arial" panose="020B0604020202020204" pitchFamily="34" charset="0"/>
              </a:rPr>
              <a:t>From the convolutional layer to the FC layer, the complexity of the CNN increases. </a:t>
            </a:r>
          </a:p>
          <a:p>
            <a:pPr algn="l"/>
            <a:r>
              <a:rPr lang="en-US" sz="1800" b="0" i="0" dirty="0">
                <a:solidFill>
                  <a:srgbClr val="666666"/>
                </a:solidFill>
                <a:effectLst/>
                <a:latin typeface="Arial" panose="020B0604020202020204" pitchFamily="34" charset="0"/>
              </a:rPr>
              <a:t>It is this increasing complexity that allows the CNN to successfully identify larger portions and more complex features of an image until it finally identifies the object in its entirety.</a:t>
            </a:r>
          </a:p>
          <a:p>
            <a:r>
              <a:rPr lang="en-US" sz="1800" b="1" i="0" dirty="0">
                <a:solidFill>
                  <a:srgbClr val="666666"/>
                </a:solidFill>
                <a:effectLst/>
                <a:latin typeface="Arial" panose="020B0604020202020204" pitchFamily="34" charset="0"/>
              </a:rPr>
              <a:t>Convolutional layer. </a:t>
            </a:r>
            <a:r>
              <a:rPr lang="en-US" sz="1800" b="0" i="0" dirty="0">
                <a:solidFill>
                  <a:srgbClr val="666666"/>
                </a:solidFill>
                <a:effectLst/>
                <a:latin typeface="Arial" panose="020B0604020202020204" pitchFamily="34" charset="0"/>
              </a:rPr>
              <a:t>The majority of computations happen in the convolutional layer, which is the core building block of a CNN. A second convolutional layer can follow the initial convolutional layer.</a:t>
            </a:r>
          </a:p>
          <a:p>
            <a:r>
              <a:rPr lang="en-US" sz="1800" b="1" i="0" dirty="0">
                <a:solidFill>
                  <a:srgbClr val="666666"/>
                </a:solidFill>
                <a:effectLst/>
                <a:latin typeface="Arial" panose="020B0604020202020204" pitchFamily="34" charset="0"/>
              </a:rPr>
              <a:t>Pooling layer. </a:t>
            </a:r>
            <a:r>
              <a:rPr lang="en-US" sz="1800" b="0" i="0" dirty="0">
                <a:solidFill>
                  <a:srgbClr val="666666"/>
                </a:solidFill>
                <a:effectLst/>
                <a:latin typeface="Arial" panose="020B0604020202020204" pitchFamily="34" charset="0"/>
              </a:rPr>
              <a:t>the pooling layer also sweeps a kernel or filter across the input image. But unlike the convolutional layer, the pooling layer reduces the number of parameters in the input and also results in some information loss. On the positive side, this layer reduces complexity and improves the efficiency of the CNN.</a:t>
            </a:r>
          </a:p>
          <a:p>
            <a:r>
              <a:rPr lang="en-US" sz="1800" b="1" i="0" dirty="0">
                <a:solidFill>
                  <a:srgbClr val="666666"/>
                </a:solidFill>
                <a:effectLst/>
                <a:latin typeface="Arial" panose="020B0604020202020204" pitchFamily="34" charset="0"/>
              </a:rPr>
              <a:t>Fully connected layer. </a:t>
            </a:r>
            <a:r>
              <a:rPr lang="en-US" sz="1800" b="0" i="0" dirty="0">
                <a:solidFill>
                  <a:srgbClr val="666666"/>
                </a:solidFill>
                <a:effectLst/>
                <a:latin typeface="Arial" panose="020B0604020202020204" pitchFamily="34" charset="0"/>
              </a:rPr>
              <a:t>The FC layer is where image classification happens in the CNN based on the features extracted in the previous layers. Here, </a:t>
            </a:r>
            <a:r>
              <a:rPr lang="en-US" sz="1800" b="0" i="1" dirty="0">
                <a:solidFill>
                  <a:srgbClr val="666666"/>
                </a:solidFill>
                <a:effectLst/>
                <a:latin typeface="Arial" panose="020B0604020202020204" pitchFamily="34" charset="0"/>
              </a:rPr>
              <a:t>fully connected</a:t>
            </a:r>
            <a:r>
              <a:rPr lang="en-US" sz="1800" b="0" i="0" dirty="0">
                <a:solidFill>
                  <a:srgbClr val="666666"/>
                </a:solidFill>
                <a:effectLst/>
                <a:latin typeface="Arial" panose="020B0604020202020204" pitchFamily="34" charset="0"/>
              </a:rPr>
              <a:t> means that all the inputs or nodes from one layer are connected to every activation unit or node of the next layer.</a:t>
            </a:r>
            <a:endParaRPr lang="en-US" sz="1800" dirty="0"/>
          </a:p>
        </p:txBody>
      </p:sp>
      <p:sp>
        <p:nvSpPr>
          <p:cNvPr id="4" name="Date Placeholder 3">
            <a:extLst>
              <a:ext uri="{FF2B5EF4-FFF2-40B4-BE49-F238E27FC236}">
                <a16:creationId xmlns:a16="http://schemas.microsoft.com/office/drawing/2014/main" id="{4269EB40-851D-604C-F92D-904AC4C44AE9}"/>
              </a:ext>
            </a:extLst>
          </p:cNvPr>
          <p:cNvSpPr>
            <a:spLocks noGrp="1"/>
          </p:cNvSpPr>
          <p:nvPr>
            <p:ph type="dt" sz="half" idx="2"/>
          </p:nvPr>
        </p:nvSpPr>
        <p:spPr/>
        <p:txBody>
          <a:bodyPr/>
          <a:lstStyle/>
          <a:p>
            <a:fld id="{8CE9AC2A-20AD-8C48-B5EB-B5322BDBCDEE}" type="datetime1">
              <a:rPr lang="en-US" smtClean="0"/>
              <a:pPr/>
              <a:t>2/14/2023</a:t>
            </a:fld>
            <a:endParaRPr lang="en-US" dirty="0"/>
          </a:p>
        </p:txBody>
      </p:sp>
      <p:sp>
        <p:nvSpPr>
          <p:cNvPr id="5" name="Footer Placeholder 4">
            <a:extLst>
              <a:ext uri="{FF2B5EF4-FFF2-40B4-BE49-F238E27FC236}">
                <a16:creationId xmlns:a16="http://schemas.microsoft.com/office/drawing/2014/main" id="{01C96955-ACA8-742D-647E-2372CA639FF3}"/>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B2A13982-FE2B-7FC9-49FF-BE0F2D878A23}"/>
              </a:ext>
            </a:extLst>
          </p:cNvPr>
          <p:cNvSpPr>
            <a:spLocks noGrp="1"/>
          </p:cNvSpPr>
          <p:nvPr>
            <p:ph type="sldNum" sz="quarter" idx="4"/>
          </p:nvPr>
        </p:nvSpPr>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2364202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21041BB-ADA7-24DF-FF18-62B42E20F4BB}"/>
              </a:ext>
            </a:extLst>
          </p:cNvPr>
          <p:cNvSpPr>
            <a:spLocks noGrp="1"/>
          </p:cNvSpPr>
          <p:nvPr>
            <p:ph type="dt" sz="half" idx="2"/>
          </p:nvPr>
        </p:nvSpPr>
        <p:spPr/>
        <p:txBody>
          <a:bodyPr/>
          <a:lstStyle/>
          <a:p>
            <a:fld id="{8CE9AC2A-20AD-8C48-B5EB-B5322BDBCDEE}" type="datetime1">
              <a:rPr lang="en-US" smtClean="0"/>
              <a:pPr/>
              <a:t>2/14/2023</a:t>
            </a:fld>
            <a:endParaRPr lang="en-US" dirty="0"/>
          </a:p>
        </p:txBody>
      </p:sp>
      <p:sp>
        <p:nvSpPr>
          <p:cNvPr id="5" name="Footer Placeholder 4">
            <a:extLst>
              <a:ext uri="{FF2B5EF4-FFF2-40B4-BE49-F238E27FC236}">
                <a16:creationId xmlns:a16="http://schemas.microsoft.com/office/drawing/2014/main" id="{CEBEBDC9-6F73-5CDE-1707-6F76E69E3082}"/>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D8681EC-C672-A652-58A9-A77CE587574C}"/>
              </a:ext>
            </a:extLst>
          </p:cNvPr>
          <p:cNvSpPr>
            <a:spLocks noGrp="1"/>
          </p:cNvSpPr>
          <p:nvPr>
            <p:ph type="sldNum" sz="quarter" idx="4"/>
          </p:nvPr>
        </p:nvSpPr>
        <p:spPr/>
        <p:txBody>
          <a:bodyPr/>
          <a:lstStyle/>
          <a:p>
            <a:fld id="{294A09A9-5501-47C1-A89A-A340965A2BE2}" type="slidenum">
              <a:rPr lang="en-US" smtClean="0"/>
              <a:pPr/>
              <a:t>17</a:t>
            </a:fld>
            <a:endParaRPr lang="en-US" dirty="0"/>
          </a:p>
        </p:txBody>
      </p:sp>
      <p:pic>
        <p:nvPicPr>
          <p:cNvPr id="8" name="Picture 7">
            <a:extLst>
              <a:ext uri="{FF2B5EF4-FFF2-40B4-BE49-F238E27FC236}">
                <a16:creationId xmlns:a16="http://schemas.microsoft.com/office/drawing/2014/main" id="{FBBEDE5D-0542-0664-5465-A0C0E58DE4D1}"/>
              </a:ext>
            </a:extLst>
          </p:cNvPr>
          <p:cNvPicPr>
            <a:picLocks noChangeAspect="1"/>
          </p:cNvPicPr>
          <p:nvPr/>
        </p:nvPicPr>
        <p:blipFill>
          <a:blip r:embed="rId2"/>
          <a:stretch>
            <a:fillRect/>
          </a:stretch>
        </p:blipFill>
        <p:spPr>
          <a:xfrm>
            <a:off x="1029809" y="1782937"/>
            <a:ext cx="9605639" cy="4431432"/>
          </a:xfrm>
          <a:prstGeom prst="rect">
            <a:avLst/>
          </a:prstGeom>
        </p:spPr>
      </p:pic>
      <p:sp>
        <p:nvSpPr>
          <p:cNvPr id="9" name="TextBox 8">
            <a:extLst>
              <a:ext uri="{FF2B5EF4-FFF2-40B4-BE49-F238E27FC236}">
                <a16:creationId xmlns:a16="http://schemas.microsoft.com/office/drawing/2014/main" id="{2B3385A0-69A9-60FE-6D7E-2C2775A606C0}"/>
              </a:ext>
            </a:extLst>
          </p:cNvPr>
          <p:cNvSpPr txBox="1"/>
          <p:nvPr/>
        </p:nvSpPr>
        <p:spPr>
          <a:xfrm>
            <a:off x="3311371" y="797195"/>
            <a:ext cx="4705166" cy="461665"/>
          </a:xfrm>
          <a:prstGeom prst="rect">
            <a:avLst/>
          </a:prstGeom>
          <a:noFill/>
        </p:spPr>
        <p:txBody>
          <a:bodyPr wrap="square" rtlCol="0">
            <a:spAutoFit/>
          </a:bodyPr>
          <a:lstStyle/>
          <a:p>
            <a:pPr algn="ctr"/>
            <a:r>
              <a:rPr lang="en-US" sz="2400" b="1" dirty="0"/>
              <a:t>CNN Convolution Neural Network</a:t>
            </a:r>
          </a:p>
        </p:txBody>
      </p:sp>
    </p:spTree>
    <p:extLst>
      <p:ext uri="{BB962C8B-B14F-4D97-AF65-F5344CB8AC3E}">
        <p14:creationId xmlns:p14="http://schemas.microsoft.com/office/powerpoint/2010/main" val="1211509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87043-5DA4-C14C-3E33-6BF264679B5D}"/>
              </a:ext>
            </a:extLst>
          </p:cNvPr>
          <p:cNvSpPr>
            <a:spLocks noGrp="1"/>
          </p:cNvSpPr>
          <p:nvPr>
            <p:ph type="title"/>
          </p:nvPr>
        </p:nvSpPr>
        <p:spPr>
          <a:xfrm>
            <a:off x="1167492" y="381001"/>
            <a:ext cx="9779183" cy="365126"/>
          </a:xfrm>
        </p:spPr>
        <p:txBody>
          <a:bodyPr/>
          <a:lstStyle/>
          <a:p>
            <a:pPr algn="ctr"/>
            <a:r>
              <a:rPr lang="en-US" sz="2400" dirty="0"/>
              <a:t>Working of CNN</a:t>
            </a:r>
          </a:p>
        </p:txBody>
      </p:sp>
      <p:sp>
        <p:nvSpPr>
          <p:cNvPr id="3" name="Content Placeholder 2">
            <a:extLst>
              <a:ext uri="{FF2B5EF4-FFF2-40B4-BE49-F238E27FC236}">
                <a16:creationId xmlns:a16="http://schemas.microsoft.com/office/drawing/2014/main" id="{16C3C6DD-5C1D-D074-35A9-BD3DA32CAA03}"/>
              </a:ext>
            </a:extLst>
          </p:cNvPr>
          <p:cNvSpPr>
            <a:spLocks noGrp="1"/>
          </p:cNvSpPr>
          <p:nvPr>
            <p:ph idx="1"/>
          </p:nvPr>
        </p:nvSpPr>
        <p:spPr>
          <a:xfrm>
            <a:off x="741366" y="985825"/>
            <a:ext cx="9779182" cy="4660373"/>
          </a:xfrm>
        </p:spPr>
        <p:txBody>
          <a:bodyPr/>
          <a:lstStyle/>
          <a:p>
            <a:pPr algn="l"/>
            <a:r>
              <a:rPr lang="en-US" sz="2000" b="0" i="0" dirty="0">
                <a:solidFill>
                  <a:srgbClr val="666666"/>
                </a:solidFill>
                <a:effectLst/>
                <a:latin typeface="Arial" panose="020B0604020202020204" pitchFamily="34" charset="0"/>
              </a:rPr>
              <a:t>A CNN can have multiple layers, each of which </a:t>
            </a:r>
            <a:r>
              <a:rPr lang="en-US" sz="2000" b="0" i="1" dirty="0">
                <a:solidFill>
                  <a:srgbClr val="666666"/>
                </a:solidFill>
                <a:effectLst/>
                <a:latin typeface="Arial" panose="020B0604020202020204" pitchFamily="34" charset="0"/>
              </a:rPr>
              <a:t>learns</a:t>
            </a:r>
            <a:r>
              <a:rPr lang="en-US" sz="2000" b="0" i="0" dirty="0">
                <a:solidFill>
                  <a:srgbClr val="666666"/>
                </a:solidFill>
                <a:effectLst/>
                <a:latin typeface="Arial" panose="020B0604020202020204" pitchFamily="34" charset="0"/>
              </a:rPr>
              <a:t> to detect the different features of an input image. A kernel is applied to each image to produce an output that gets progressively better and more detailed after each layer. In the lower layers, the filters can start as simple features.</a:t>
            </a:r>
          </a:p>
          <a:p>
            <a:pPr algn="l"/>
            <a:r>
              <a:rPr lang="en-US" sz="2000" b="0" i="0" dirty="0">
                <a:solidFill>
                  <a:srgbClr val="666666"/>
                </a:solidFill>
                <a:effectLst/>
                <a:latin typeface="Arial" panose="020B0604020202020204" pitchFamily="34" charset="0"/>
              </a:rPr>
              <a:t>At each successive layer, the filters increase in complexity to check and identify features that uniquely represent the input object. Thus, the output of each convolved image -- the partially recognized image after each layer -- becomes the input for the next layer. In the last layer, which is an FC layer, the CNN recognizes the image or the object it represents.</a:t>
            </a:r>
          </a:p>
          <a:p>
            <a:pPr algn="l"/>
            <a:r>
              <a:rPr lang="en-US" sz="2000" b="0" i="0" dirty="0">
                <a:solidFill>
                  <a:srgbClr val="666666"/>
                </a:solidFill>
                <a:effectLst/>
                <a:latin typeface="Arial" panose="020B0604020202020204" pitchFamily="34" charset="0"/>
              </a:rPr>
              <a:t>With convolution, the input image goes through a set of these filters. As each filter activates certain features from the image, it does its work and passes on its output to the filter in the next layer. Each layer learns to identify different features and the operations end up being repeated for dozens, hundreds or even thousands of layers. Finally, all the image data progressing through the CNN's multiple layers allow the CNN to identify the entire object.</a:t>
            </a:r>
          </a:p>
          <a:p>
            <a:endParaRPr lang="en-US" dirty="0"/>
          </a:p>
        </p:txBody>
      </p:sp>
      <p:sp>
        <p:nvSpPr>
          <p:cNvPr id="4" name="Date Placeholder 3">
            <a:extLst>
              <a:ext uri="{FF2B5EF4-FFF2-40B4-BE49-F238E27FC236}">
                <a16:creationId xmlns:a16="http://schemas.microsoft.com/office/drawing/2014/main" id="{659B6B31-5836-C144-BDBC-EC794BB8005C}"/>
              </a:ext>
            </a:extLst>
          </p:cNvPr>
          <p:cNvSpPr>
            <a:spLocks noGrp="1"/>
          </p:cNvSpPr>
          <p:nvPr>
            <p:ph type="dt" sz="half" idx="2"/>
          </p:nvPr>
        </p:nvSpPr>
        <p:spPr/>
        <p:txBody>
          <a:bodyPr/>
          <a:lstStyle/>
          <a:p>
            <a:fld id="{8CE9AC2A-20AD-8C48-B5EB-B5322BDBCDEE}" type="datetime1">
              <a:rPr lang="en-US" smtClean="0"/>
              <a:pPr/>
              <a:t>2/14/2023</a:t>
            </a:fld>
            <a:endParaRPr lang="en-US" dirty="0"/>
          </a:p>
        </p:txBody>
      </p:sp>
      <p:sp>
        <p:nvSpPr>
          <p:cNvPr id="5" name="Footer Placeholder 4">
            <a:extLst>
              <a:ext uri="{FF2B5EF4-FFF2-40B4-BE49-F238E27FC236}">
                <a16:creationId xmlns:a16="http://schemas.microsoft.com/office/drawing/2014/main" id="{CE9E44D9-B8D8-285D-7911-2A65C6567CB2}"/>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7A17F9E2-B3AF-25E9-7522-19443DDA8832}"/>
              </a:ext>
            </a:extLst>
          </p:cNvPr>
          <p:cNvSpPr>
            <a:spLocks noGrp="1"/>
          </p:cNvSpPr>
          <p:nvPr>
            <p:ph type="sldNum" sz="quarter" idx="4"/>
          </p:nvPr>
        </p:nvSpPr>
        <p:spPr/>
        <p:txBody>
          <a:bodyPr/>
          <a:lstStyle/>
          <a:p>
            <a:fld id="{294A09A9-5501-47C1-A89A-A340965A2BE2}" type="slidenum">
              <a:rPr lang="en-US" smtClean="0"/>
              <a:pPr/>
              <a:t>18</a:t>
            </a:fld>
            <a:endParaRPr lang="en-US" dirty="0"/>
          </a:p>
        </p:txBody>
      </p:sp>
    </p:spTree>
    <p:extLst>
      <p:ext uri="{BB962C8B-B14F-4D97-AF65-F5344CB8AC3E}">
        <p14:creationId xmlns:p14="http://schemas.microsoft.com/office/powerpoint/2010/main" val="2906451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EE23D14-54A6-1544-85BD-C567287C2112}"/>
              </a:ext>
            </a:extLst>
          </p:cNvPr>
          <p:cNvSpPr>
            <a:spLocks noGrp="1"/>
          </p:cNvSpPr>
          <p:nvPr>
            <p:ph type="dt" sz="half" idx="2"/>
          </p:nvPr>
        </p:nvSpPr>
        <p:spPr/>
        <p:txBody>
          <a:bodyPr/>
          <a:lstStyle/>
          <a:p>
            <a:fld id="{8CE9AC2A-20AD-8C48-B5EB-B5322BDBCDEE}" type="datetime1">
              <a:rPr lang="en-US" smtClean="0"/>
              <a:pPr/>
              <a:t>2/14/2023</a:t>
            </a:fld>
            <a:endParaRPr lang="en-US" dirty="0"/>
          </a:p>
        </p:txBody>
      </p:sp>
      <p:sp>
        <p:nvSpPr>
          <p:cNvPr id="5" name="Footer Placeholder 4">
            <a:extLst>
              <a:ext uri="{FF2B5EF4-FFF2-40B4-BE49-F238E27FC236}">
                <a16:creationId xmlns:a16="http://schemas.microsoft.com/office/drawing/2014/main" id="{C63A17AB-8679-2786-EC12-7C6313657B84}"/>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D78743A9-1FD0-3667-A025-D35F520E2F6E}"/>
              </a:ext>
            </a:extLst>
          </p:cNvPr>
          <p:cNvSpPr>
            <a:spLocks noGrp="1"/>
          </p:cNvSpPr>
          <p:nvPr>
            <p:ph type="sldNum" sz="quarter" idx="4"/>
          </p:nvPr>
        </p:nvSpPr>
        <p:spPr/>
        <p:txBody>
          <a:bodyPr/>
          <a:lstStyle/>
          <a:p>
            <a:fld id="{294A09A9-5501-47C1-A89A-A340965A2BE2}" type="slidenum">
              <a:rPr lang="en-US" smtClean="0"/>
              <a:pPr/>
              <a:t>19</a:t>
            </a:fld>
            <a:endParaRPr lang="en-US" dirty="0"/>
          </a:p>
        </p:txBody>
      </p:sp>
      <p:pic>
        <p:nvPicPr>
          <p:cNvPr id="7" name="Content Placeholder 6">
            <a:extLst>
              <a:ext uri="{FF2B5EF4-FFF2-40B4-BE49-F238E27FC236}">
                <a16:creationId xmlns:a16="http://schemas.microsoft.com/office/drawing/2014/main" id="{28397C1B-0684-67E1-B1EE-365124126403}"/>
              </a:ext>
            </a:extLst>
          </p:cNvPr>
          <p:cNvPicPr>
            <a:picLocks noGrp="1" noChangeAspect="1"/>
          </p:cNvPicPr>
          <p:nvPr>
            <p:ph idx="1"/>
          </p:nvPr>
        </p:nvPicPr>
        <p:blipFill>
          <a:blip r:embed="rId2"/>
          <a:stretch>
            <a:fillRect/>
          </a:stretch>
        </p:blipFill>
        <p:spPr>
          <a:xfrm>
            <a:off x="2929632" y="1080418"/>
            <a:ext cx="5761606" cy="52759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a:extLst>
              <a:ext uri="{FF2B5EF4-FFF2-40B4-BE49-F238E27FC236}">
                <a16:creationId xmlns:a16="http://schemas.microsoft.com/office/drawing/2014/main" id="{5A061848-C595-ACED-F648-8960DF1CC412}"/>
              </a:ext>
            </a:extLst>
          </p:cNvPr>
          <p:cNvSpPr txBox="1"/>
          <p:nvPr/>
        </p:nvSpPr>
        <p:spPr>
          <a:xfrm>
            <a:off x="3808520" y="346229"/>
            <a:ext cx="5024762" cy="523220"/>
          </a:xfrm>
          <a:prstGeom prst="rect">
            <a:avLst/>
          </a:prstGeom>
          <a:noFill/>
        </p:spPr>
        <p:txBody>
          <a:bodyPr wrap="square" rtlCol="0">
            <a:spAutoFit/>
          </a:bodyPr>
          <a:lstStyle/>
          <a:p>
            <a:r>
              <a:rPr lang="en-US" sz="2800" b="1" dirty="0"/>
              <a:t>Data Flow Diagram (DF0)</a:t>
            </a:r>
          </a:p>
        </p:txBody>
      </p:sp>
    </p:spTree>
    <p:extLst>
      <p:ext uri="{BB962C8B-B14F-4D97-AF65-F5344CB8AC3E}">
        <p14:creationId xmlns:p14="http://schemas.microsoft.com/office/powerpoint/2010/main" val="87786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1301241"/>
          </a:xfrm>
        </p:spPr>
        <p:txBody>
          <a:bodyPr/>
          <a:lstStyle/>
          <a:p>
            <a:pPr algn="ctr"/>
            <a:br>
              <a:rPr lang="en-US" sz="4800" b="1" i="0" u="none" strike="noStrike" dirty="0">
                <a:solidFill>
                  <a:srgbClr val="000000"/>
                </a:solidFill>
                <a:effectLst/>
                <a:latin typeface="Proxima Nova"/>
              </a:rPr>
            </a:br>
            <a:br>
              <a:rPr lang="en-US" sz="4800" b="1" i="0" u="none" strike="noStrike" dirty="0">
                <a:solidFill>
                  <a:srgbClr val="000000"/>
                </a:solidFill>
                <a:effectLst/>
                <a:latin typeface="Proxima Nova"/>
              </a:rPr>
            </a:br>
            <a:br>
              <a:rPr lang="en-US" sz="4800" b="1" i="0" u="none" strike="noStrike" dirty="0">
                <a:solidFill>
                  <a:srgbClr val="000000"/>
                </a:solidFill>
                <a:effectLst/>
                <a:latin typeface="Proxima Nova"/>
              </a:rPr>
            </a:br>
            <a:r>
              <a:rPr lang="en-US" sz="4000" b="1" i="0" u="none" strike="noStrike" dirty="0">
                <a:solidFill>
                  <a:srgbClr val="000000"/>
                </a:solidFill>
                <a:effectLst/>
                <a:latin typeface="Proxima Nova"/>
              </a:rPr>
              <a:t>Analysis of Video Surveillance in Bank using Machine Learning</a:t>
            </a:r>
            <a:endParaRPr lang="en-US" sz="4000" dirty="0"/>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2161792" y="4629147"/>
            <a:ext cx="9500507" cy="806675"/>
          </a:xfrm>
        </p:spPr>
        <p:txBody>
          <a:bodyPr/>
          <a:lstStyle/>
          <a:p>
            <a:pPr rtl="0">
              <a:spcBef>
                <a:spcPts val="0"/>
              </a:spcBef>
              <a:spcAft>
                <a:spcPts val="0"/>
              </a:spcAft>
            </a:pPr>
            <a:r>
              <a:rPr lang="en-US" sz="2400" b="1" i="0" u="none" strike="noStrike" dirty="0">
                <a:solidFill>
                  <a:srgbClr val="000000"/>
                </a:solidFill>
                <a:effectLst/>
                <a:latin typeface="Proxima Nova"/>
              </a:rPr>
              <a:t>Project Group:</a:t>
            </a:r>
            <a:endParaRPr lang="en-US" sz="2400" b="0" dirty="0">
              <a:effectLst/>
            </a:endParaRPr>
          </a:p>
          <a:p>
            <a:pPr rtl="0">
              <a:spcBef>
                <a:spcPts val="0"/>
              </a:spcBef>
              <a:spcAft>
                <a:spcPts val="0"/>
              </a:spcAft>
            </a:pPr>
            <a:r>
              <a:rPr lang="en-US" sz="1800" b="0" i="0" u="none" strike="noStrike" dirty="0">
                <a:solidFill>
                  <a:srgbClr val="000000"/>
                </a:solidFill>
                <a:effectLst/>
                <a:latin typeface="Proxima Nova"/>
              </a:rPr>
              <a:t>Neha Sirurmath</a:t>
            </a:r>
            <a:endParaRPr lang="en-US" b="0" dirty="0">
              <a:effectLst/>
            </a:endParaRPr>
          </a:p>
          <a:p>
            <a:pPr rtl="0">
              <a:spcBef>
                <a:spcPts val="0"/>
              </a:spcBef>
              <a:spcAft>
                <a:spcPts val="0"/>
              </a:spcAft>
            </a:pPr>
            <a:r>
              <a:rPr lang="en-US" sz="1800" b="0" i="0" u="none" strike="noStrike" dirty="0">
                <a:solidFill>
                  <a:srgbClr val="000000"/>
                </a:solidFill>
                <a:effectLst/>
                <a:latin typeface="Proxima Nova"/>
              </a:rPr>
              <a:t>Vaibhav Wable</a:t>
            </a:r>
            <a:endParaRPr lang="en-US" b="0" dirty="0">
              <a:effectLst/>
            </a:endParaRPr>
          </a:p>
          <a:p>
            <a:pPr rtl="0">
              <a:spcBef>
                <a:spcPts val="0"/>
              </a:spcBef>
              <a:spcAft>
                <a:spcPts val="0"/>
              </a:spcAft>
            </a:pPr>
            <a:r>
              <a:rPr lang="en-US" sz="1800" b="0" i="0" u="none" strike="noStrike" dirty="0">
                <a:solidFill>
                  <a:srgbClr val="000000"/>
                </a:solidFill>
                <a:effectLst/>
                <a:latin typeface="Proxima Nova"/>
              </a:rPr>
              <a:t>Vidyasagar More</a:t>
            </a:r>
            <a:endParaRPr lang="en-US" b="0" dirty="0">
              <a:effectLst/>
            </a:endParaRPr>
          </a:p>
          <a:p>
            <a:br>
              <a:rPr lang="en-US" dirty="0"/>
            </a:br>
            <a:endParaRPr lang="en-US" dirty="0"/>
          </a:p>
        </p:txBody>
      </p:sp>
      <p:sp>
        <p:nvSpPr>
          <p:cNvPr id="5" name="TextBox 4">
            <a:extLst>
              <a:ext uri="{FF2B5EF4-FFF2-40B4-BE49-F238E27FC236}">
                <a16:creationId xmlns:a16="http://schemas.microsoft.com/office/drawing/2014/main" id="{ACDCD02B-FCF8-F776-AB61-C5FE73E7706E}"/>
              </a:ext>
            </a:extLst>
          </p:cNvPr>
          <p:cNvSpPr txBox="1"/>
          <p:nvPr/>
        </p:nvSpPr>
        <p:spPr>
          <a:xfrm>
            <a:off x="8516275" y="4551544"/>
            <a:ext cx="6292048" cy="1292662"/>
          </a:xfrm>
          <a:prstGeom prst="rect">
            <a:avLst/>
          </a:prstGeom>
          <a:noFill/>
        </p:spPr>
        <p:txBody>
          <a:bodyPr wrap="square">
            <a:spAutoFit/>
          </a:bodyPr>
          <a:lstStyle/>
          <a:p>
            <a:pPr rtl="0">
              <a:spcBef>
                <a:spcPts val="0"/>
              </a:spcBef>
              <a:spcAft>
                <a:spcPts val="0"/>
              </a:spcAft>
            </a:pPr>
            <a:r>
              <a:rPr lang="en-US" sz="2400" b="1" i="0" u="none" strike="noStrike" dirty="0">
                <a:solidFill>
                  <a:srgbClr val="000000"/>
                </a:solidFill>
                <a:effectLst/>
                <a:latin typeface="Proxima Nova"/>
              </a:rPr>
              <a:t>Project Guide:</a:t>
            </a:r>
            <a:endParaRPr lang="en-US" b="0" dirty="0">
              <a:effectLst/>
            </a:endParaRPr>
          </a:p>
          <a:p>
            <a:pPr rtl="0">
              <a:spcBef>
                <a:spcPts val="0"/>
              </a:spcBef>
              <a:spcAft>
                <a:spcPts val="0"/>
              </a:spcAft>
            </a:pPr>
            <a:r>
              <a:rPr lang="en-US" sz="1800" b="0" i="0" u="none" strike="noStrike" dirty="0">
                <a:solidFill>
                  <a:srgbClr val="000000"/>
                </a:solidFill>
                <a:effectLst/>
                <a:latin typeface="Proxima Nova"/>
              </a:rPr>
              <a:t>Prof. </a:t>
            </a:r>
            <a:r>
              <a:rPr lang="en-US" dirty="0">
                <a:solidFill>
                  <a:srgbClr val="000000"/>
                </a:solidFill>
                <a:latin typeface="Proxima Nova"/>
              </a:rPr>
              <a:t>Jithina Jose</a:t>
            </a:r>
            <a:endParaRPr lang="en-US" b="0" dirty="0">
              <a:effectLst/>
            </a:endParaRPr>
          </a:p>
          <a:p>
            <a:br>
              <a:rPr lang="en-US" dirty="0"/>
            </a:br>
            <a:endParaRPr lang="en-US" dirty="0"/>
          </a:p>
        </p:txBody>
      </p:sp>
      <p:pic>
        <p:nvPicPr>
          <p:cNvPr id="2052" name="Picture 4">
            <a:extLst>
              <a:ext uri="{FF2B5EF4-FFF2-40B4-BE49-F238E27FC236}">
                <a16:creationId xmlns:a16="http://schemas.microsoft.com/office/drawing/2014/main" id="{3B79AE4A-7792-455C-7388-8D7B44A2AE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1808" y="2423604"/>
            <a:ext cx="4793942" cy="1944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93088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FC6AC-43AE-D24D-47CA-74477BDAE49A}"/>
              </a:ext>
            </a:extLst>
          </p:cNvPr>
          <p:cNvSpPr>
            <a:spLocks noGrp="1"/>
          </p:cNvSpPr>
          <p:nvPr>
            <p:ph type="title"/>
          </p:nvPr>
        </p:nvSpPr>
        <p:spPr/>
        <p:txBody>
          <a:bodyPr/>
          <a:lstStyle/>
          <a:p>
            <a:r>
              <a:rPr lang="en-US" dirty="0"/>
              <a:t>Advantages &amp; Disadvantages</a:t>
            </a:r>
          </a:p>
        </p:txBody>
      </p:sp>
      <p:sp>
        <p:nvSpPr>
          <p:cNvPr id="3" name="Content Placeholder 2">
            <a:extLst>
              <a:ext uri="{FF2B5EF4-FFF2-40B4-BE49-F238E27FC236}">
                <a16:creationId xmlns:a16="http://schemas.microsoft.com/office/drawing/2014/main" id="{53DEDD64-41AC-C60E-4D9B-6A3095BC40F6}"/>
              </a:ext>
            </a:extLst>
          </p:cNvPr>
          <p:cNvSpPr>
            <a:spLocks noGrp="1"/>
          </p:cNvSpPr>
          <p:nvPr>
            <p:ph idx="1"/>
          </p:nvPr>
        </p:nvSpPr>
        <p:spPr/>
        <p:txBody>
          <a:bodyPr/>
          <a:lstStyle/>
          <a:p>
            <a:pPr rtl="0">
              <a:spcBef>
                <a:spcPts val="0"/>
              </a:spcBef>
              <a:spcAft>
                <a:spcPts val="1200"/>
              </a:spcAft>
            </a:pPr>
            <a:r>
              <a:rPr lang="en-US" sz="1800" b="0" i="0" u="none" strike="noStrike" dirty="0">
                <a:effectLst/>
                <a:latin typeface="Arial" panose="020B0604020202020204" pitchFamily="34" charset="0"/>
                <a:cs typeface="Arial" panose="020B0604020202020204" pitchFamily="34" charset="0"/>
              </a:rPr>
              <a:t>ADVANTAGES:</a:t>
            </a:r>
            <a:endParaRPr lang="en-US" sz="1800" b="0" dirty="0">
              <a:effectLst/>
              <a:latin typeface="Arial" panose="020B0604020202020204" pitchFamily="34" charset="0"/>
              <a:cs typeface="Arial" panose="020B0604020202020204" pitchFamily="34" charset="0"/>
            </a:endParaRP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cs typeface="Arial" panose="020B0604020202020204" pitchFamily="34" charset="0"/>
              </a:rPr>
              <a:t>Check on suspicious ATM withdrawals. </a:t>
            </a: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cs typeface="Arial" panose="020B0604020202020204" pitchFamily="34" charset="0"/>
              </a:rPr>
              <a:t>24×7 Surveillance</a:t>
            </a: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cs typeface="Arial" panose="020B0604020202020204" pitchFamily="34" charset="0"/>
              </a:rPr>
              <a:t>Boost customer confidence.</a:t>
            </a: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cs typeface="Arial" panose="020B0604020202020204" pitchFamily="34" charset="0"/>
              </a:rPr>
              <a:t>Alarm integration for the prompt response</a:t>
            </a:r>
          </a:p>
          <a:p>
            <a:pPr rtl="0" fontAlgn="base">
              <a:spcBef>
                <a:spcPts val="0"/>
              </a:spcBef>
              <a:spcAft>
                <a:spcPts val="0"/>
              </a:spcAft>
            </a:pPr>
            <a:endParaRPr lang="en-US" sz="1800" b="0" i="0" u="none" strike="noStrike" dirty="0">
              <a:effectLst/>
              <a:latin typeface="Arial" panose="020B0604020202020204" pitchFamily="34" charset="0"/>
              <a:cs typeface="Arial" panose="020B0604020202020204" pitchFamily="34" charset="0"/>
            </a:endParaRPr>
          </a:p>
          <a:p>
            <a:pPr rtl="0">
              <a:spcBef>
                <a:spcPts val="0"/>
              </a:spcBef>
              <a:spcAft>
                <a:spcPts val="0"/>
              </a:spcAft>
            </a:pPr>
            <a:br>
              <a:rPr lang="en-US" sz="1800" b="0" dirty="0">
                <a:effectLst/>
                <a:latin typeface="Arial" panose="020B0604020202020204" pitchFamily="34" charset="0"/>
                <a:cs typeface="Arial" panose="020B0604020202020204" pitchFamily="34" charset="0"/>
              </a:rPr>
            </a:br>
            <a:r>
              <a:rPr lang="en-US" sz="1800" b="0" i="0" u="none" strike="noStrike" dirty="0">
                <a:effectLst/>
                <a:latin typeface="Arial" panose="020B0604020202020204" pitchFamily="34" charset="0"/>
                <a:cs typeface="Arial" panose="020B0604020202020204" pitchFamily="34" charset="0"/>
              </a:rPr>
              <a:t>DISADVANTAGES:</a:t>
            </a:r>
            <a:endParaRPr lang="en-US" sz="1800" b="0" dirty="0">
              <a:effectLst/>
              <a:latin typeface="Arial" panose="020B0604020202020204" pitchFamily="34" charset="0"/>
              <a:cs typeface="Arial" panose="020B0604020202020204" pitchFamily="34" charset="0"/>
            </a:endParaRPr>
          </a:p>
          <a:p>
            <a:pPr rtl="0" fontAlgn="base">
              <a:spcBef>
                <a:spcPts val="0"/>
              </a:spcBef>
              <a:spcAft>
                <a:spcPts val="0"/>
              </a:spcAft>
              <a:buFont typeface="Arial" panose="020B0604020202020204" pitchFamily="34" charset="0"/>
              <a:buChar char="•"/>
            </a:pPr>
            <a:br>
              <a:rPr lang="en-US" sz="1800" b="0" dirty="0">
                <a:effectLst/>
                <a:latin typeface="Arial" panose="020B0604020202020204" pitchFamily="34" charset="0"/>
                <a:cs typeface="Arial" panose="020B0604020202020204" pitchFamily="34" charset="0"/>
              </a:rPr>
            </a:br>
            <a:r>
              <a:rPr lang="en-US" sz="1800" b="0" i="0" u="none" strike="noStrike" dirty="0">
                <a:effectLst/>
                <a:latin typeface="Arial" panose="020B0604020202020204" pitchFamily="34" charset="0"/>
                <a:cs typeface="Arial" panose="020B0604020202020204" pitchFamily="34" charset="0"/>
              </a:rPr>
              <a:t> Privacy Is an Issue</a:t>
            </a: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cs typeface="Arial" panose="020B0604020202020204" pitchFamily="34" charset="0"/>
              </a:rPr>
              <a:t> It Can be a bit Costly </a:t>
            </a:r>
          </a:p>
          <a:p>
            <a:endParaRPr lang="en-US" dirty="0"/>
          </a:p>
        </p:txBody>
      </p:sp>
      <p:sp>
        <p:nvSpPr>
          <p:cNvPr id="4" name="Date Placeholder 3">
            <a:extLst>
              <a:ext uri="{FF2B5EF4-FFF2-40B4-BE49-F238E27FC236}">
                <a16:creationId xmlns:a16="http://schemas.microsoft.com/office/drawing/2014/main" id="{A8E39D89-AE79-4E07-33FC-7B61A0381219}"/>
              </a:ext>
            </a:extLst>
          </p:cNvPr>
          <p:cNvSpPr>
            <a:spLocks noGrp="1"/>
          </p:cNvSpPr>
          <p:nvPr>
            <p:ph type="dt" sz="half" idx="2"/>
          </p:nvPr>
        </p:nvSpPr>
        <p:spPr/>
        <p:txBody>
          <a:bodyPr/>
          <a:lstStyle/>
          <a:p>
            <a:fld id="{5F02DCD1-2C6B-F948-9F72-3BB0CF3D512E}" type="datetime1">
              <a:rPr lang="en-US" smtClean="0"/>
              <a:pPr/>
              <a:t>2/14/2023</a:t>
            </a:fld>
            <a:endParaRPr lang="en-US" dirty="0"/>
          </a:p>
        </p:txBody>
      </p:sp>
      <p:sp>
        <p:nvSpPr>
          <p:cNvPr id="5" name="Footer Placeholder 4">
            <a:extLst>
              <a:ext uri="{FF2B5EF4-FFF2-40B4-BE49-F238E27FC236}">
                <a16:creationId xmlns:a16="http://schemas.microsoft.com/office/drawing/2014/main" id="{8AE47D0C-67D0-425B-C0A7-13906C63C870}"/>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EF9BA497-7FFA-3D18-AF28-3BC2F0A8829B}"/>
              </a:ext>
            </a:extLst>
          </p:cNvPr>
          <p:cNvSpPr>
            <a:spLocks noGrp="1"/>
          </p:cNvSpPr>
          <p:nvPr>
            <p:ph type="sldNum" sz="quarter" idx="4"/>
          </p:nvPr>
        </p:nvSpPr>
        <p:spPr/>
        <p:txBody>
          <a:bodyPr/>
          <a:lstStyle/>
          <a:p>
            <a:fld id="{294A09A9-5501-47C1-A89A-A340965A2BE2}" type="slidenum">
              <a:rPr lang="en-US" smtClean="0"/>
              <a:pPr/>
              <a:t>20</a:t>
            </a:fld>
            <a:endParaRPr lang="en-US" dirty="0"/>
          </a:p>
        </p:txBody>
      </p:sp>
    </p:spTree>
    <p:extLst>
      <p:ext uri="{BB962C8B-B14F-4D97-AF65-F5344CB8AC3E}">
        <p14:creationId xmlns:p14="http://schemas.microsoft.com/office/powerpoint/2010/main" val="4920213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50FF4-DB2B-B535-A6F5-2D92071E5F2A}"/>
              </a:ext>
            </a:extLst>
          </p:cNvPr>
          <p:cNvSpPr>
            <a:spLocks noGrp="1"/>
          </p:cNvSpPr>
          <p:nvPr>
            <p:ph type="title"/>
          </p:nvPr>
        </p:nvSpPr>
        <p:spPr/>
        <p:txBody>
          <a:bodyPr/>
          <a:lstStyle/>
          <a:p>
            <a:r>
              <a:rPr lang="en-US" dirty="0"/>
              <a:t>Applications</a:t>
            </a:r>
          </a:p>
        </p:txBody>
      </p:sp>
      <p:sp>
        <p:nvSpPr>
          <p:cNvPr id="3" name="Content Placeholder 2">
            <a:extLst>
              <a:ext uri="{FF2B5EF4-FFF2-40B4-BE49-F238E27FC236}">
                <a16:creationId xmlns:a16="http://schemas.microsoft.com/office/drawing/2014/main" id="{3BE9EF37-6617-1838-9A95-BE5344BA14E2}"/>
              </a:ext>
            </a:extLst>
          </p:cNvPr>
          <p:cNvSpPr>
            <a:spLocks noGrp="1"/>
          </p:cNvSpPr>
          <p:nvPr>
            <p:ph idx="1"/>
          </p:nvPr>
        </p:nvSpPr>
        <p:spPr/>
        <p:txBody>
          <a:bodyPr/>
          <a:lstStyle/>
          <a:p>
            <a:pPr rtl="0">
              <a:spcBef>
                <a:spcPts val="0"/>
              </a:spcBef>
              <a:spcAft>
                <a:spcPts val="1200"/>
              </a:spcAft>
            </a:pPr>
            <a:r>
              <a:rPr lang="en-US" sz="1800" b="0" i="0" u="none" strike="noStrike" dirty="0">
                <a:effectLst/>
                <a:latin typeface="Proxima Nova"/>
              </a:rPr>
              <a:t>1. Security spy cameras </a:t>
            </a:r>
            <a:endParaRPr lang="en-US" b="0" dirty="0">
              <a:effectLst/>
            </a:endParaRPr>
          </a:p>
          <a:p>
            <a:pPr rtl="0">
              <a:spcBef>
                <a:spcPts val="0"/>
              </a:spcBef>
              <a:spcAft>
                <a:spcPts val="1200"/>
              </a:spcAft>
            </a:pPr>
            <a:r>
              <a:rPr lang="en-US" sz="1800" b="0" i="0" u="none" strike="noStrike" dirty="0">
                <a:effectLst/>
                <a:latin typeface="Proxima Nova"/>
              </a:rPr>
              <a:t>2. Use in Banks, ATMs, Hospitals, and Government Buildings.</a:t>
            </a:r>
            <a:endParaRPr lang="en-US" b="0" dirty="0">
              <a:effectLst/>
            </a:endParaRPr>
          </a:p>
          <a:p>
            <a:pPr rtl="0">
              <a:spcBef>
                <a:spcPts val="0"/>
              </a:spcBef>
              <a:spcAft>
                <a:spcPts val="1200"/>
              </a:spcAft>
            </a:pPr>
            <a:r>
              <a:rPr lang="en-US" sz="1800" b="0" i="0" u="none" strike="noStrike" dirty="0">
                <a:effectLst/>
                <a:latin typeface="Proxima Nova"/>
              </a:rPr>
              <a:t>3. Use in Military related applications. </a:t>
            </a:r>
            <a:endParaRPr lang="en-US" b="0" dirty="0">
              <a:effectLst/>
            </a:endParaRPr>
          </a:p>
          <a:p>
            <a:pPr rtl="0">
              <a:spcBef>
                <a:spcPts val="0"/>
              </a:spcBef>
              <a:spcAft>
                <a:spcPts val="1200"/>
              </a:spcAft>
            </a:pPr>
            <a:r>
              <a:rPr lang="en-US" sz="1800" b="0" i="0" u="none" strike="noStrike" dirty="0">
                <a:effectLst/>
                <a:latin typeface="Proxima Nova"/>
              </a:rPr>
              <a:t>4. Personal use such as for private households.</a:t>
            </a:r>
            <a:endParaRPr lang="en-US" b="0" dirty="0">
              <a:effectLst/>
            </a:endParaRPr>
          </a:p>
          <a:p>
            <a:pPr rtl="0">
              <a:spcBef>
                <a:spcPts val="0"/>
              </a:spcBef>
              <a:spcAft>
                <a:spcPts val="1200"/>
              </a:spcAft>
            </a:pPr>
            <a:r>
              <a:rPr lang="en-US" sz="1800" b="0" i="0" u="none" strike="noStrike" dirty="0">
                <a:effectLst/>
                <a:latin typeface="Proxima Nova"/>
              </a:rPr>
              <a:t>5. Shopping malls, Cinema halls, jewelry </a:t>
            </a:r>
            <a:r>
              <a:rPr lang="en-US" sz="1800" b="0" i="0" u="none" strike="noStrike" dirty="0" err="1">
                <a:effectLst/>
                <a:latin typeface="Proxima Nova"/>
              </a:rPr>
              <a:t>shops,etc</a:t>
            </a:r>
            <a:r>
              <a:rPr lang="en-US" sz="1800" b="0" i="0" u="none" strike="noStrike" dirty="0">
                <a:effectLst/>
                <a:latin typeface="Proxima Nova"/>
              </a:rPr>
              <a:t>.</a:t>
            </a:r>
            <a:endParaRPr lang="en-US" b="0" dirty="0">
              <a:effectLst/>
            </a:endParaRPr>
          </a:p>
          <a:p>
            <a:pPr rtl="0">
              <a:spcBef>
                <a:spcPts val="0"/>
              </a:spcBef>
              <a:spcAft>
                <a:spcPts val="1200"/>
              </a:spcAft>
            </a:pPr>
            <a:r>
              <a:rPr lang="en-US" sz="1800" b="0" i="0" u="none" strike="noStrike" dirty="0">
                <a:effectLst/>
                <a:latin typeface="Proxima Nova"/>
              </a:rPr>
              <a:t>6. Analysis of human behavior for anomaly detection.</a:t>
            </a:r>
            <a:endParaRPr lang="en-US" b="0" dirty="0">
              <a:effectLst/>
            </a:endParaRPr>
          </a:p>
          <a:p>
            <a:pPr rtl="0">
              <a:spcBef>
                <a:spcPts val="0"/>
              </a:spcBef>
              <a:spcAft>
                <a:spcPts val="1200"/>
              </a:spcAft>
            </a:pPr>
            <a:r>
              <a:rPr lang="en-US" sz="1800" b="0" i="0" u="none" strike="noStrike" dirty="0">
                <a:effectLst/>
                <a:latin typeface="Proxima Nova"/>
              </a:rPr>
              <a:t>7 Prediction of the anomalies in the scene.</a:t>
            </a:r>
            <a:endParaRPr lang="en-US" b="0" dirty="0">
              <a:effectLst/>
            </a:endParaRPr>
          </a:p>
          <a:p>
            <a:br>
              <a:rPr lang="en-US" dirty="0"/>
            </a:br>
            <a:endParaRPr lang="en-US" dirty="0"/>
          </a:p>
        </p:txBody>
      </p:sp>
      <p:sp>
        <p:nvSpPr>
          <p:cNvPr id="4" name="Date Placeholder 3">
            <a:extLst>
              <a:ext uri="{FF2B5EF4-FFF2-40B4-BE49-F238E27FC236}">
                <a16:creationId xmlns:a16="http://schemas.microsoft.com/office/drawing/2014/main" id="{F4888AE4-B316-1A2A-29E4-94265CC54D1C}"/>
              </a:ext>
            </a:extLst>
          </p:cNvPr>
          <p:cNvSpPr>
            <a:spLocks noGrp="1"/>
          </p:cNvSpPr>
          <p:nvPr>
            <p:ph type="dt" sz="half" idx="2"/>
          </p:nvPr>
        </p:nvSpPr>
        <p:spPr/>
        <p:txBody>
          <a:bodyPr/>
          <a:lstStyle/>
          <a:p>
            <a:fld id="{5F02DCD1-2C6B-F948-9F72-3BB0CF3D512E}" type="datetime1">
              <a:rPr lang="en-US" smtClean="0"/>
              <a:pPr/>
              <a:t>2/14/2023</a:t>
            </a:fld>
            <a:endParaRPr lang="en-US" dirty="0"/>
          </a:p>
        </p:txBody>
      </p:sp>
      <p:sp>
        <p:nvSpPr>
          <p:cNvPr id="5" name="Footer Placeholder 4">
            <a:extLst>
              <a:ext uri="{FF2B5EF4-FFF2-40B4-BE49-F238E27FC236}">
                <a16:creationId xmlns:a16="http://schemas.microsoft.com/office/drawing/2014/main" id="{F945799A-A444-E6B6-BFB5-FED136A8CBC6}"/>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25E2A714-1704-BE14-508D-5C3F5DB18815}"/>
              </a:ext>
            </a:extLst>
          </p:cNvPr>
          <p:cNvSpPr>
            <a:spLocks noGrp="1"/>
          </p:cNvSpPr>
          <p:nvPr>
            <p:ph type="sldNum" sz="quarter" idx="4"/>
          </p:nvPr>
        </p:nvSpPr>
        <p:spPr/>
        <p:txBody>
          <a:bodyPr/>
          <a:lstStyle/>
          <a:p>
            <a:fld id="{294A09A9-5501-47C1-A89A-A340965A2BE2}" type="slidenum">
              <a:rPr lang="en-US" smtClean="0"/>
              <a:pPr/>
              <a:t>21</a:t>
            </a:fld>
            <a:endParaRPr lang="en-US" dirty="0"/>
          </a:p>
        </p:txBody>
      </p:sp>
    </p:spTree>
    <p:extLst>
      <p:ext uri="{BB962C8B-B14F-4D97-AF65-F5344CB8AC3E}">
        <p14:creationId xmlns:p14="http://schemas.microsoft.com/office/powerpoint/2010/main" val="21089733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316CE-705F-C669-332F-906F863A2F7A}"/>
              </a:ext>
            </a:extLst>
          </p:cNvPr>
          <p:cNvSpPr>
            <a:spLocks noGrp="1"/>
          </p:cNvSpPr>
          <p:nvPr>
            <p:ph type="title"/>
          </p:nvPr>
        </p:nvSpPr>
        <p:spPr/>
        <p:txBody>
          <a:bodyPr/>
          <a:lstStyle/>
          <a:p>
            <a:r>
              <a:rPr lang="en-US" dirty="0"/>
              <a:t>Future Scope</a:t>
            </a:r>
          </a:p>
        </p:txBody>
      </p:sp>
      <p:sp>
        <p:nvSpPr>
          <p:cNvPr id="3" name="Content Placeholder 2">
            <a:extLst>
              <a:ext uri="{FF2B5EF4-FFF2-40B4-BE49-F238E27FC236}">
                <a16:creationId xmlns:a16="http://schemas.microsoft.com/office/drawing/2014/main" id="{D2A4F7DB-CC0B-95D1-EBEA-219F814CF805}"/>
              </a:ext>
            </a:extLst>
          </p:cNvPr>
          <p:cNvSpPr>
            <a:spLocks noGrp="1"/>
          </p:cNvSpPr>
          <p:nvPr>
            <p:ph idx="1"/>
          </p:nvPr>
        </p:nvSpPr>
        <p:spPr/>
        <p:txBody>
          <a:bodyPr/>
          <a:lstStyle/>
          <a:p>
            <a:pPr algn="just" rtl="0">
              <a:spcBef>
                <a:spcPts val="0"/>
              </a:spcBef>
              <a:spcAft>
                <a:spcPts val="1200"/>
              </a:spcAft>
            </a:pPr>
            <a:r>
              <a:rPr lang="en-US" sz="1800" b="0" i="0" u="none" strike="noStrike" dirty="0">
                <a:effectLst/>
                <a:latin typeface="Arial" panose="020B0604020202020204" pitchFamily="34" charset="0"/>
                <a:cs typeface="Arial" panose="020B0604020202020204" pitchFamily="34" charset="0"/>
              </a:rPr>
              <a:t>one can categorize Video Surveillance Systems based on the type of imaging modality acquired, producing categories like “one camera systems”, “many camera systems”, “fixed camera systems”, “moving camera systems” and “hybrid camera systems”.</a:t>
            </a:r>
            <a:endParaRPr lang="en-US" b="0" dirty="0">
              <a:effectLst/>
              <a:latin typeface="Arial" panose="020B0604020202020204" pitchFamily="34" charset="0"/>
              <a:cs typeface="Arial" panose="020B0604020202020204" pitchFamily="34" charset="0"/>
            </a:endParaRPr>
          </a:p>
          <a:p>
            <a:pPr algn="just" rtl="0">
              <a:spcBef>
                <a:spcPts val="0"/>
              </a:spcBef>
              <a:spcAft>
                <a:spcPts val="1200"/>
              </a:spcAft>
            </a:pPr>
            <a:r>
              <a:rPr lang="en-US" sz="1800" b="0" i="0" u="none" strike="noStrike" dirty="0">
                <a:effectLst/>
                <a:latin typeface="Arial" panose="020B0604020202020204" pitchFamily="34" charset="0"/>
                <a:cs typeface="Arial" panose="020B0604020202020204" pitchFamily="34" charset="0"/>
              </a:rPr>
              <a:t>Video Surveillance Systems can be categorized based on the architecture a system is built on, such as stand-alone systems, cloud-aware systems, and distributed systems.</a:t>
            </a:r>
            <a:endParaRPr lang="en-US" b="0" dirty="0">
              <a:effectLst/>
              <a:latin typeface="Arial" panose="020B0604020202020204" pitchFamily="34" charset="0"/>
              <a:cs typeface="Arial" panose="020B0604020202020204" pitchFamily="34" charset="0"/>
            </a:endParaRPr>
          </a:p>
          <a:p>
            <a:br>
              <a:rPr lang="en-US" dirty="0"/>
            </a:br>
            <a:endParaRPr lang="en-US" dirty="0"/>
          </a:p>
        </p:txBody>
      </p:sp>
      <p:sp>
        <p:nvSpPr>
          <p:cNvPr id="4" name="Date Placeholder 3">
            <a:extLst>
              <a:ext uri="{FF2B5EF4-FFF2-40B4-BE49-F238E27FC236}">
                <a16:creationId xmlns:a16="http://schemas.microsoft.com/office/drawing/2014/main" id="{A837D855-AE97-CE10-E85F-B6573CF94F88}"/>
              </a:ext>
            </a:extLst>
          </p:cNvPr>
          <p:cNvSpPr>
            <a:spLocks noGrp="1"/>
          </p:cNvSpPr>
          <p:nvPr>
            <p:ph type="dt" sz="half" idx="2"/>
          </p:nvPr>
        </p:nvSpPr>
        <p:spPr/>
        <p:txBody>
          <a:bodyPr/>
          <a:lstStyle/>
          <a:p>
            <a:fld id="{5F02DCD1-2C6B-F948-9F72-3BB0CF3D512E}" type="datetime1">
              <a:rPr lang="en-US" smtClean="0"/>
              <a:pPr/>
              <a:t>2/14/2023</a:t>
            </a:fld>
            <a:endParaRPr lang="en-US" dirty="0"/>
          </a:p>
        </p:txBody>
      </p:sp>
      <p:sp>
        <p:nvSpPr>
          <p:cNvPr id="5" name="Footer Placeholder 4">
            <a:extLst>
              <a:ext uri="{FF2B5EF4-FFF2-40B4-BE49-F238E27FC236}">
                <a16:creationId xmlns:a16="http://schemas.microsoft.com/office/drawing/2014/main" id="{77C7EE00-B744-CEB3-34B2-C784983C9314}"/>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9A1F0F70-5A23-6D6D-F70F-FF27F4961E15}"/>
              </a:ext>
            </a:extLst>
          </p:cNvPr>
          <p:cNvSpPr>
            <a:spLocks noGrp="1"/>
          </p:cNvSpPr>
          <p:nvPr>
            <p:ph type="sldNum" sz="quarter" idx="4"/>
          </p:nvPr>
        </p:nvSpPr>
        <p:spPr/>
        <p:txBody>
          <a:bodyPr/>
          <a:lstStyle/>
          <a:p>
            <a:fld id="{294A09A9-5501-47C1-A89A-A340965A2BE2}" type="slidenum">
              <a:rPr lang="en-US" smtClean="0"/>
              <a:pPr/>
              <a:t>22</a:t>
            </a:fld>
            <a:endParaRPr lang="en-US" dirty="0"/>
          </a:p>
        </p:txBody>
      </p:sp>
    </p:spTree>
    <p:extLst>
      <p:ext uri="{BB962C8B-B14F-4D97-AF65-F5344CB8AC3E}">
        <p14:creationId xmlns:p14="http://schemas.microsoft.com/office/powerpoint/2010/main" val="42301949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Tree>
    <p:extLst>
      <p:ext uri="{BB962C8B-B14F-4D97-AF65-F5344CB8AC3E}">
        <p14:creationId xmlns:p14="http://schemas.microsoft.com/office/powerpoint/2010/main" val="926184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4338883"/>
          </a:xfrm>
        </p:spPr>
        <p:txBody>
          <a:bodyPr vert="horz" lIns="91440" tIns="45720" rIns="91440" bIns="45720" rtlCol="0" anchor="t">
            <a:normAutofit/>
          </a:bodyPr>
          <a:lstStyle/>
          <a:p>
            <a:pPr marL="457200" indent="-457200">
              <a:buFont typeface="Wingdings" panose="05000000000000000000" pitchFamily="2" charset="2"/>
              <a:buChar char="v"/>
            </a:pPr>
            <a:r>
              <a:rPr lang="en-US" dirty="0"/>
              <a:t>Introduction</a:t>
            </a:r>
          </a:p>
          <a:p>
            <a:pPr marL="457200" indent="-457200">
              <a:buFont typeface="Wingdings" panose="05000000000000000000" pitchFamily="2" charset="2"/>
              <a:buChar char="v"/>
            </a:pPr>
            <a:r>
              <a:rPr lang="en-US" dirty="0"/>
              <a:t>Motivation</a:t>
            </a:r>
          </a:p>
          <a:p>
            <a:pPr marL="457200" indent="-457200">
              <a:buFont typeface="Wingdings" panose="05000000000000000000" pitchFamily="2" charset="2"/>
              <a:buChar char="v"/>
            </a:pPr>
            <a:r>
              <a:rPr lang="en-US" dirty="0"/>
              <a:t>Literature Survey</a:t>
            </a:r>
          </a:p>
          <a:p>
            <a:pPr marL="457200" indent="-457200">
              <a:buFont typeface="Wingdings" panose="05000000000000000000" pitchFamily="2" charset="2"/>
              <a:buChar char="v"/>
            </a:pPr>
            <a:r>
              <a:rPr lang="en-US" dirty="0"/>
              <a:t>Research Gap</a:t>
            </a:r>
          </a:p>
          <a:p>
            <a:pPr marL="457200" indent="-457200">
              <a:buFont typeface="Wingdings" panose="05000000000000000000" pitchFamily="2" charset="2"/>
              <a:buChar char="v"/>
            </a:pPr>
            <a:r>
              <a:rPr lang="en-US" dirty="0"/>
              <a:t>Problem Statement</a:t>
            </a:r>
          </a:p>
          <a:p>
            <a:pPr marL="457200" indent="-457200">
              <a:buFont typeface="Wingdings" panose="05000000000000000000" pitchFamily="2" charset="2"/>
              <a:buChar char="v"/>
            </a:pPr>
            <a:r>
              <a:rPr lang="en-US" dirty="0"/>
              <a:t>Objectives</a:t>
            </a:r>
          </a:p>
          <a:p>
            <a:pPr marL="457200" indent="-457200">
              <a:buFont typeface="Wingdings" panose="05000000000000000000" pitchFamily="2" charset="2"/>
              <a:buChar char="v"/>
            </a:pPr>
            <a:r>
              <a:rPr lang="en-US" dirty="0"/>
              <a:t>Proposed Methodology</a:t>
            </a:r>
          </a:p>
          <a:p>
            <a:pPr marL="457200" indent="-457200">
              <a:buFont typeface="Wingdings" panose="05000000000000000000" pitchFamily="2" charset="2"/>
              <a:buChar char="v"/>
            </a:pPr>
            <a:r>
              <a:rPr lang="en-US" dirty="0"/>
              <a:t>     Algorithm</a:t>
            </a:r>
          </a:p>
          <a:p>
            <a:endParaRPr lang="en-US" dirty="0"/>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2/14/2023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92500"/>
          </a:bodyPr>
          <a:lstStyle/>
          <a:p>
            <a:r>
              <a:rPr lang="en-US" dirty="0"/>
              <a:t>Video Surveillance is an act of observing or looking for something improper. This video surveillance is used in Banks for anomalous detection. Anomalous detection is identifying unexpected events that differ from normal events.</a:t>
            </a:r>
          </a:p>
          <a:p>
            <a:r>
              <a:rPr lang="en-US" dirty="0"/>
              <a:t>It is very useful in banks to control, monitor and investigate Criminal activities.</a:t>
            </a:r>
          </a:p>
          <a:p>
            <a:r>
              <a:rPr lang="en-US" dirty="0"/>
              <a:t>This innovative video surveillance is used in the banking sector for not only high-security levels but also to solve financial problems.</a:t>
            </a:r>
          </a:p>
          <a:p>
            <a:endParaRPr lang="en-US"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2/14/2023</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CA591702-DB32-E136-2F61-0172896444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601" y="701335"/>
            <a:ext cx="4669656" cy="212176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6DEF3428-EFCD-7D0C-B741-B089C68371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601" y="2995474"/>
            <a:ext cx="4669656" cy="24731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EC8B526-C491-ED12-AED3-FB7B2CD4B6CE}"/>
              </a:ext>
            </a:extLst>
          </p:cNvPr>
          <p:cNvSpPr txBox="1"/>
          <p:nvPr/>
        </p:nvSpPr>
        <p:spPr>
          <a:xfrm>
            <a:off x="5912528" y="2441359"/>
            <a:ext cx="1571348" cy="923330"/>
          </a:xfrm>
          <a:prstGeom prst="rect">
            <a:avLst/>
          </a:prstGeom>
          <a:noFill/>
        </p:spPr>
        <p:txBody>
          <a:bodyPr wrap="square" rtlCol="0">
            <a:spAutoFit/>
          </a:bodyPr>
          <a:lstStyle/>
          <a:p>
            <a:r>
              <a:rPr lang="en-US" dirty="0"/>
              <a:t>Figure1:</a:t>
            </a:r>
          </a:p>
          <a:p>
            <a:r>
              <a:rPr lang="en-US" dirty="0"/>
              <a:t>Anomalous detection</a:t>
            </a:r>
          </a:p>
        </p:txBody>
      </p:sp>
    </p:spTree>
    <p:extLst>
      <p:ext uri="{BB962C8B-B14F-4D97-AF65-F5344CB8AC3E}">
        <p14:creationId xmlns:p14="http://schemas.microsoft.com/office/powerpoint/2010/main" val="3446797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16277-19D1-93A6-C1A8-A2BD8D01F88C}"/>
              </a:ext>
            </a:extLst>
          </p:cNvPr>
          <p:cNvSpPr>
            <a:spLocks noGrp="1"/>
          </p:cNvSpPr>
          <p:nvPr>
            <p:ph type="title"/>
          </p:nvPr>
        </p:nvSpPr>
        <p:spPr/>
        <p:txBody>
          <a:bodyPr/>
          <a:lstStyle/>
          <a:p>
            <a:r>
              <a:rPr lang="en-US" dirty="0"/>
              <a:t>Motivation</a:t>
            </a:r>
          </a:p>
        </p:txBody>
      </p:sp>
      <p:sp>
        <p:nvSpPr>
          <p:cNvPr id="3" name="Text Placeholder 2">
            <a:extLst>
              <a:ext uri="{FF2B5EF4-FFF2-40B4-BE49-F238E27FC236}">
                <a16:creationId xmlns:a16="http://schemas.microsoft.com/office/drawing/2014/main" id="{8C8575FE-487C-3313-922C-EDDCBE9C1A42}"/>
              </a:ext>
            </a:extLst>
          </p:cNvPr>
          <p:cNvSpPr>
            <a:spLocks noGrp="1"/>
          </p:cNvSpPr>
          <p:nvPr>
            <p:ph type="body" idx="1"/>
          </p:nvPr>
        </p:nvSpPr>
        <p:spPr/>
        <p:txBody>
          <a:bodyPr/>
          <a:lstStyle/>
          <a:p>
            <a:r>
              <a:rPr lang="en-US" sz="1800" dirty="0"/>
              <a:t>Surveillance cameras are increasingly being used in public places in streets, intersections, banks, shopping malls, etc. to increase public safety.</a:t>
            </a:r>
          </a:p>
          <a:p>
            <a:r>
              <a:rPr lang="en-US" sz="1800" dirty="0"/>
              <a:t>One critical task in video surveillance is detecting anomalous events or illegal activities.</a:t>
            </a:r>
          </a:p>
          <a:p>
            <a:r>
              <a:rPr lang="en-US" sz="1800" dirty="0"/>
              <a:t>Develop an intelligent Model for automatic video anomaly detection which would save time.</a:t>
            </a:r>
          </a:p>
          <a:p>
            <a:r>
              <a:rPr lang="en-US" sz="1800" dirty="0"/>
              <a:t>Therefore anomaly detection in bank sectors can be considered as coarse-level video understanding, which filters out anomalies from normal patterns. </a:t>
            </a:r>
          </a:p>
        </p:txBody>
      </p:sp>
      <p:sp>
        <p:nvSpPr>
          <p:cNvPr id="4" name="Date Placeholder 3">
            <a:extLst>
              <a:ext uri="{FF2B5EF4-FFF2-40B4-BE49-F238E27FC236}">
                <a16:creationId xmlns:a16="http://schemas.microsoft.com/office/drawing/2014/main" id="{EF53DE97-D7D6-343E-3441-6B5CD156E342}"/>
              </a:ext>
            </a:extLst>
          </p:cNvPr>
          <p:cNvSpPr>
            <a:spLocks noGrp="1"/>
          </p:cNvSpPr>
          <p:nvPr>
            <p:ph type="dt" sz="half" idx="10"/>
          </p:nvPr>
        </p:nvSpPr>
        <p:spPr/>
        <p:txBody>
          <a:bodyPr/>
          <a:lstStyle/>
          <a:p>
            <a:fld id="{F5592931-05C6-8543-8B6E-A8BD29BD5C2B}" type="datetime1">
              <a:rPr lang="en-US" smtClean="0"/>
              <a:pPr/>
              <a:t>2/14/2023</a:t>
            </a:fld>
            <a:endParaRPr lang="en-US" dirty="0"/>
          </a:p>
        </p:txBody>
      </p:sp>
      <p:sp>
        <p:nvSpPr>
          <p:cNvPr id="5" name="Footer Placeholder 4">
            <a:extLst>
              <a:ext uri="{FF2B5EF4-FFF2-40B4-BE49-F238E27FC236}">
                <a16:creationId xmlns:a16="http://schemas.microsoft.com/office/drawing/2014/main" id="{2714451C-84D0-8480-BF46-345ABA01B4C2}"/>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48F69D7A-50DE-5219-0974-718B84EDB54C}"/>
              </a:ext>
            </a:extLst>
          </p:cNvPr>
          <p:cNvSpPr>
            <a:spLocks noGrp="1"/>
          </p:cNvSpPr>
          <p:nvPr>
            <p:ph type="sldNum" sz="quarter" idx="12"/>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1712421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167492" y="381000"/>
            <a:ext cx="9779183" cy="802341"/>
          </a:xfrm>
        </p:spPr>
        <p:txBody>
          <a:bodyPr/>
          <a:lstStyle/>
          <a:p>
            <a:r>
              <a:rPr lang="en-US" dirty="0"/>
              <a:t>Literature Survey</a:t>
            </a:r>
          </a:p>
        </p:txBody>
      </p:sp>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fld id="{7699C8CE-7534-A244-ABE9-5BED2DFEFBDF}" type="datetime1">
              <a:rPr lang="en-US" smtClean="0"/>
              <a:t>2/14/2023</a:t>
            </a:fld>
            <a:endParaRPr lang="en-US" dirty="0"/>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7</a:t>
            </a:fld>
            <a:endParaRPr lang="en-US" dirty="0"/>
          </a:p>
        </p:txBody>
      </p:sp>
      <p:graphicFrame>
        <p:nvGraphicFramePr>
          <p:cNvPr id="9" name="Table 9">
            <a:extLst>
              <a:ext uri="{FF2B5EF4-FFF2-40B4-BE49-F238E27FC236}">
                <a16:creationId xmlns:a16="http://schemas.microsoft.com/office/drawing/2014/main" id="{D8D7555F-20A5-86A8-C7C2-251C48030B75}"/>
              </a:ext>
            </a:extLst>
          </p:cNvPr>
          <p:cNvGraphicFramePr>
            <a:graphicFrameLocks noGrp="1"/>
          </p:cNvGraphicFramePr>
          <p:nvPr>
            <p:ph idx="1"/>
            <p:extLst>
              <p:ext uri="{D42A27DB-BD31-4B8C-83A1-F6EECF244321}">
                <p14:modId xmlns:p14="http://schemas.microsoft.com/office/powerpoint/2010/main" val="661962756"/>
              </p:ext>
            </p:extLst>
          </p:nvPr>
        </p:nvGraphicFramePr>
        <p:xfrm>
          <a:off x="1166090" y="1279888"/>
          <a:ext cx="9780585" cy="5293660"/>
        </p:xfrm>
        <a:graphic>
          <a:graphicData uri="http://schemas.openxmlformats.org/drawingml/2006/table">
            <a:tbl>
              <a:tblPr firstRow="1" bandRow="1">
                <a:tableStyleId>{5C22544A-7EE6-4342-B048-85BDC9FD1C3A}</a:tableStyleId>
              </a:tblPr>
              <a:tblGrid>
                <a:gridCol w="606569">
                  <a:extLst>
                    <a:ext uri="{9D8B030D-6E8A-4147-A177-3AD203B41FA5}">
                      <a16:colId xmlns:a16="http://schemas.microsoft.com/office/drawing/2014/main" val="1638924690"/>
                    </a:ext>
                  </a:extLst>
                </a:gridCol>
                <a:gridCol w="1814945">
                  <a:extLst>
                    <a:ext uri="{9D8B030D-6E8A-4147-A177-3AD203B41FA5}">
                      <a16:colId xmlns:a16="http://schemas.microsoft.com/office/drawing/2014/main" val="2366078196"/>
                    </a:ext>
                  </a:extLst>
                </a:gridCol>
                <a:gridCol w="1510146">
                  <a:extLst>
                    <a:ext uri="{9D8B030D-6E8A-4147-A177-3AD203B41FA5}">
                      <a16:colId xmlns:a16="http://schemas.microsoft.com/office/drawing/2014/main" val="2853162537"/>
                    </a:ext>
                  </a:extLst>
                </a:gridCol>
                <a:gridCol w="3892808">
                  <a:extLst>
                    <a:ext uri="{9D8B030D-6E8A-4147-A177-3AD203B41FA5}">
                      <a16:colId xmlns:a16="http://schemas.microsoft.com/office/drawing/2014/main" val="2192645509"/>
                    </a:ext>
                  </a:extLst>
                </a:gridCol>
                <a:gridCol w="1956117">
                  <a:extLst>
                    <a:ext uri="{9D8B030D-6E8A-4147-A177-3AD203B41FA5}">
                      <a16:colId xmlns:a16="http://schemas.microsoft.com/office/drawing/2014/main" val="293053133"/>
                    </a:ext>
                  </a:extLst>
                </a:gridCol>
              </a:tblGrid>
              <a:tr h="975147">
                <a:tc>
                  <a:txBody>
                    <a:bodyPr/>
                    <a:lstStyle/>
                    <a:p>
                      <a:r>
                        <a:rPr lang="en-US" dirty="0"/>
                        <a:t>Sr no</a:t>
                      </a:r>
                    </a:p>
                  </a:txBody>
                  <a:tcPr/>
                </a:tc>
                <a:tc>
                  <a:txBody>
                    <a:bodyPr/>
                    <a:lstStyle/>
                    <a:p>
                      <a:r>
                        <a:rPr lang="en-US" dirty="0"/>
                        <a:t>IEEE Paper</a:t>
                      </a:r>
                    </a:p>
                  </a:txBody>
                  <a:tcPr/>
                </a:tc>
                <a:tc>
                  <a:txBody>
                    <a:bodyPr/>
                    <a:lstStyle/>
                    <a:p>
                      <a:r>
                        <a:rPr lang="en-US" dirty="0"/>
                        <a:t>Authors</a:t>
                      </a:r>
                    </a:p>
                  </a:txBody>
                  <a:tcPr/>
                </a:tc>
                <a:tc>
                  <a:txBody>
                    <a:bodyPr/>
                    <a:lstStyle/>
                    <a:p>
                      <a:r>
                        <a:rPr lang="en-US" dirty="0"/>
                        <a:t>Advantages</a:t>
                      </a:r>
                    </a:p>
                  </a:txBody>
                  <a:tcPr/>
                </a:tc>
                <a:tc>
                  <a:txBody>
                    <a:bodyPr/>
                    <a:lstStyle/>
                    <a:p>
                      <a:r>
                        <a:rPr lang="en-US" dirty="0"/>
                        <a:t>Future work</a:t>
                      </a:r>
                    </a:p>
                  </a:txBody>
                  <a:tcPr/>
                </a:tc>
                <a:extLst>
                  <a:ext uri="{0D108BD9-81ED-4DB2-BD59-A6C34878D82A}">
                    <a16:rowId xmlns:a16="http://schemas.microsoft.com/office/drawing/2014/main" val="1754903137"/>
                  </a:ext>
                </a:extLst>
              </a:tr>
              <a:tr h="4318513">
                <a:tc>
                  <a:txBody>
                    <a:bodyPr/>
                    <a:lstStyle/>
                    <a:p>
                      <a:r>
                        <a:rPr lang="en-US" dirty="0"/>
                        <a:t>1</a:t>
                      </a:r>
                    </a:p>
                  </a:txBody>
                  <a:tcPr/>
                </a:tc>
                <a:tc>
                  <a:txBody>
                    <a:bodyPr/>
                    <a:lstStyle/>
                    <a:p>
                      <a:r>
                        <a:rPr lang="en-US" dirty="0">
                          <a:hlinkClick r:id="rId2"/>
                        </a:rPr>
                        <a:t>https://ieeexplore.ieee.org/document/6751449</a:t>
                      </a:r>
                      <a:endParaRPr lang="en-US" dirty="0"/>
                    </a:p>
                    <a:p>
                      <a:endParaRPr lang="en-US" dirty="0"/>
                    </a:p>
                  </a:txBody>
                  <a:tcPr/>
                </a:tc>
                <a:tc>
                  <a:txBody>
                    <a:bodyPr/>
                    <a:lstStyle/>
                    <a:p>
                      <a:r>
                        <a:rPr lang="en-US" sz="1800" dirty="0" err="1">
                          <a:solidFill>
                            <a:schemeClr val="tx2">
                              <a:lumMod val="75000"/>
                            </a:schemeClr>
                          </a:solidFill>
                          <a:latin typeface="Tenorite" pitchFamily="2" charset="0"/>
                        </a:rPr>
                        <a:t>Cewu</a:t>
                      </a:r>
                      <a:r>
                        <a:rPr lang="en-US" sz="1800" dirty="0">
                          <a:solidFill>
                            <a:schemeClr val="tx2">
                              <a:lumMod val="75000"/>
                            </a:schemeClr>
                          </a:solidFill>
                          <a:latin typeface="Tenorite" pitchFamily="2" charset="0"/>
                        </a:rPr>
                        <a:t> Lu , </a:t>
                      </a:r>
                      <a:r>
                        <a:rPr lang="en-US" sz="1800" dirty="0" err="1">
                          <a:solidFill>
                            <a:schemeClr val="tx2">
                              <a:lumMod val="75000"/>
                            </a:schemeClr>
                          </a:solidFill>
                          <a:latin typeface="Tenorite" pitchFamily="2" charset="0"/>
                        </a:rPr>
                        <a:t>Jianping</a:t>
                      </a:r>
                      <a:r>
                        <a:rPr lang="en-US" sz="1800" dirty="0">
                          <a:solidFill>
                            <a:schemeClr val="tx2">
                              <a:lumMod val="75000"/>
                            </a:schemeClr>
                          </a:solidFill>
                          <a:latin typeface="Tenorite" pitchFamily="2" charset="0"/>
                        </a:rPr>
                        <a:t> Shi ,</a:t>
                      </a:r>
                      <a:r>
                        <a:rPr lang="en-US" sz="1800" dirty="0" err="1">
                          <a:solidFill>
                            <a:schemeClr val="tx2">
                              <a:lumMod val="75000"/>
                            </a:schemeClr>
                          </a:solidFill>
                          <a:latin typeface="Tenorite" pitchFamily="2" charset="0"/>
                        </a:rPr>
                        <a:t>jiaya</a:t>
                      </a:r>
                      <a:r>
                        <a:rPr lang="en-US" sz="1800" dirty="0">
                          <a:solidFill>
                            <a:schemeClr val="tx2">
                              <a:lumMod val="75000"/>
                            </a:schemeClr>
                          </a:solidFill>
                          <a:latin typeface="Tenorite" pitchFamily="2" charset="0"/>
                        </a:rPr>
                        <a:t> jia.</a:t>
                      </a:r>
                      <a:endParaRPr lang="en-US" dirty="0"/>
                    </a:p>
                  </a:txBody>
                  <a:tcPr/>
                </a:tc>
                <a:tc>
                  <a:txBody>
                    <a:bodyPr/>
                    <a:lstStyle/>
                    <a:p>
                      <a:r>
                        <a:rPr lang="en-US" sz="1800" kern="1200" dirty="0">
                          <a:solidFill>
                            <a:schemeClr val="dk1"/>
                          </a:solidFill>
                          <a:effectLst/>
                          <a:latin typeface="+mn-lt"/>
                          <a:ea typeface="+mn-ea"/>
                          <a:cs typeface="+mn-cs"/>
                        </a:rPr>
                        <a:t>they have presented an abnormal event detection method via sparse combination learning and the model is very much faithful input data when compared with original sparse data and the model is verified by a large number of videos. the method is robust that distinguishes between abnormal patterns and normal patterns</a:t>
                      </a:r>
                      <a:endParaRPr lang="en-US" dirty="0"/>
                    </a:p>
                  </a:txBody>
                  <a:tcPr/>
                </a:tc>
                <a:tc>
                  <a:txBody>
                    <a:bodyPr/>
                    <a:lstStyle/>
                    <a:p>
                      <a:r>
                        <a:rPr lang="en-US" dirty="0"/>
                        <a:t>Their future work is to extend the sparse combination learning framework to other video applications.</a:t>
                      </a:r>
                    </a:p>
                  </a:txBody>
                  <a:tcPr/>
                </a:tc>
                <a:extLst>
                  <a:ext uri="{0D108BD9-81ED-4DB2-BD59-A6C34878D82A}">
                    <a16:rowId xmlns:a16="http://schemas.microsoft.com/office/drawing/2014/main" val="281582172"/>
                  </a:ext>
                </a:extLst>
              </a:tr>
            </a:tbl>
          </a:graphicData>
        </a:graphic>
      </p:graphicFrame>
    </p:spTree>
    <p:extLst>
      <p:ext uri="{BB962C8B-B14F-4D97-AF65-F5344CB8AC3E}">
        <p14:creationId xmlns:p14="http://schemas.microsoft.com/office/powerpoint/2010/main" val="4212917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520C68A-FCEB-BF0E-2ACB-84E0A1913FD2}"/>
              </a:ext>
            </a:extLst>
          </p:cNvPr>
          <p:cNvSpPr>
            <a:spLocks noGrp="1"/>
          </p:cNvSpPr>
          <p:nvPr>
            <p:ph type="dt" sz="half" idx="2"/>
          </p:nvPr>
        </p:nvSpPr>
        <p:spPr/>
        <p:txBody>
          <a:bodyPr/>
          <a:lstStyle/>
          <a:p>
            <a:fld id="{8CE9AC2A-20AD-8C48-B5EB-B5322BDBCDEE}" type="datetime1">
              <a:rPr lang="en-US" smtClean="0"/>
              <a:pPr/>
              <a:t>2/14/2023</a:t>
            </a:fld>
            <a:endParaRPr lang="en-US" dirty="0"/>
          </a:p>
        </p:txBody>
      </p:sp>
      <p:sp>
        <p:nvSpPr>
          <p:cNvPr id="5" name="Footer Placeholder 4">
            <a:extLst>
              <a:ext uri="{FF2B5EF4-FFF2-40B4-BE49-F238E27FC236}">
                <a16:creationId xmlns:a16="http://schemas.microsoft.com/office/drawing/2014/main" id="{B03E8DB7-D26C-BF02-324E-E936D2F75C88}"/>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221BBEF-BF38-474C-BE5E-08F331F5912C}"/>
              </a:ext>
            </a:extLst>
          </p:cNvPr>
          <p:cNvSpPr>
            <a:spLocks noGrp="1"/>
          </p:cNvSpPr>
          <p:nvPr>
            <p:ph type="sldNum" sz="quarter" idx="4"/>
          </p:nvPr>
        </p:nvSpPr>
        <p:spPr/>
        <p:txBody>
          <a:bodyPr/>
          <a:lstStyle/>
          <a:p>
            <a:fld id="{294A09A9-5501-47C1-A89A-A340965A2BE2}" type="slidenum">
              <a:rPr lang="en-US" smtClean="0"/>
              <a:pPr/>
              <a:t>8</a:t>
            </a:fld>
            <a:endParaRPr lang="en-US" dirty="0"/>
          </a:p>
        </p:txBody>
      </p:sp>
      <p:graphicFrame>
        <p:nvGraphicFramePr>
          <p:cNvPr id="10" name="Table 10">
            <a:extLst>
              <a:ext uri="{FF2B5EF4-FFF2-40B4-BE49-F238E27FC236}">
                <a16:creationId xmlns:a16="http://schemas.microsoft.com/office/drawing/2014/main" id="{C4252D8C-FAC6-26B4-6AA3-B1B2EEB69F68}"/>
              </a:ext>
            </a:extLst>
          </p:cNvPr>
          <p:cNvGraphicFramePr>
            <a:graphicFrameLocks noGrp="1"/>
          </p:cNvGraphicFramePr>
          <p:nvPr>
            <p:ph idx="1"/>
            <p:extLst>
              <p:ext uri="{D42A27DB-BD31-4B8C-83A1-F6EECF244321}">
                <p14:modId xmlns:p14="http://schemas.microsoft.com/office/powerpoint/2010/main" val="4030118895"/>
              </p:ext>
            </p:extLst>
          </p:nvPr>
        </p:nvGraphicFramePr>
        <p:xfrm>
          <a:off x="737322" y="1309254"/>
          <a:ext cx="9780585" cy="4856019"/>
        </p:xfrm>
        <a:graphic>
          <a:graphicData uri="http://schemas.openxmlformats.org/drawingml/2006/table">
            <a:tbl>
              <a:tblPr firstRow="1" bandRow="1">
                <a:tableStyleId>{5C22544A-7EE6-4342-B048-85BDC9FD1C3A}</a:tableStyleId>
              </a:tblPr>
              <a:tblGrid>
                <a:gridCol w="689696">
                  <a:extLst>
                    <a:ext uri="{9D8B030D-6E8A-4147-A177-3AD203B41FA5}">
                      <a16:colId xmlns:a16="http://schemas.microsoft.com/office/drawing/2014/main" val="1314155703"/>
                    </a:ext>
                  </a:extLst>
                </a:gridCol>
                <a:gridCol w="3222538">
                  <a:extLst>
                    <a:ext uri="{9D8B030D-6E8A-4147-A177-3AD203B41FA5}">
                      <a16:colId xmlns:a16="http://schemas.microsoft.com/office/drawing/2014/main" val="4283656218"/>
                    </a:ext>
                  </a:extLst>
                </a:gridCol>
                <a:gridCol w="1377171">
                  <a:extLst>
                    <a:ext uri="{9D8B030D-6E8A-4147-A177-3AD203B41FA5}">
                      <a16:colId xmlns:a16="http://schemas.microsoft.com/office/drawing/2014/main" val="3847076833"/>
                    </a:ext>
                  </a:extLst>
                </a:gridCol>
                <a:gridCol w="2535063">
                  <a:extLst>
                    <a:ext uri="{9D8B030D-6E8A-4147-A177-3AD203B41FA5}">
                      <a16:colId xmlns:a16="http://schemas.microsoft.com/office/drawing/2014/main" val="2788522664"/>
                    </a:ext>
                  </a:extLst>
                </a:gridCol>
                <a:gridCol w="1956117">
                  <a:extLst>
                    <a:ext uri="{9D8B030D-6E8A-4147-A177-3AD203B41FA5}">
                      <a16:colId xmlns:a16="http://schemas.microsoft.com/office/drawing/2014/main" val="984422896"/>
                    </a:ext>
                  </a:extLst>
                </a:gridCol>
              </a:tblGrid>
              <a:tr h="561790">
                <a:tc>
                  <a:txBody>
                    <a:bodyPr/>
                    <a:lstStyle/>
                    <a:p>
                      <a:r>
                        <a:rPr lang="en-US" dirty="0"/>
                        <a:t>Sr no</a:t>
                      </a:r>
                    </a:p>
                  </a:txBody>
                  <a:tcPr/>
                </a:tc>
                <a:tc>
                  <a:txBody>
                    <a:bodyPr/>
                    <a:lstStyle/>
                    <a:p>
                      <a:r>
                        <a:rPr lang="en-US" dirty="0"/>
                        <a:t>IEEE Paper</a:t>
                      </a:r>
                    </a:p>
                  </a:txBody>
                  <a:tcPr/>
                </a:tc>
                <a:tc>
                  <a:txBody>
                    <a:bodyPr/>
                    <a:lstStyle/>
                    <a:p>
                      <a:r>
                        <a:rPr lang="en-US" dirty="0"/>
                        <a:t>Author</a:t>
                      </a:r>
                    </a:p>
                  </a:txBody>
                  <a:tcPr/>
                </a:tc>
                <a:tc>
                  <a:txBody>
                    <a:bodyPr/>
                    <a:lstStyle/>
                    <a:p>
                      <a:r>
                        <a:rPr lang="en-US" dirty="0"/>
                        <a:t>Advantages</a:t>
                      </a:r>
                    </a:p>
                  </a:txBody>
                  <a:tcPr/>
                </a:tc>
                <a:tc>
                  <a:txBody>
                    <a:bodyPr/>
                    <a:lstStyle/>
                    <a:p>
                      <a:r>
                        <a:rPr lang="en-US" dirty="0"/>
                        <a:t>Future work</a:t>
                      </a:r>
                    </a:p>
                  </a:txBody>
                  <a:tcPr/>
                </a:tc>
                <a:extLst>
                  <a:ext uri="{0D108BD9-81ED-4DB2-BD59-A6C34878D82A}">
                    <a16:rowId xmlns:a16="http://schemas.microsoft.com/office/drawing/2014/main" val="2720750357"/>
                  </a:ext>
                </a:extLst>
              </a:tr>
              <a:tr h="4294229">
                <a:tc>
                  <a:txBody>
                    <a:bodyPr/>
                    <a:lstStyle/>
                    <a:p>
                      <a:r>
                        <a:rPr lang="en-US"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2"/>
                        </a:rPr>
                        <a:t>https://www.researchgate.net/publication/239943156_Anomaly_Detection_and_Localization_in_Crowded_Scenes</a:t>
                      </a:r>
                      <a:endParaRPr lang="en-US"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Wei-Xin LI, Vijay Mahadevan</a:t>
                      </a:r>
                    </a:p>
                    <a:p>
                      <a:endParaRPr lang="en-US" dirty="0"/>
                    </a:p>
                  </a:txBody>
                  <a:tcPr/>
                </a:tc>
                <a:tc>
                  <a:txBody>
                    <a:bodyPr/>
                    <a:lstStyle/>
                    <a:p>
                      <a:r>
                        <a:rPr lang="en-US" sz="1800" kern="1200" dirty="0">
                          <a:solidFill>
                            <a:schemeClr val="dk1"/>
                          </a:solidFill>
                          <a:effectLst/>
                          <a:latin typeface="+mn-lt"/>
                          <a:ea typeface="+mn-ea"/>
                          <a:cs typeface="+mn-cs"/>
                        </a:rPr>
                        <a:t>This IEEE paper is based on joint detection and has proposed spatial anomalies. They proposed anomaly detection that spans spatial scale, time, and space too. They have </a:t>
                      </a:r>
                    </a:p>
                    <a:p>
                      <a:r>
                        <a:rPr lang="en-US" sz="1800" kern="1200" dirty="0">
                          <a:solidFill>
                            <a:schemeClr val="dk1"/>
                          </a:solidFill>
                          <a:effectLst/>
                          <a:latin typeface="+mn-lt"/>
                          <a:ea typeface="+mn-ea"/>
                          <a:cs typeface="+mn-cs"/>
                        </a:rPr>
                        <a:t>Used MDT models</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Future work is to improve frame-level and pixel-level</a:t>
                      </a:r>
                    </a:p>
                    <a:p>
                      <a:endParaRPr lang="en-US" dirty="0"/>
                    </a:p>
                  </a:txBody>
                  <a:tcPr/>
                </a:tc>
                <a:extLst>
                  <a:ext uri="{0D108BD9-81ED-4DB2-BD59-A6C34878D82A}">
                    <a16:rowId xmlns:a16="http://schemas.microsoft.com/office/drawing/2014/main" val="2424660550"/>
                  </a:ext>
                </a:extLst>
              </a:tr>
            </a:tbl>
          </a:graphicData>
        </a:graphic>
      </p:graphicFrame>
    </p:spTree>
    <p:extLst>
      <p:ext uri="{BB962C8B-B14F-4D97-AF65-F5344CB8AC3E}">
        <p14:creationId xmlns:p14="http://schemas.microsoft.com/office/powerpoint/2010/main" val="568342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E04C2691-52F1-3FC2-5F07-43B82BF61821}"/>
              </a:ext>
            </a:extLst>
          </p:cNvPr>
          <p:cNvGraphicFramePr>
            <a:graphicFrameLocks noGrp="1"/>
          </p:cNvGraphicFramePr>
          <p:nvPr>
            <p:ph idx="1"/>
            <p:extLst>
              <p:ext uri="{D42A27DB-BD31-4B8C-83A1-F6EECF244321}">
                <p14:modId xmlns:p14="http://schemas.microsoft.com/office/powerpoint/2010/main" val="1759224694"/>
              </p:ext>
            </p:extLst>
          </p:nvPr>
        </p:nvGraphicFramePr>
        <p:xfrm>
          <a:off x="1120945" y="1482666"/>
          <a:ext cx="9780585" cy="4873684"/>
        </p:xfrm>
        <a:graphic>
          <a:graphicData uri="http://schemas.openxmlformats.org/drawingml/2006/table">
            <a:tbl>
              <a:tblPr firstRow="1" bandRow="1">
                <a:tableStyleId>{5C22544A-7EE6-4342-B048-85BDC9FD1C3A}</a:tableStyleId>
              </a:tblPr>
              <a:tblGrid>
                <a:gridCol w="952932">
                  <a:extLst>
                    <a:ext uri="{9D8B030D-6E8A-4147-A177-3AD203B41FA5}">
                      <a16:colId xmlns:a16="http://schemas.microsoft.com/office/drawing/2014/main" val="1825285865"/>
                    </a:ext>
                  </a:extLst>
                </a:gridCol>
                <a:gridCol w="2008910">
                  <a:extLst>
                    <a:ext uri="{9D8B030D-6E8A-4147-A177-3AD203B41FA5}">
                      <a16:colId xmlns:a16="http://schemas.microsoft.com/office/drawing/2014/main" val="3967163920"/>
                    </a:ext>
                  </a:extLst>
                </a:gridCol>
                <a:gridCol w="1953490">
                  <a:extLst>
                    <a:ext uri="{9D8B030D-6E8A-4147-A177-3AD203B41FA5}">
                      <a16:colId xmlns:a16="http://schemas.microsoft.com/office/drawing/2014/main" val="1142916753"/>
                    </a:ext>
                  </a:extLst>
                </a:gridCol>
                <a:gridCol w="2909136">
                  <a:extLst>
                    <a:ext uri="{9D8B030D-6E8A-4147-A177-3AD203B41FA5}">
                      <a16:colId xmlns:a16="http://schemas.microsoft.com/office/drawing/2014/main" val="3431011083"/>
                    </a:ext>
                  </a:extLst>
                </a:gridCol>
                <a:gridCol w="1956117">
                  <a:extLst>
                    <a:ext uri="{9D8B030D-6E8A-4147-A177-3AD203B41FA5}">
                      <a16:colId xmlns:a16="http://schemas.microsoft.com/office/drawing/2014/main" val="101332178"/>
                    </a:ext>
                  </a:extLst>
                </a:gridCol>
              </a:tblGrid>
              <a:tr h="481433">
                <a:tc>
                  <a:txBody>
                    <a:bodyPr/>
                    <a:lstStyle/>
                    <a:p>
                      <a:r>
                        <a:rPr lang="en-US" dirty="0"/>
                        <a:t>Sr no</a:t>
                      </a:r>
                    </a:p>
                  </a:txBody>
                  <a:tcPr/>
                </a:tc>
                <a:tc>
                  <a:txBody>
                    <a:bodyPr/>
                    <a:lstStyle/>
                    <a:p>
                      <a:r>
                        <a:rPr lang="en-US" dirty="0"/>
                        <a:t>IEEE Paper</a:t>
                      </a:r>
                    </a:p>
                  </a:txBody>
                  <a:tcPr/>
                </a:tc>
                <a:tc>
                  <a:txBody>
                    <a:bodyPr/>
                    <a:lstStyle/>
                    <a:p>
                      <a:r>
                        <a:rPr lang="en-US" dirty="0"/>
                        <a:t>Author</a:t>
                      </a:r>
                    </a:p>
                  </a:txBody>
                  <a:tcPr/>
                </a:tc>
                <a:tc>
                  <a:txBody>
                    <a:bodyPr/>
                    <a:lstStyle/>
                    <a:p>
                      <a:r>
                        <a:rPr lang="en-US" dirty="0"/>
                        <a:t>Advantages</a:t>
                      </a:r>
                    </a:p>
                  </a:txBody>
                  <a:tcPr/>
                </a:tc>
                <a:tc>
                  <a:txBody>
                    <a:bodyPr/>
                    <a:lstStyle/>
                    <a:p>
                      <a:r>
                        <a:rPr lang="en-US" dirty="0"/>
                        <a:t>Future work</a:t>
                      </a:r>
                    </a:p>
                  </a:txBody>
                  <a:tcPr/>
                </a:tc>
                <a:extLst>
                  <a:ext uri="{0D108BD9-81ED-4DB2-BD59-A6C34878D82A}">
                    <a16:rowId xmlns:a16="http://schemas.microsoft.com/office/drawing/2014/main" val="1116147805"/>
                  </a:ext>
                </a:extLst>
              </a:tr>
              <a:tr h="4392251">
                <a:tc>
                  <a:txBody>
                    <a:bodyPr/>
                    <a:lstStyle/>
                    <a:p>
                      <a:r>
                        <a:rPr lang="en-US" dirty="0"/>
                        <a:t>3.</a:t>
                      </a:r>
                    </a:p>
                  </a:txBody>
                  <a:tcPr/>
                </a:tc>
                <a:tc>
                  <a:txBody>
                    <a:bodyPr/>
                    <a:lstStyle/>
                    <a:p>
                      <a:r>
                        <a:rPr lang="en-US" dirty="0">
                          <a:hlinkClick r:id="rId2"/>
                        </a:rPr>
                        <a:t>https://ieeexplore.ieee.org/document/7780455</a:t>
                      </a:r>
                      <a:endParaRPr lang="en-US" dirty="0"/>
                    </a:p>
                    <a:p>
                      <a:endParaRPr lang="en-US" dirty="0"/>
                    </a:p>
                  </a:txBody>
                  <a:tcPr/>
                </a:tc>
                <a:tc>
                  <a:txBody>
                    <a:bodyPr/>
                    <a:lstStyle/>
                    <a:p>
                      <a:r>
                        <a:rPr lang="en-US" dirty="0"/>
                        <a:t>Mahmudul </a:t>
                      </a:r>
                      <a:r>
                        <a:rPr lang="en-US" dirty="0" err="1"/>
                        <a:t>Hasan,Jonghyun</a:t>
                      </a:r>
                      <a:r>
                        <a:rPr lang="en-US" dirty="0"/>
                        <a:t> Choi, Jan </a:t>
                      </a:r>
                      <a:r>
                        <a:rPr lang="en-US" dirty="0" err="1"/>
                        <a:t>Neumann,Amit</a:t>
                      </a:r>
                      <a:r>
                        <a:rPr lang="en-US" dirty="0"/>
                        <a:t> K. Roy-Chowdhury.</a:t>
                      </a:r>
                    </a:p>
                  </a:txBody>
                  <a:tcPr/>
                </a:tc>
                <a:tc>
                  <a:txBody>
                    <a:bodyPr/>
                    <a:lstStyle/>
                    <a:p>
                      <a:r>
                        <a:rPr lang="en-US" sz="1800" kern="1200" dirty="0">
                          <a:solidFill>
                            <a:schemeClr val="dk1"/>
                          </a:solidFill>
                          <a:effectLst/>
                          <a:latin typeface="+mn-lt"/>
                          <a:ea typeface="+mn-ea"/>
                          <a:cs typeface="+mn-cs"/>
                        </a:rPr>
                        <a:t>This IEEE paper approaches a problem that is difficult in perceiving meaningful activities in a very long video. They have learned a model which needs very limited supervision. They have proposed two methods which are built on autoencoders and no supervision is needed</a:t>
                      </a:r>
                      <a:endParaRPr lang="en-US" dirty="0"/>
                    </a:p>
                  </a:txBody>
                  <a:tcPr/>
                </a:tc>
                <a:tc>
                  <a:txBody>
                    <a:bodyPr/>
                    <a:lstStyle/>
                    <a:p>
                      <a:r>
                        <a:rPr lang="en-US" dirty="0"/>
                        <a:t>learned models in a number of ways such as visualizing the regularity in frames and pixels and predicting a regular video of past and future given only a single image</a:t>
                      </a:r>
                    </a:p>
                  </a:txBody>
                  <a:tcPr/>
                </a:tc>
                <a:extLst>
                  <a:ext uri="{0D108BD9-81ED-4DB2-BD59-A6C34878D82A}">
                    <a16:rowId xmlns:a16="http://schemas.microsoft.com/office/drawing/2014/main" val="34231983"/>
                  </a:ext>
                </a:extLst>
              </a:tr>
            </a:tbl>
          </a:graphicData>
        </a:graphic>
      </p:graphicFrame>
      <p:sp>
        <p:nvSpPr>
          <p:cNvPr id="4" name="Date Placeholder 3">
            <a:extLst>
              <a:ext uri="{FF2B5EF4-FFF2-40B4-BE49-F238E27FC236}">
                <a16:creationId xmlns:a16="http://schemas.microsoft.com/office/drawing/2014/main" id="{2A70EFF7-4AC1-5EDA-DBB1-32A87CF118EB}"/>
              </a:ext>
            </a:extLst>
          </p:cNvPr>
          <p:cNvSpPr>
            <a:spLocks noGrp="1"/>
          </p:cNvSpPr>
          <p:nvPr>
            <p:ph type="dt" sz="half" idx="2"/>
          </p:nvPr>
        </p:nvSpPr>
        <p:spPr/>
        <p:txBody>
          <a:bodyPr/>
          <a:lstStyle/>
          <a:p>
            <a:fld id="{8CE9AC2A-20AD-8C48-B5EB-B5322BDBCDEE}" type="datetime1">
              <a:rPr lang="en-US" smtClean="0"/>
              <a:pPr/>
              <a:t>2/14/2023</a:t>
            </a:fld>
            <a:endParaRPr lang="en-US" dirty="0"/>
          </a:p>
        </p:txBody>
      </p:sp>
      <p:sp>
        <p:nvSpPr>
          <p:cNvPr id="5" name="Footer Placeholder 4">
            <a:extLst>
              <a:ext uri="{FF2B5EF4-FFF2-40B4-BE49-F238E27FC236}">
                <a16:creationId xmlns:a16="http://schemas.microsoft.com/office/drawing/2014/main" id="{DFF4340A-71C0-E33C-6AE1-D62FA8F069F6}"/>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4230A2B4-383E-BD39-148A-6D6A6B8F51A1}"/>
              </a:ext>
            </a:extLst>
          </p:cNvPr>
          <p:cNvSpPr>
            <a:spLocks noGrp="1"/>
          </p:cNvSpPr>
          <p:nvPr>
            <p:ph type="sldNum" sz="quarter" idx="4"/>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30846088"/>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Universal presentation</Template>
  <TotalTime>734</TotalTime>
  <Words>1584</Words>
  <Application>Microsoft Office PowerPoint</Application>
  <PresentationFormat>Widescreen</PresentationFormat>
  <Paragraphs>197</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Proxima Nova</vt:lpstr>
      <vt:lpstr>Tenorite</vt:lpstr>
      <vt:lpstr>Wingdings</vt:lpstr>
      <vt:lpstr>Office Theme</vt:lpstr>
      <vt:lpstr>PowerPoint Presentation</vt:lpstr>
      <vt:lpstr>   Analysis of Video Surveillance in Bank using Machine Learning</vt:lpstr>
      <vt:lpstr>Agenda</vt:lpstr>
      <vt:lpstr>Introduction</vt:lpstr>
      <vt:lpstr>PowerPoint Presentation</vt:lpstr>
      <vt:lpstr>Motivation</vt:lpstr>
      <vt:lpstr>Literature Survey</vt:lpstr>
      <vt:lpstr>PowerPoint Presentation</vt:lpstr>
      <vt:lpstr>PowerPoint Presentation</vt:lpstr>
      <vt:lpstr>PowerPoint Presentation</vt:lpstr>
      <vt:lpstr>PowerPoint Presentation</vt:lpstr>
      <vt:lpstr>PowerPoint Presentation</vt:lpstr>
      <vt:lpstr>Research Gap</vt:lpstr>
      <vt:lpstr>Problem Statement</vt:lpstr>
      <vt:lpstr>Proposed Methodology</vt:lpstr>
      <vt:lpstr>PowerPoint Presentation</vt:lpstr>
      <vt:lpstr>PowerPoint Presentation</vt:lpstr>
      <vt:lpstr>Working of CNN</vt:lpstr>
      <vt:lpstr>PowerPoint Presentation</vt:lpstr>
      <vt:lpstr>Advantages &amp; Disadvantages</vt:lpstr>
      <vt:lpstr>Applications</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Neha Sirurmath</dc:creator>
  <cp:lastModifiedBy>Neha Sirurmath</cp:lastModifiedBy>
  <cp:revision>132</cp:revision>
  <dcterms:created xsi:type="dcterms:W3CDTF">2023-02-14T05:01:16Z</dcterms:created>
  <dcterms:modified xsi:type="dcterms:W3CDTF">2023-02-14T17:44:23Z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