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2" r:id="rId4"/>
    <p:sldId id="257" r:id="rId5"/>
    <p:sldId id="258" r:id="rId6"/>
    <p:sldId id="259" r:id="rId7"/>
    <p:sldId id="260" r:id="rId8"/>
    <p:sldId id="266" r:id="rId9"/>
    <p:sldId id="365" r:id="rId10"/>
    <p:sldId id="366" r:id="rId11"/>
    <p:sldId id="261" r:id="rId12"/>
    <p:sldId id="267" r:id="rId13"/>
    <p:sldId id="268" r:id="rId14"/>
    <p:sldId id="356" r:id="rId15"/>
    <p:sldId id="263" r:id="rId16"/>
    <p:sldId id="270" r:id="rId17"/>
    <p:sldId id="271" r:id="rId18"/>
    <p:sldId id="273" r:id="rId19"/>
    <p:sldId id="274" r:id="rId20"/>
    <p:sldId id="341" r:id="rId21"/>
    <p:sldId id="346" r:id="rId22"/>
    <p:sldId id="342" r:id="rId23"/>
    <p:sldId id="347" r:id="rId24"/>
    <p:sldId id="348" r:id="rId25"/>
    <p:sldId id="349" r:id="rId26"/>
    <p:sldId id="350" r:id="rId27"/>
    <p:sldId id="357" r:id="rId28"/>
    <p:sldId id="361" r:id="rId29"/>
    <p:sldId id="358" r:id="rId30"/>
    <p:sldId id="359" r:id="rId31"/>
    <p:sldId id="362" r:id="rId32"/>
    <p:sldId id="363" r:id="rId33"/>
    <p:sldId id="371" r:id="rId34"/>
    <p:sldId id="377" r:id="rId35"/>
    <p:sldId id="378" r:id="rId36"/>
    <p:sldId id="372" r:id="rId37"/>
    <p:sldId id="379" r:id="rId38"/>
    <p:sldId id="381" r:id="rId39"/>
    <p:sldId id="380" r:id="rId40"/>
    <p:sldId id="382" r:id="rId41"/>
    <p:sldId id="383" r:id="rId42"/>
    <p:sldId id="390" r:id="rId43"/>
    <p:sldId id="384" r:id="rId44"/>
    <p:sldId id="391" r:id="rId45"/>
    <p:sldId id="385" r:id="rId46"/>
    <p:sldId id="386" r:id="rId47"/>
    <p:sldId id="392" r:id="rId48"/>
    <p:sldId id="393" r:id="rId49"/>
    <p:sldId id="394" r:id="rId50"/>
    <p:sldId id="387" r:id="rId51"/>
    <p:sldId id="388" r:id="rId52"/>
    <p:sldId id="396" r:id="rId53"/>
    <p:sldId id="397" r:id="rId54"/>
    <p:sldId id="389" r:id="rId55"/>
    <p:sldId id="395" r:id="rId56"/>
    <p:sldId id="398" r:id="rId57"/>
    <p:sldId id="402" r:id="rId58"/>
    <p:sldId id="401" r:id="rId59"/>
    <p:sldId id="403" r:id="rId60"/>
    <p:sldId id="411" r:id="rId61"/>
    <p:sldId id="412" r:id="rId62"/>
    <p:sldId id="404" r:id="rId63"/>
    <p:sldId id="405" r:id="rId64"/>
    <p:sldId id="406" r:id="rId65"/>
    <p:sldId id="407" r:id="rId66"/>
    <p:sldId id="408" r:id="rId67"/>
    <p:sldId id="409" r:id="rId68"/>
    <p:sldId id="413" r:id="rId69"/>
    <p:sldId id="410" r:id="rId70"/>
    <p:sldId id="414" r:id="rId71"/>
    <p:sldId id="415" r:id="rId72"/>
    <p:sldId id="416" r:id="rId73"/>
    <p:sldId id="417" r:id="rId74"/>
    <p:sldId id="420" r:id="rId75"/>
    <p:sldId id="295" r:id="rId76"/>
    <p:sldId id="296" r:id="rId77"/>
    <p:sldId id="292" r:id="rId78"/>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Times New Roman" panose="02020603050405020304" pitchFamily="18" charset="0"/>
        <a:ea typeface="+mn-ea"/>
        <a:cs typeface="+mn-cs"/>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Times New Roman" panose="02020603050405020304" pitchFamily="18" charset="0"/>
        <a:ea typeface="+mn-ea"/>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Times New Roman" panose="02020603050405020304" pitchFamily="18" charset="0"/>
        <a:ea typeface="+mn-ea"/>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Times New Roman" panose="02020603050405020304" pitchFamily="18" charset="0"/>
        <a:ea typeface="+mn-ea"/>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Times New Roman" panose="02020603050405020304" pitchFamily="18" charset="0"/>
        <a:ea typeface="+mn-ea"/>
        <a:cs typeface="+mn-cs"/>
      </a:defRPr>
    </a:lvl5pPr>
    <a:lvl6pPr marL="2286000" lvl="5"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Times New Roman" panose="02020603050405020304" pitchFamily="18" charset="0"/>
        <a:ea typeface="+mn-ea"/>
        <a:cs typeface="+mn-cs"/>
      </a:defRPr>
    </a:lvl6pPr>
    <a:lvl7pPr marL="2743200" lvl="6"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Times New Roman" panose="02020603050405020304" pitchFamily="18" charset="0"/>
        <a:ea typeface="+mn-ea"/>
        <a:cs typeface="+mn-cs"/>
      </a:defRPr>
    </a:lvl7pPr>
    <a:lvl8pPr marL="3200400" lvl="7"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Times New Roman" panose="02020603050405020304" pitchFamily="18" charset="0"/>
        <a:ea typeface="+mn-ea"/>
        <a:cs typeface="+mn-cs"/>
      </a:defRPr>
    </a:lvl8pPr>
    <a:lvl9pPr marL="3657600" lvl="8"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295275" y="557213"/>
            <a:ext cx="9437688" cy="6632575"/>
            <a:chOff x="-186" y="351"/>
            <a:chExt cx="5945" cy="4178"/>
          </a:xfrm>
        </p:grpSpPr>
        <p:grpSp>
          <p:nvGrpSpPr>
            <p:cNvPr id="2051" name="Group 3"/>
            <p:cNvGrpSpPr/>
            <p:nvPr/>
          </p:nvGrpSpPr>
          <p:grpSpPr>
            <a:xfrm>
              <a:off x="-186" y="351"/>
              <a:ext cx="4316" cy="4178"/>
              <a:chOff x="-186" y="351"/>
              <a:chExt cx="4316" cy="4178"/>
            </a:xfrm>
          </p:grpSpPr>
          <p:grpSp>
            <p:nvGrpSpPr>
              <p:cNvPr id="2052" name="Group 4"/>
              <p:cNvGrpSpPr/>
              <p:nvPr/>
            </p:nvGrpSpPr>
            <p:grpSpPr>
              <a:xfrm>
                <a:off x="-186" y="351"/>
                <a:ext cx="4316" cy="4178"/>
                <a:chOff x="-186" y="351"/>
                <a:chExt cx="4316" cy="4178"/>
              </a:xfrm>
            </p:grpSpPr>
            <p:sp>
              <p:nvSpPr>
                <p:cNvPr id="2053" name="AutoShape 5"/>
                <p:cNvSpPr/>
                <p:nvPr/>
              </p:nvSpPr>
              <p:spPr>
                <a:xfrm rot="-9240000" flipH="1">
                  <a:off x="-186" y="351"/>
                  <a:ext cx="4316" cy="4178"/>
                </a:xfrm>
                <a:prstGeom prst="diamond">
                  <a:avLst/>
                </a:prstGeom>
                <a:gradFill rotWithShape="0">
                  <a:gsLst>
                    <a:gs pos="0">
                      <a:schemeClr val="bg2"/>
                    </a:gs>
                    <a:gs pos="100000">
                      <a:schemeClr val="bg1"/>
                    </a:gs>
                  </a:gsLst>
                  <a:path path="shape">
                    <a:fillToRect l="50000" t="50000" r="50000" b="50000"/>
                  </a:path>
                  <a:tileRect/>
                </a:gradFill>
                <a:ln w="9525">
                  <a:noFill/>
                </a:ln>
              </p:spPr>
              <p:txBody>
                <a:bodyPr anchor="t" anchorCtr="0"/>
                <a:p>
                  <a:pPr lvl="0"/>
                  <a:endParaRPr dirty="0">
                    <a:latin typeface="Times New Roman" panose="02020603050405020304" pitchFamily="18" charset="0"/>
                  </a:endParaRPr>
                </a:p>
              </p:txBody>
            </p:sp>
            <p:sp>
              <p:nvSpPr>
                <p:cNvPr id="2054" name="AutoShape 6"/>
                <p:cNvSpPr/>
                <p:nvPr/>
              </p:nvSpPr>
              <p:spPr>
                <a:xfrm rot="-9240000" flipH="1">
                  <a:off x="694" y="1203"/>
                  <a:ext cx="2556" cy="2474"/>
                </a:xfrm>
                <a:prstGeom prst="diamond">
                  <a:avLst/>
                </a:prstGeom>
                <a:blipFill rotWithShape="0">
                  <a:blip r:embed="rId2"/>
                </a:blipFill>
                <a:ln w="9525">
                  <a:noFill/>
                </a:ln>
              </p:spPr>
              <p:txBody>
                <a:bodyPr anchor="t" anchorCtr="0"/>
                <a:p>
                  <a:pPr lvl="0"/>
                  <a:endParaRPr dirty="0">
                    <a:latin typeface="Times New Roman" panose="02020603050405020304" pitchFamily="18" charset="0"/>
                  </a:endParaRPr>
                </a:p>
              </p:txBody>
            </p:sp>
            <p:sp>
              <p:nvSpPr>
                <p:cNvPr id="2055" name="Rectangle 7"/>
                <p:cNvSpPr/>
                <p:nvPr/>
              </p:nvSpPr>
              <p:spPr>
                <a:xfrm rot="-9240000">
                  <a:off x="2249" y="2499"/>
                  <a:ext cx="649" cy="280"/>
                </a:xfrm>
                <a:prstGeom prst="rect">
                  <a:avLst/>
                </a:prstGeom>
                <a:solidFill>
                  <a:schemeClr val="folHlink">
                    <a:alpha val="50000"/>
                  </a:schemeClr>
                </a:solidFill>
                <a:ln w="9525">
                  <a:noFill/>
                </a:ln>
              </p:spPr>
              <p:txBody>
                <a:bodyPr wrap="none" lIns="92075" tIns="46038" rIns="92075" bIns="46038" anchor="ctr" anchorCtr="0"/>
                <a:p>
                  <a:pPr lvl="0">
                    <a:spcBef>
                      <a:spcPct val="50000"/>
                    </a:spcBef>
                  </a:pPr>
                  <a:endParaRPr sz="2400" dirty="0">
                    <a:latin typeface="Times New Roman" panose="02020603050405020304" pitchFamily="18" charset="0"/>
                  </a:endParaRPr>
                </a:p>
              </p:txBody>
            </p:sp>
            <p:sp>
              <p:nvSpPr>
                <p:cNvPr id="2056" name="Oval 8"/>
                <p:cNvSpPr/>
                <p:nvPr/>
              </p:nvSpPr>
              <p:spPr>
                <a:xfrm rot="-9240000">
                  <a:off x="1292" y="2567"/>
                  <a:ext cx="570" cy="528"/>
                </a:xfrm>
                <a:prstGeom prst="ellipse">
                  <a:avLst/>
                </a:prstGeom>
                <a:solidFill>
                  <a:schemeClr val="accent1">
                    <a:alpha val="50000"/>
                  </a:schemeClr>
                </a:solidFill>
                <a:ln w="9525">
                  <a:noFill/>
                </a:ln>
              </p:spPr>
              <p:txBody>
                <a:bodyPr wrap="none" lIns="92075" tIns="46038" rIns="92075" bIns="46038" anchor="ctr" anchorCtr="0"/>
                <a:p>
                  <a:pPr lvl="0">
                    <a:spcBef>
                      <a:spcPct val="50000"/>
                    </a:spcBef>
                  </a:pPr>
                  <a:endParaRPr sz="2400" dirty="0">
                    <a:latin typeface="Times New Roman" panose="02020603050405020304" pitchFamily="18" charset="0"/>
                  </a:endParaRPr>
                </a:p>
              </p:txBody>
            </p:sp>
            <p:sp>
              <p:nvSpPr>
                <p:cNvPr id="2057" name="Rectangle 9"/>
                <p:cNvSpPr/>
                <p:nvPr/>
              </p:nvSpPr>
              <p:spPr>
                <a:xfrm rot="-9240000">
                  <a:off x="2373" y="2047"/>
                  <a:ext cx="446" cy="81"/>
                </a:xfrm>
                <a:prstGeom prst="rect">
                  <a:avLst/>
                </a:prstGeom>
                <a:solidFill>
                  <a:schemeClr val="accent1">
                    <a:alpha val="50000"/>
                  </a:schemeClr>
                </a:solidFill>
                <a:ln w="9525">
                  <a:noFill/>
                </a:ln>
              </p:spPr>
              <p:txBody>
                <a:bodyPr wrap="none" lIns="92075" tIns="46038" rIns="92075" bIns="46038" anchor="ctr" anchorCtr="0"/>
                <a:p>
                  <a:pPr lvl="0">
                    <a:spcBef>
                      <a:spcPct val="50000"/>
                    </a:spcBef>
                  </a:pPr>
                  <a:endParaRPr sz="2400" dirty="0">
                    <a:latin typeface="Times New Roman" panose="02020603050405020304" pitchFamily="18" charset="0"/>
                  </a:endParaRPr>
                </a:p>
              </p:txBody>
            </p:sp>
            <p:sp>
              <p:nvSpPr>
                <p:cNvPr id="2058" name="Rectangle 10"/>
                <p:cNvSpPr/>
                <p:nvPr/>
              </p:nvSpPr>
              <p:spPr>
                <a:xfrm rot="-9240000">
                  <a:off x="1927" y="3071"/>
                  <a:ext cx="445" cy="82"/>
                </a:xfrm>
                <a:prstGeom prst="rect">
                  <a:avLst/>
                </a:prstGeom>
                <a:solidFill>
                  <a:schemeClr val="accent1">
                    <a:alpha val="50000"/>
                  </a:schemeClr>
                </a:solidFill>
                <a:ln w="9525">
                  <a:noFill/>
                </a:ln>
              </p:spPr>
              <p:txBody>
                <a:bodyPr wrap="none" lIns="92075" tIns="46038" rIns="92075" bIns="46038" anchor="ctr" anchorCtr="0"/>
                <a:p>
                  <a:pPr lvl="0">
                    <a:spcBef>
                      <a:spcPct val="50000"/>
                    </a:spcBef>
                  </a:pPr>
                  <a:endParaRPr sz="2400" dirty="0">
                    <a:latin typeface="Times New Roman" panose="02020603050405020304" pitchFamily="18" charset="0"/>
                  </a:endParaRPr>
                </a:p>
              </p:txBody>
            </p:sp>
            <p:sp>
              <p:nvSpPr>
                <p:cNvPr id="29" name="Arc 11"/>
                <p:cNvSpPr/>
                <p:nvPr/>
              </p:nvSpPr>
              <p:spPr bwMode="auto">
                <a:xfrm rot="10485000">
                  <a:off x="1263" y="2241"/>
                  <a:ext cx="723" cy="856"/>
                </a:xfrm>
                <a:custGeom>
                  <a:avLst/>
                  <a:gdLst>
                    <a:gd name="G0" fmla="+- 21518 0 0"/>
                    <a:gd name="G1" fmla="+- 2258 0 0"/>
                    <a:gd name="G2" fmla="+- 21600 0 0"/>
                    <a:gd name="T0" fmla="*/ 43000 w 43118"/>
                    <a:gd name="T1" fmla="*/ 0 h 23858"/>
                    <a:gd name="T2" fmla="*/ 0 w 43118"/>
                    <a:gd name="T3" fmla="*/ 4141 h 23858"/>
                    <a:gd name="T4" fmla="*/ 21518 w 43118"/>
                    <a:gd name="T5" fmla="*/ 2258 h 23858"/>
                  </a:gdLst>
                  <a:ahLst/>
                  <a:cxnLst>
                    <a:cxn ang="0">
                      <a:pos x="T0" y="T1"/>
                    </a:cxn>
                    <a:cxn ang="0">
                      <a:pos x="T2" y="T3"/>
                    </a:cxn>
                    <a:cxn ang="0">
                      <a:pos x="T4" y="T5"/>
                    </a:cxn>
                  </a:cxnLst>
                  <a:rect l="0" t="0" r="r" b="b"/>
                  <a:pathLst>
                    <a:path w="43118" h="23858" fill="none" extrusionOk="0">
                      <a:moveTo>
                        <a:pt x="42999" y="0"/>
                      </a:moveTo>
                      <a:cubicBezTo>
                        <a:pt x="43078" y="750"/>
                        <a:pt x="43118" y="1503"/>
                        <a:pt x="43118" y="2258"/>
                      </a:cubicBezTo>
                      <a:cubicBezTo>
                        <a:pt x="43118" y="14187"/>
                        <a:pt x="33447" y="23858"/>
                        <a:pt x="21518" y="23858"/>
                      </a:cubicBezTo>
                      <a:cubicBezTo>
                        <a:pt x="10318" y="23858"/>
                        <a:pt x="976" y="15297"/>
                        <a:pt x="0" y="4140"/>
                      </a:cubicBezTo>
                    </a:path>
                    <a:path w="43118" h="23858" stroke="0" extrusionOk="0">
                      <a:moveTo>
                        <a:pt x="42999" y="0"/>
                      </a:moveTo>
                      <a:cubicBezTo>
                        <a:pt x="43078" y="750"/>
                        <a:pt x="43118" y="1503"/>
                        <a:pt x="43118" y="2258"/>
                      </a:cubicBezTo>
                      <a:cubicBezTo>
                        <a:pt x="43118" y="14187"/>
                        <a:pt x="33447" y="23858"/>
                        <a:pt x="21518" y="23858"/>
                      </a:cubicBezTo>
                      <a:cubicBezTo>
                        <a:pt x="10318" y="23858"/>
                        <a:pt x="976" y="15297"/>
                        <a:pt x="0" y="4140"/>
                      </a:cubicBezTo>
                      <a:lnTo>
                        <a:pt x="21518" y="2258"/>
                      </a:lnTo>
                      <a:close/>
                    </a:path>
                  </a:pathLst>
                </a:custGeom>
                <a:solidFill>
                  <a:schemeClr val="folHlink">
                    <a:alpha val="50000"/>
                  </a:schemeClr>
                </a:solidFill>
                <a:ln w="9525">
                  <a:noFill/>
                  <a:round/>
                  <a:headEnd type="none" w="sm" len="sm"/>
                  <a:tailEnd type="none" w="sm" len="sm"/>
                </a:ln>
                <a:effectLst/>
              </p:spPr>
              <p:txBody>
                <a:bodyPr/>
                <a:p>
                  <a:endParaRPr>
                    <a:latin typeface="Times New Roman" panose="02020603050405020304" pitchFamily="18" charset="0"/>
                  </a:endParaRPr>
                </a:p>
              </p:txBody>
            </p:sp>
            <p:sp>
              <p:nvSpPr>
                <p:cNvPr id="30" name="Freeform 12"/>
                <p:cNvSpPr/>
                <p:nvPr/>
              </p:nvSpPr>
              <p:spPr bwMode="auto">
                <a:xfrm>
                  <a:off x="1300" y="1374"/>
                  <a:ext cx="1035" cy="2007"/>
                </a:xfrm>
                <a:custGeom>
                  <a:avLst/>
                  <a:gdLst/>
                  <a:ahLst/>
                  <a:cxnLst>
                    <a:cxn ang="0">
                      <a:pos x="56" y="2006"/>
                    </a:cxn>
                    <a:cxn ang="0">
                      <a:pos x="0" y="1843"/>
                    </a:cxn>
                    <a:cxn ang="0">
                      <a:pos x="871" y="56"/>
                    </a:cxn>
                    <a:cxn ang="0">
                      <a:pos x="1034" y="0"/>
                    </a:cxn>
                    <a:cxn ang="0">
                      <a:pos x="56" y="2006"/>
                    </a:cxn>
                  </a:cxnLst>
                  <a:rect l="0" t="0" r="r" b="b"/>
                  <a:pathLst>
                    <a:path w="1035" h="2007">
                      <a:moveTo>
                        <a:pt x="56" y="2006"/>
                      </a:moveTo>
                      <a:lnTo>
                        <a:pt x="0" y="1843"/>
                      </a:lnTo>
                      <a:lnTo>
                        <a:pt x="871" y="56"/>
                      </a:lnTo>
                      <a:lnTo>
                        <a:pt x="1034" y="0"/>
                      </a:lnTo>
                      <a:lnTo>
                        <a:pt x="56" y="2006"/>
                      </a:lnTo>
                    </a:path>
                  </a:pathLst>
                </a:custGeom>
                <a:solidFill>
                  <a:schemeClr val="hlink">
                    <a:alpha val="50000"/>
                  </a:schemeClr>
                </a:solidFill>
                <a:ln w="9525">
                  <a:noFill/>
                  <a:round/>
                  <a:headEnd type="none" w="sm" len="sm"/>
                  <a:tailEnd type="none" w="sm" len="sm"/>
                </a:ln>
                <a:effectLst/>
              </p:spPr>
              <p:txBody>
                <a:bodyPr/>
                <a:p>
                  <a:endParaRPr>
                    <a:latin typeface="Times New Roman" panose="02020603050405020304" pitchFamily="18" charset="0"/>
                  </a:endParaRPr>
                </a:p>
              </p:txBody>
            </p:sp>
          </p:grpSp>
          <p:sp>
            <p:nvSpPr>
              <p:cNvPr id="22" name="Freeform 13"/>
              <p:cNvSpPr/>
              <p:nvPr/>
            </p:nvSpPr>
            <p:spPr bwMode="auto">
              <a:xfrm>
                <a:off x="2448" y="1810"/>
                <a:ext cx="324" cy="231"/>
              </a:xfrm>
              <a:custGeom>
                <a:avLst/>
                <a:gdLst/>
                <a:ahLst/>
                <a:cxnLst>
                  <a:cxn ang="0">
                    <a:pos x="321" y="226"/>
                  </a:cxn>
                  <a:cxn ang="0">
                    <a:pos x="287" y="123"/>
                  </a:cxn>
                  <a:cxn ang="0">
                    <a:pos x="53" y="9"/>
                  </a:cxn>
                  <a:cxn ang="0">
                    <a:pos x="35" y="0"/>
                  </a:cxn>
                  <a:cxn ang="0">
                    <a:pos x="0" y="72"/>
                  </a:cxn>
                  <a:cxn ang="0">
                    <a:pos x="323" y="230"/>
                  </a:cxn>
                </a:cxnLst>
                <a:rect l="0" t="0" r="r" b="b"/>
                <a:pathLst>
                  <a:path w="324" h="231">
                    <a:moveTo>
                      <a:pt x="321" y="226"/>
                    </a:moveTo>
                    <a:lnTo>
                      <a:pt x="287" y="123"/>
                    </a:lnTo>
                    <a:lnTo>
                      <a:pt x="53" y="9"/>
                    </a:lnTo>
                    <a:lnTo>
                      <a:pt x="35" y="0"/>
                    </a:lnTo>
                    <a:lnTo>
                      <a:pt x="0" y="72"/>
                    </a:lnTo>
                    <a:lnTo>
                      <a:pt x="323" y="230"/>
                    </a:lnTo>
                  </a:path>
                </a:pathLst>
              </a:custGeom>
              <a:solidFill>
                <a:schemeClr val="accent1">
                  <a:alpha val="50000"/>
                </a:schemeClr>
              </a:solidFill>
              <a:ln w="9525">
                <a:noFill/>
                <a:round/>
                <a:headEnd type="none" w="sm" len="sm"/>
                <a:tailEnd type="none" w="sm" len="sm"/>
              </a:ln>
              <a:effectLst/>
            </p:spPr>
            <p:txBody>
              <a:bodyPr/>
              <a:p>
                <a:endParaRPr>
                  <a:latin typeface="Times New Roman" panose="02020603050405020304" pitchFamily="18" charset="0"/>
                </a:endParaRPr>
              </a:p>
            </p:txBody>
          </p:sp>
        </p:grpSp>
        <p:sp>
          <p:nvSpPr>
            <p:cNvPr id="2062" name="Rectangle 14"/>
            <p:cNvSpPr/>
            <p:nvPr/>
          </p:nvSpPr>
          <p:spPr>
            <a:xfrm>
              <a:off x="768" y="720"/>
              <a:ext cx="4991" cy="816"/>
            </a:xfrm>
            <a:prstGeom prst="rect">
              <a:avLst/>
            </a:prstGeom>
            <a:solidFill>
              <a:schemeClr val="accent2">
                <a:alpha val="50000"/>
              </a:schemeClr>
            </a:solidFill>
            <a:ln w="9525">
              <a:noFill/>
            </a:ln>
          </p:spPr>
          <p:txBody>
            <a:bodyPr anchor="t" anchorCtr="0"/>
            <a:p>
              <a:pPr lvl="0"/>
              <a:endParaRPr dirty="0">
                <a:latin typeface="Times New Roman" panose="02020603050405020304" pitchFamily="18" charset="0"/>
              </a:endParaRPr>
            </a:p>
          </p:txBody>
        </p:sp>
      </p:grpSp>
      <p:sp>
        <p:nvSpPr>
          <p:cNvPr id="3087" name="Rectangle 15"/>
          <p:cNvSpPr>
            <a:spLocks noGrp="1" noChangeArrowheads="1"/>
          </p:cNvSpPr>
          <p:nvPr>
            <p:ph type="ctrTitle" sz="quarter"/>
          </p:nvPr>
        </p:nvSpPr>
        <p:spPr>
          <a:xfrm>
            <a:off x="1217613" y="1219200"/>
            <a:ext cx="77724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088" name="Rectangle 16"/>
          <p:cNvSpPr>
            <a:spLocks noGrp="1" noChangeArrowheads="1"/>
          </p:cNvSpPr>
          <p:nvPr>
            <p:ph type="subTitle" sz="quarter" idx="1"/>
          </p:nvPr>
        </p:nvSpPr>
        <p:spPr>
          <a:xfrm>
            <a:off x="4724400" y="2819400"/>
            <a:ext cx="4267200" cy="3200400"/>
          </a:xfrm>
        </p:spPr>
        <p:txBody>
          <a:bodyPr/>
          <a:lstStyle>
            <a:lvl1pPr marL="0" indent="0" algn="ctr">
              <a:buFontTx/>
              <a:buNone/>
              <a:defRPr/>
            </a:lvl1pPr>
          </a:lstStyle>
          <a:p>
            <a:pPr fontAlgn="base"/>
            <a:r>
              <a:rPr lang="en-US" strike="noStrike" noProof="1" smtClean="0"/>
              <a:t>Click to edit Master subtitle style</a:t>
            </a:r>
            <a:endParaRPr lang="en-US" strike="noStrike" noProof="1"/>
          </a:p>
        </p:txBody>
      </p:sp>
      <p:sp>
        <p:nvSpPr>
          <p:cNvPr id="31" name="Rectangle 17"/>
          <p:cNvSpPr>
            <a:spLocks noGrp="1" noChangeArrowheads="1"/>
          </p:cNvSpPr>
          <p:nvPr>
            <p:ph type="dt" sz="quarter" idx="2"/>
          </p:nvPr>
        </p:nvSpPr>
        <p:spPr bwMode="auto">
          <a:xfrm>
            <a:off x="685800" y="6248400"/>
            <a:ext cx="1905000" cy="457200"/>
          </a:xfrm>
          <a:prstGeom prst="rect">
            <a:avLst/>
          </a:prstGeom>
          <a:noFill/>
          <a:ln w="12700" cap="sq">
            <a:noFill/>
            <a:miter lim="800000"/>
            <a:headEnd type="none" w="sm" len="sm"/>
            <a:tailEnd type="none" w="sm" len="sm"/>
          </a:ln>
        </p:spPr>
        <p:txBody>
          <a:bodyPr vert="horz" wrap="square" lIns="91440" tIns="45720" rIns="91440" bIns="45720" numCol="1" anchor="t" anchorCtr="0" compatLnSpc="1"/>
          <a:p>
            <a:pPr>
              <a:spcBef>
                <a:spcPct val="50000"/>
              </a:spcBef>
            </a:pPr>
            <a:endParaRPr dirty="0">
              <a:solidFill>
                <a:srgbClr val="EAEAEA"/>
              </a:solidFill>
            </a:endParaRPr>
          </a:p>
        </p:txBody>
      </p:sp>
      <p:sp>
        <p:nvSpPr>
          <p:cNvPr id="32" name="Rectangle 18"/>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p:spPr>
        <p:txBody>
          <a:bodyPr vert="horz" wrap="square" lIns="91440" tIns="45720" rIns="91440" bIns="45720" numCol="1" anchor="t" anchorCtr="0" compatLnSpc="1"/>
          <a:p>
            <a:pPr algn="ctr">
              <a:spcBef>
                <a:spcPct val="50000"/>
              </a:spcBef>
            </a:pPr>
            <a:endParaRPr dirty="0">
              <a:solidFill>
                <a:srgbClr val="EAEAEA"/>
              </a:solidFill>
            </a:endParaRPr>
          </a:p>
        </p:txBody>
      </p:sp>
      <p:sp>
        <p:nvSpPr>
          <p:cNvPr id="33" name="Rectangle 19"/>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p:spPr>
        <p:txBody>
          <a:bodyPr vert="horz" wrap="square" lIns="91440" tIns="45720" rIns="91440" bIns="45720" numCol="1" anchor="t" anchorCtr="0" compatLnSpc="1"/>
          <a:p>
            <a:pPr algn="r">
              <a:spcBef>
                <a:spcPct val="50000"/>
              </a:spcBef>
            </a:pPr>
            <a:fld id="{9A0DB2DC-4C9A-4742-B13C-FB6460FD3503}" type="slidenum">
              <a:rPr lang="en-US" altLang="en-US" dirty="0">
                <a:solidFill>
                  <a:srgbClr val="EAEAEA"/>
                </a:solidFill>
              </a:rPr>
            </a:fld>
            <a:endParaRPr lang="en-US" altLang="en-US" dirty="0">
              <a:solidFill>
                <a:srgbClr val="EAEAEA"/>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spcBef>
                <a:spcPct val="50000"/>
              </a:spcBef>
            </a:pPr>
            <a:endParaRPr dirty="0">
              <a:latin typeface="Times New Roman" panose="02020603050405020304" pitchFamily="18" charset="0"/>
            </a:endParaRPr>
          </a:p>
        </p:txBody>
      </p:sp>
      <p:sp>
        <p:nvSpPr>
          <p:cNvPr id="5" name="Footer Placeholder 4"/>
          <p:cNvSpPr>
            <a:spLocks noGrp="1"/>
          </p:cNvSpPr>
          <p:nvPr>
            <p:ph type="ftr" sz="quarter" idx="11"/>
          </p:nvPr>
        </p:nvSpPr>
        <p:spPr/>
        <p:txBody>
          <a:bodyPr/>
          <a:p>
            <a:pPr lvl="0">
              <a:spcBef>
                <a:spcPct val="50000"/>
              </a:spcBef>
            </a:pPr>
            <a:endParaRPr dirty="0">
              <a:latin typeface="Times New Roman" panose="02020603050405020304" pitchFamily="18" charset="0"/>
            </a:endParaRPr>
          </a:p>
        </p:txBody>
      </p:sp>
      <p:sp>
        <p:nvSpPr>
          <p:cNvPr id="6" name="Slide Number Placeholder 5"/>
          <p:cNvSpPr>
            <a:spLocks noGrp="1"/>
          </p:cNvSpPr>
          <p:nvPr>
            <p:ph type="sldNum" sz="quarter" idx="12"/>
          </p:nvPr>
        </p:nvSpPr>
        <p:spPr/>
        <p:txBody>
          <a:bodyPr/>
          <a:p>
            <a:pPr lvl="0">
              <a:spcBef>
                <a:spcPct val="5000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533400"/>
            <a:ext cx="1943100" cy="54864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295400" y="533400"/>
            <a:ext cx="5676900" cy="54864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spcBef>
                <a:spcPct val="50000"/>
              </a:spcBef>
            </a:pPr>
            <a:endParaRPr dirty="0">
              <a:latin typeface="Times New Roman" panose="02020603050405020304" pitchFamily="18" charset="0"/>
            </a:endParaRPr>
          </a:p>
        </p:txBody>
      </p:sp>
      <p:sp>
        <p:nvSpPr>
          <p:cNvPr id="5" name="Footer Placeholder 4"/>
          <p:cNvSpPr>
            <a:spLocks noGrp="1"/>
          </p:cNvSpPr>
          <p:nvPr>
            <p:ph type="ftr" sz="quarter" idx="11"/>
          </p:nvPr>
        </p:nvSpPr>
        <p:spPr/>
        <p:txBody>
          <a:bodyPr/>
          <a:p>
            <a:pPr lvl="0">
              <a:spcBef>
                <a:spcPct val="50000"/>
              </a:spcBef>
            </a:pPr>
            <a:endParaRPr dirty="0">
              <a:latin typeface="Times New Roman" panose="02020603050405020304" pitchFamily="18" charset="0"/>
            </a:endParaRPr>
          </a:p>
        </p:txBody>
      </p:sp>
      <p:sp>
        <p:nvSpPr>
          <p:cNvPr id="6" name="Slide Number Placeholder 5"/>
          <p:cNvSpPr>
            <a:spLocks noGrp="1"/>
          </p:cNvSpPr>
          <p:nvPr>
            <p:ph type="sldNum" sz="quarter" idx="12"/>
          </p:nvPr>
        </p:nvSpPr>
        <p:spPr/>
        <p:txBody>
          <a:bodyPr/>
          <a:p>
            <a:pPr lvl="0">
              <a:spcBef>
                <a:spcPct val="5000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a:spcBef>
                <a:spcPct val="50000"/>
              </a:spcBef>
            </a:pPr>
            <a:endParaRPr dirty="0">
              <a:latin typeface="Times New Roman" panose="02020603050405020304" pitchFamily="18" charset="0"/>
            </a:endParaRPr>
          </a:p>
        </p:txBody>
      </p:sp>
      <p:sp>
        <p:nvSpPr>
          <p:cNvPr id="5" name="Footer Placeholder 4"/>
          <p:cNvSpPr>
            <a:spLocks noGrp="1"/>
          </p:cNvSpPr>
          <p:nvPr>
            <p:ph type="ftr" sz="quarter" idx="11"/>
          </p:nvPr>
        </p:nvSpPr>
        <p:spPr/>
        <p:txBody>
          <a:bodyPr/>
          <a:p>
            <a:pPr lvl="0">
              <a:spcBef>
                <a:spcPct val="50000"/>
              </a:spcBef>
            </a:pPr>
            <a:endParaRPr dirty="0">
              <a:latin typeface="Times New Roman" panose="02020603050405020304" pitchFamily="18" charset="0"/>
            </a:endParaRPr>
          </a:p>
        </p:txBody>
      </p:sp>
      <p:sp>
        <p:nvSpPr>
          <p:cNvPr id="6" name="Slide Number Placeholder 5"/>
          <p:cNvSpPr>
            <a:spLocks noGrp="1"/>
          </p:cNvSpPr>
          <p:nvPr>
            <p:ph type="sldNum" sz="quarter" idx="12"/>
          </p:nvPr>
        </p:nvSpPr>
        <p:spPr/>
        <p:txBody>
          <a:bodyPr/>
          <a:p>
            <a:pPr lvl="0">
              <a:spcBef>
                <a:spcPct val="5000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lvl="0">
              <a:spcBef>
                <a:spcPct val="50000"/>
              </a:spcBef>
            </a:pPr>
            <a:endParaRPr dirty="0">
              <a:latin typeface="Times New Roman" panose="02020603050405020304" pitchFamily="18" charset="0"/>
            </a:endParaRPr>
          </a:p>
        </p:txBody>
      </p:sp>
      <p:sp>
        <p:nvSpPr>
          <p:cNvPr id="5" name="Footer Placeholder 4"/>
          <p:cNvSpPr>
            <a:spLocks noGrp="1"/>
          </p:cNvSpPr>
          <p:nvPr>
            <p:ph type="ftr" sz="quarter" idx="11"/>
          </p:nvPr>
        </p:nvSpPr>
        <p:spPr/>
        <p:txBody>
          <a:bodyPr/>
          <a:p>
            <a:pPr lvl="0">
              <a:spcBef>
                <a:spcPct val="50000"/>
              </a:spcBef>
            </a:pPr>
            <a:endParaRPr dirty="0">
              <a:latin typeface="Times New Roman" panose="02020603050405020304" pitchFamily="18" charset="0"/>
            </a:endParaRPr>
          </a:p>
        </p:txBody>
      </p:sp>
      <p:sp>
        <p:nvSpPr>
          <p:cNvPr id="6" name="Slide Number Placeholder 5"/>
          <p:cNvSpPr>
            <a:spLocks noGrp="1"/>
          </p:cNvSpPr>
          <p:nvPr>
            <p:ph type="sldNum" sz="quarter" idx="12"/>
          </p:nvPr>
        </p:nvSpPr>
        <p:spPr/>
        <p:txBody>
          <a:bodyPr/>
          <a:p>
            <a:pPr lvl="0">
              <a:spcBef>
                <a:spcPct val="5000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12954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52578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a:spcBef>
                <a:spcPct val="50000"/>
              </a:spcBef>
            </a:pPr>
            <a:endParaRPr dirty="0">
              <a:latin typeface="Times New Roman" panose="02020603050405020304" pitchFamily="18" charset="0"/>
            </a:endParaRPr>
          </a:p>
        </p:txBody>
      </p:sp>
      <p:sp>
        <p:nvSpPr>
          <p:cNvPr id="6" name="Footer Placeholder 5"/>
          <p:cNvSpPr>
            <a:spLocks noGrp="1"/>
          </p:cNvSpPr>
          <p:nvPr>
            <p:ph type="ftr" sz="quarter" idx="11"/>
          </p:nvPr>
        </p:nvSpPr>
        <p:spPr/>
        <p:txBody>
          <a:bodyPr/>
          <a:p>
            <a:pPr lvl="0">
              <a:spcBef>
                <a:spcPct val="50000"/>
              </a:spcBef>
            </a:pPr>
            <a:endParaRPr dirty="0">
              <a:latin typeface="Times New Roman" panose="02020603050405020304" pitchFamily="18" charset="0"/>
            </a:endParaRPr>
          </a:p>
        </p:txBody>
      </p:sp>
      <p:sp>
        <p:nvSpPr>
          <p:cNvPr id="7" name="Slide Number Placeholder 6"/>
          <p:cNvSpPr>
            <a:spLocks noGrp="1"/>
          </p:cNvSpPr>
          <p:nvPr>
            <p:ph type="sldNum" sz="quarter" idx="12"/>
          </p:nvPr>
        </p:nvSpPr>
        <p:spPr/>
        <p:txBody>
          <a:bodyPr/>
          <a:p>
            <a:pPr lvl="0">
              <a:spcBef>
                <a:spcPct val="5000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a:spcBef>
                <a:spcPct val="50000"/>
              </a:spcBef>
            </a:pPr>
            <a:endParaRPr dirty="0">
              <a:latin typeface="Times New Roman" panose="02020603050405020304" pitchFamily="18" charset="0"/>
            </a:endParaRPr>
          </a:p>
        </p:txBody>
      </p:sp>
      <p:sp>
        <p:nvSpPr>
          <p:cNvPr id="8" name="Footer Placeholder 7"/>
          <p:cNvSpPr>
            <a:spLocks noGrp="1"/>
          </p:cNvSpPr>
          <p:nvPr>
            <p:ph type="ftr" sz="quarter" idx="11"/>
          </p:nvPr>
        </p:nvSpPr>
        <p:spPr/>
        <p:txBody>
          <a:bodyPr/>
          <a:p>
            <a:pPr lvl="0">
              <a:spcBef>
                <a:spcPct val="50000"/>
              </a:spcBef>
            </a:pPr>
            <a:endParaRPr dirty="0">
              <a:latin typeface="Times New Roman" panose="02020603050405020304" pitchFamily="18" charset="0"/>
            </a:endParaRPr>
          </a:p>
        </p:txBody>
      </p:sp>
      <p:sp>
        <p:nvSpPr>
          <p:cNvPr id="9" name="Slide Number Placeholder 8"/>
          <p:cNvSpPr>
            <a:spLocks noGrp="1"/>
          </p:cNvSpPr>
          <p:nvPr>
            <p:ph type="sldNum" sz="quarter" idx="12"/>
          </p:nvPr>
        </p:nvSpPr>
        <p:spPr/>
        <p:txBody>
          <a:bodyPr/>
          <a:p>
            <a:pPr lvl="0">
              <a:spcBef>
                <a:spcPct val="5000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a:spcBef>
                <a:spcPct val="50000"/>
              </a:spcBef>
            </a:pPr>
            <a:endParaRPr dirty="0">
              <a:latin typeface="Times New Roman" panose="02020603050405020304" pitchFamily="18" charset="0"/>
            </a:endParaRPr>
          </a:p>
        </p:txBody>
      </p:sp>
      <p:sp>
        <p:nvSpPr>
          <p:cNvPr id="4" name="Footer Placeholder 3"/>
          <p:cNvSpPr>
            <a:spLocks noGrp="1"/>
          </p:cNvSpPr>
          <p:nvPr>
            <p:ph type="ftr" sz="quarter" idx="11"/>
          </p:nvPr>
        </p:nvSpPr>
        <p:spPr/>
        <p:txBody>
          <a:bodyPr/>
          <a:p>
            <a:pPr lvl="0">
              <a:spcBef>
                <a:spcPct val="50000"/>
              </a:spcBef>
            </a:pPr>
            <a:endParaRPr dirty="0">
              <a:latin typeface="Times New Roman" panose="02020603050405020304" pitchFamily="18" charset="0"/>
            </a:endParaRPr>
          </a:p>
        </p:txBody>
      </p:sp>
      <p:sp>
        <p:nvSpPr>
          <p:cNvPr id="5" name="Slide Number Placeholder 4"/>
          <p:cNvSpPr>
            <a:spLocks noGrp="1"/>
          </p:cNvSpPr>
          <p:nvPr>
            <p:ph type="sldNum" sz="quarter" idx="12"/>
          </p:nvPr>
        </p:nvSpPr>
        <p:spPr/>
        <p:txBody>
          <a:bodyPr/>
          <a:p>
            <a:pPr lvl="0">
              <a:spcBef>
                <a:spcPct val="5000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spcBef>
                <a:spcPct val="50000"/>
              </a:spcBef>
            </a:pPr>
            <a:endParaRPr dirty="0">
              <a:latin typeface="Times New Roman" panose="02020603050405020304" pitchFamily="18" charset="0"/>
            </a:endParaRPr>
          </a:p>
        </p:txBody>
      </p:sp>
      <p:sp>
        <p:nvSpPr>
          <p:cNvPr id="3" name="Footer Placeholder 2"/>
          <p:cNvSpPr>
            <a:spLocks noGrp="1"/>
          </p:cNvSpPr>
          <p:nvPr>
            <p:ph type="ftr" sz="quarter" idx="11"/>
          </p:nvPr>
        </p:nvSpPr>
        <p:spPr/>
        <p:txBody>
          <a:bodyPr/>
          <a:p>
            <a:pPr lvl="0">
              <a:spcBef>
                <a:spcPct val="50000"/>
              </a:spcBef>
            </a:pPr>
            <a:endParaRPr dirty="0">
              <a:latin typeface="Times New Roman" panose="02020603050405020304" pitchFamily="18" charset="0"/>
            </a:endParaRPr>
          </a:p>
        </p:txBody>
      </p:sp>
      <p:sp>
        <p:nvSpPr>
          <p:cNvPr id="4" name="Slide Number Placeholder 3"/>
          <p:cNvSpPr>
            <a:spLocks noGrp="1"/>
          </p:cNvSpPr>
          <p:nvPr>
            <p:ph type="sldNum" sz="quarter" idx="12"/>
          </p:nvPr>
        </p:nvSpPr>
        <p:spPr/>
        <p:txBody>
          <a:bodyPr/>
          <a:p>
            <a:pPr lvl="0">
              <a:spcBef>
                <a:spcPct val="5000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a:spcBef>
                <a:spcPct val="50000"/>
              </a:spcBef>
            </a:pPr>
            <a:endParaRPr dirty="0">
              <a:latin typeface="Times New Roman" panose="02020603050405020304" pitchFamily="18" charset="0"/>
            </a:endParaRPr>
          </a:p>
        </p:txBody>
      </p:sp>
      <p:sp>
        <p:nvSpPr>
          <p:cNvPr id="6" name="Footer Placeholder 5"/>
          <p:cNvSpPr>
            <a:spLocks noGrp="1"/>
          </p:cNvSpPr>
          <p:nvPr>
            <p:ph type="ftr" sz="quarter" idx="11"/>
          </p:nvPr>
        </p:nvSpPr>
        <p:spPr/>
        <p:txBody>
          <a:bodyPr/>
          <a:p>
            <a:pPr lvl="0">
              <a:spcBef>
                <a:spcPct val="50000"/>
              </a:spcBef>
            </a:pPr>
            <a:endParaRPr dirty="0">
              <a:latin typeface="Times New Roman" panose="02020603050405020304" pitchFamily="18" charset="0"/>
            </a:endParaRPr>
          </a:p>
        </p:txBody>
      </p:sp>
      <p:sp>
        <p:nvSpPr>
          <p:cNvPr id="7" name="Slide Number Placeholder 6"/>
          <p:cNvSpPr>
            <a:spLocks noGrp="1"/>
          </p:cNvSpPr>
          <p:nvPr>
            <p:ph type="sldNum" sz="quarter" idx="12"/>
          </p:nvPr>
        </p:nvSpPr>
        <p:spPr/>
        <p:txBody>
          <a:bodyPr/>
          <a:p>
            <a:pPr lvl="0">
              <a:spcBef>
                <a:spcPct val="5000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defRPr/>
            </a:pPr>
            <a:r>
              <a:rPr kumimoji="1" lang="en-US" sz="3200" b="0" i="0" u="none" strike="noStrike" kern="0" cap="none" spc="0" normalizeH="0" baseline="0" noProof="0" smtClean="0">
                <a:ln>
                  <a:noFill/>
                </a:ln>
                <a:solidFill>
                  <a:schemeClr val="tx1"/>
                </a:solidFill>
                <a:effectLst/>
                <a:uLnTx/>
                <a:uFillTx/>
                <a:latin typeface="+mn-lt"/>
                <a:ea typeface="+mn-ea"/>
                <a:cs typeface="+mn-cs"/>
              </a:rPr>
              <a:t>Click icon to add picture</a:t>
            </a:r>
            <a:endParaRPr kumimoji="1"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a:spcBef>
                <a:spcPct val="50000"/>
              </a:spcBef>
            </a:pPr>
            <a:endParaRPr dirty="0">
              <a:latin typeface="Times New Roman" panose="02020603050405020304" pitchFamily="18" charset="0"/>
            </a:endParaRPr>
          </a:p>
        </p:txBody>
      </p:sp>
      <p:sp>
        <p:nvSpPr>
          <p:cNvPr id="6" name="Footer Placeholder 5"/>
          <p:cNvSpPr>
            <a:spLocks noGrp="1"/>
          </p:cNvSpPr>
          <p:nvPr>
            <p:ph type="ftr" sz="quarter" idx="11"/>
          </p:nvPr>
        </p:nvSpPr>
        <p:spPr/>
        <p:txBody>
          <a:bodyPr/>
          <a:p>
            <a:pPr lvl="0">
              <a:spcBef>
                <a:spcPct val="50000"/>
              </a:spcBef>
            </a:pPr>
            <a:endParaRPr dirty="0">
              <a:latin typeface="Times New Roman" panose="02020603050405020304" pitchFamily="18" charset="0"/>
            </a:endParaRPr>
          </a:p>
        </p:txBody>
      </p:sp>
      <p:sp>
        <p:nvSpPr>
          <p:cNvPr id="7" name="Slide Number Placeholder 6"/>
          <p:cNvSpPr>
            <a:spLocks noGrp="1"/>
          </p:cNvSpPr>
          <p:nvPr>
            <p:ph type="sldNum" sz="quarter" idx="12"/>
          </p:nvPr>
        </p:nvSpPr>
        <p:spPr/>
        <p:txBody>
          <a:bodyPr/>
          <a:p>
            <a:pPr lvl="0">
              <a:spcBef>
                <a:spcPct val="5000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0" y="0"/>
            <a:ext cx="1539875" cy="6856413"/>
            <a:chOff x="0" y="0"/>
            <a:chExt cx="970" cy="4319"/>
          </a:xfrm>
        </p:grpSpPr>
        <p:sp>
          <p:nvSpPr>
            <p:cNvPr id="1027" name="Rectangle 3"/>
            <p:cNvSpPr/>
            <p:nvPr/>
          </p:nvSpPr>
          <p:spPr>
            <a:xfrm>
              <a:off x="0" y="0"/>
              <a:ext cx="768" cy="4319"/>
            </a:xfrm>
            <a:prstGeom prst="rect">
              <a:avLst/>
            </a:prstGeom>
            <a:blipFill rotWithShape="0">
              <a:blip r:embed="rId12"/>
            </a:blipFill>
            <a:ln w="9525">
              <a:noFill/>
            </a:ln>
          </p:spPr>
          <p:txBody>
            <a:bodyPr anchor="t" anchorCtr="0"/>
            <a:p>
              <a:pPr lvl="0"/>
              <a:endParaRPr dirty="0">
                <a:latin typeface="Times New Roman" panose="02020603050405020304" pitchFamily="18" charset="0"/>
              </a:endParaRPr>
            </a:p>
          </p:txBody>
        </p:sp>
        <p:sp>
          <p:nvSpPr>
            <p:cNvPr id="1028" name="Rectangle 4"/>
            <p:cNvSpPr/>
            <p:nvPr/>
          </p:nvSpPr>
          <p:spPr>
            <a:xfrm>
              <a:off x="768" y="0"/>
              <a:ext cx="192" cy="4319"/>
            </a:xfrm>
            <a:prstGeom prst="rect">
              <a:avLst/>
            </a:prstGeom>
            <a:gradFill rotWithShape="0">
              <a:gsLst>
                <a:gs pos="0">
                  <a:schemeClr val="bg2"/>
                </a:gs>
                <a:gs pos="100000">
                  <a:schemeClr val="bg1"/>
                </a:gs>
              </a:gsLst>
              <a:lin ang="0" scaled="1"/>
              <a:tileRect/>
            </a:gradFill>
            <a:ln w="9525">
              <a:noFill/>
            </a:ln>
          </p:spPr>
          <p:txBody>
            <a:bodyPr anchor="t" anchorCtr="0"/>
            <a:p>
              <a:pPr lvl="0"/>
              <a:endParaRPr dirty="0">
                <a:latin typeface="Times New Roman" panose="02020603050405020304" pitchFamily="18" charset="0"/>
              </a:endParaRPr>
            </a:p>
          </p:txBody>
        </p:sp>
        <p:sp>
          <p:nvSpPr>
            <p:cNvPr id="1029" name="Rectangle 5"/>
            <p:cNvSpPr/>
            <p:nvPr/>
          </p:nvSpPr>
          <p:spPr>
            <a:xfrm>
              <a:off x="192" y="240"/>
              <a:ext cx="576" cy="2064"/>
            </a:xfrm>
            <a:prstGeom prst="rect">
              <a:avLst/>
            </a:prstGeom>
            <a:solidFill>
              <a:schemeClr val="accent2">
                <a:alpha val="50000"/>
              </a:schemeClr>
            </a:solidFill>
            <a:ln w="9525">
              <a:noFill/>
            </a:ln>
          </p:spPr>
          <p:txBody>
            <a:bodyPr anchor="t" anchorCtr="0"/>
            <a:p>
              <a:pPr lvl="0"/>
              <a:endParaRPr dirty="0">
                <a:latin typeface="Times New Roman" panose="02020603050405020304" pitchFamily="18" charset="0"/>
              </a:endParaRPr>
            </a:p>
          </p:txBody>
        </p:sp>
        <p:sp>
          <p:nvSpPr>
            <p:cNvPr id="1030" name="Rectangle 6"/>
            <p:cNvSpPr/>
            <p:nvPr/>
          </p:nvSpPr>
          <p:spPr>
            <a:xfrm>
              <a:off x="0" y="960"/>
              <a:ext cx="768" cy="528"/>
            </a:xfrm>
            <a:prstGeom prst="rect">
              <a:avLst/>
            </a:prstGeom>
            <a:solidFill>
              <a:schemeClr val="folHlink">
                <a:alpha val="50000"/>
              </a:schemeClr>
            </a:solidFill>
            <a:ln w="9525">
              <a:noFill/>
            </a:ln>
          </p:spPr>
          <p:txBody>
            <a:bodyPr wrap="none" lIns="92075" tIns="46038" rIns="92075" bIns="46038" anchor="ctr" anchorCtr="0"/>
            <a:p>
              <a:pPr lvl="0">
                <a:spcBef>
                  <a:spcPct val="50000"/>
                </a:spcBef>
              </a:pPr>
              <a:endParaRPr sz="2400" dirty="0">
                <a:latin typeface="Times New Roman" panose="02020603050405020304" pitchFamily="18" charset="0"/>
              </a:endParaRPr>
            </a:p>
          </p:txBody>
        </p:sp>
        <p:sp>
          <p:nvSpPr>
            <p:cNvPr id="1031" name="Rectangle 7"/>
            <p:cNvSpPr/>
            <p:nvPr/>
          </p:nvSpPr>
          <p:spPr>
            <a:xfrm>
              <a:off x="480" y="432"/>
              <a:ext cx="144" cy="3792"/>
            </a:xfrm>
            <a:prstGeom prst="rect">
              <a:avLst/>
            </a:prstGeom>
            <a:solidFill>
              <a:schemeClr val="hlink">
                <a:alpha val="50000"/>
              </a:schemeClr>
            </a:solidFill>
            <a:ln w="9525">
              <a:noFill/>
            </a:ln>
          </p:spPr>
          <p:txBody>
            <a:bodyPr anchor="t" anchorCtr="0"/>
            <a:p>
              <a:pPr lvl="0"/>
              <a:endParaRPr dirty="0">
                <a:latin typeface="Times New Roman" panose="02020603050405020304" pitchFamily="18" charset="0"/>
              </a:endParaRPr>
            </a:p>
          </p:txBody>
        </p:sp>
        <p:sp>
          <p:nvSpPr>
            <p:cNvPr id="1032" name="Oval 8"/>
            <p:cNvSpPr/>
            <p:nvPr/>
          </p:nvSpPr>
          <p:spPr>
            <a:xfrm>
              <a:off x="0" y="672"/>
              <a:ext cx="672" cy="624"/>
            </a:xfrm>
            <a:prstGeom prst="ellipse">
              <a:avLst/>
            </a:prstGeom>
            <a:solidFill>
              <a:schemeClr val="accent1">
                <a:alpha val="50000"/>
              </a:schemeClr>
            </a:solidFill>
            <a:ln w="9525">
              <a:noFill/>
            </a:ln>
          </p:spPr>
          <p:txBody>
            <a:bodyPr wrap="none" lIns="92075" tIns="46038" rIns="92075" bIns="46038" anchor="ctr" anchorCtr="0"/>
            <a:p>
              <a:pPr lvl="0">
                <a:spcBef>
                  <a:spcPct val="50000"/>
                </a:spcBef>
              </a:pPr>
              <a:endParaRPr sz="2400" dirty="0">
                <a:latin typeface="Times New Roman" panose="02020603050405020304" pitchFamily="18" charset="0"/>
              </a:endParaRPr>
            </a:p>
          </p:txBody>
        </p:sp>
        <p:sp>
          <p:nvSpPr>
            <p:cNvPr id="1033" name="Rectangle 9"/>
            <p:cNvSpPr/>
            <p:nvPr/>
          </p:nvSpPr>
          <p:spPr>
            <a:xfrm>
              <a:off x="0" y="3024"/>
              <a:ext cx="528" cy="96"/>
            </a:xfrm>
            <a:prstGeom prst="rect">
              <a:avLst/>
            </a:prstGeom>
            <a:solidFill>
              <a:schemeClr val="accent1">
                <a:alpha val="50000"/>
              </a:schemeClr>
            </a:solidFill>
            <a:ln w="9525">
              <a:noFill/>
            </a:ln>
          </p:spPr>
          <p:txBody>
            <a:bodyPr wrap="none" lIns="92075" tIns="46038" rIns="92075" bIns="46038" anchor="ctr" anchorCtr="0"/>
            <a:p>
              <a:pPr lvl="0">
                <a:spcBef>
                  <a:spcPct val="50000"/>
                </a:spcBef>
              </a:pPr>
              <a:endParaRPr sz="2400" dirty="0">
                <a:latin typeface="Times New Roman" panose="02020603050405020304" pitchFamily="18" charset="0"/>
              </a:endParaRPr>
            </a:p>
          </p:txBody>
        </p:sp>
        <p:sp>
          <p:nvSpPr>
            <p:cNvPr id="1034" name="Rectangle 10"/>
            <p:cNvSpPr/>
            <p:nvPr/>
          </p:nvSpPr>
          <p:spPr>
            <a:xfrm>
              <a:off x="0" y="3216"/>
              <a:ext cx="528" cy="96"/>
            </a:xfrm>
            <a:prstGeom prst="rect">
              <a:avLst/>
            </a:prstGeom>
            <a:solidFill>
              <a:schemeClr val="accent1">
                <a:alpha val="50000"/>
              </a:schemeClr>
            </a:solidFill>
            <a:ln w="9525">
              <a:noFill/>
            </a:ln>
          </p:spPr>
          <p:txBody>
            <a:bodyPr wrap="none" lIns="92075" tIns="46038" rIns="92075" bIns="46038" anchor="ctr" anchorCtr="0"/>
            <a:p>
              <a:pPr lvl="0">
                <a:spcBef>
                  <a:spcPct val="50000"/>
                </a:spcBef>
              </a:pPr>
              <a:endParaRPr sz="2400" dirty="0">
                <a:latin typeface="Times New Roman" panose="02020603050405020304" pitchFamily="18" charset="0"/>
              </a:endParaRPr>
            </a:p>
          </p:txBody>
        </p:sp>
        <p:sp>
          <p:nvSpPr>
            <p:cNvPr id="1035" name="Rectangle 11"/>
            <p:cNvSpPr/>
            <p:nvPr/>
          </p:nvSpPr>
          <p:spPr>
            <a:xfrm>
              <a:off x="0" y="3408"/>
              <a:ext cx="528" cy="96"/>
            </a:xfrm>
            <a:prstGeom prst="rect">
              <a:avLst/>
            </a:prstGeom>
            <a:solidFill>
              <a:schemeClr val="accent1">
                <a:alpha val="50000"/>
              </a:schemeClr>
            </a:solidFill>
            <a:ln w="9525">
              <a:noFill/>
            </a:ln>
          </p:spPr>
          <p:txBody>
            <a:bodyPr wrap="none" lIns="92075" tIns="46038" rIns="92075" bIns="46038" anchor="ctr" anchorCtr="0"/>
            <a:p>
              <a:pPr lvl="0">
                <a:spcBef>
                  <a:spcPct val="50000"/>
                </a:spcBef>
              </a:pPr>
              <a:endParaRPr sz="2400" dirty="0">
                <a:latin typeface="Times New Roman" panose="02020603050405020304" pitchFamily="18" charset="0"/>
              </a:endParaRPr>
            </a:p>
          </p:txBody>
        </p:sp>
        <p:sp>
          <p:nvSpPr>
            <p:cNvPr id="2060" name="Arc 12"/>
            <p:cNvSpPr/>
            <p:nvPr/>
          </p:nvSpPr>
          <p:spPr bwMode="auto">
            <a:xfrm>
              <a:off x="768" y="2259"/>
              <a:ext cx="202" cy="1154"/>
            </a:xfrm>
            <a:custGeom>
              <a:avLst/>
              <a:gdLst>
                <a:gd name="G0" fmla="+- 754 0 0"/>
                <a:gd name="G1" fmla="+- 21600 0 0"/>
                <a:gd name="G2" fmla="+- 21600 0 0"/>
                <a:gd name="T0" fmla="*/ 0 w 22354"/>
                <a:gd name="T1" fmla="*/ 13 h 43200"/>
                <a:gd name="T2" fmla="*/ 754 w 22354"/>
                <a:gd name="T3" fmla="*/ 43200 h 43200"/>
                <a:gd name="T4" fmla="*/ 754 w 22354"/>
                <a:gd name="T5" fmla="*/ 21600 h 43200"/>
              </a:gdLst>
              <a:ahLst/>
              <a:cxnLst>
                <a:cxn ang="0">
                  <a:pos x="T0" y="T1"/>
                </a:cxn>
                <a:cxn ang="0">
                  <a:pos x="T2" y="T3"/>
                </a:cxn>
                <a:cxn ang="0">
                  <a:pos x="T4" y="T5"/>
                </a:cxn>
              </a:cxnLst>
              <a:rect l="0" t="0" r="r" b="b"/>
              <a:pathLst>
                <a:path w="22354" h="43200" fill="none" extrusionOk="0">
                  <a:moveTo>
                    <a:pt x="0" y="13"/>
                  </a:moveTo>
                  <a:cubicBezTo>
                    <a:pt x="251" y="4"/>
                    <a:pt x="502" y="-1"/>
                    <a:pt x="754" y="0"/>
                  </a:cubicBezTo>
                  <a:cubicBezTo>
                    <a:pt x="12683" y="0"/>
                    <a:pt x="22354" y="9670"/>
                    <a:pt x="22354" y="21600"/>
                  </a:cubicBezTo>
                  <a:cubicBezTo>
                    <a:pt x="22354" y="33529"/>
                    <a:pt x="12683" y="43199"/>
                    <a:pt x="754" y="43200"/>
                  </a:cubicBezTo>
                </a:path>
                <a:path w="22354" h="43200" stroke="0" extrusionOk="0">
                  <a:moveTo>
                    <a:pt x="0" y="13"/>
                  </a:moveTo>
                  <a:cubicBezTo>
                    <a:pt x="251" y="4"/>
                    <a:pt x="502" y="-1"/>
                    <a:pt x="754" y="0"/>
                  </a:cubicBezTo>
                  <a:cubicBezTo>
                    <a:pt x="12683" y="0"/>
                    <a:pt x="22354" y="9670"/>
                    <a:pt x="22354" y="21600"/>
                  </a:cubicBezTo>
                  <a:cubicBezTo>
                    <a:pt x="22354" y="33529"/>
                    <a:pt x="12683" y="43199"/>
                    <a:pt x="754" y="43200"/>
                  </a:cubicBezTo>
                  <a:lnTo>
                    <a:pt x="754" y="21600"/>
                  </a:lnTo>
                  <a:close/>
                </a:path>
              </a:pathLst>
            </a:custGeom>
            <a:solidFill>
              <a:schemeClr val="folHlink">
                <a:alpha val="50000"/>
              </a:schemeClr>
            </a:solidFill>
            <a:ln w="9525">
              <a:noFill/>
              <a:round/>
              <a:headEnd type="none" w="sm" len="sm"/>
              <a:tailEnd type="none" w="sm" len="sm"/>
            </a:ln>
            <a:effectLst/>
          </p:spPr>
          <p:txBody>
            <a:bodyPr/>
            <a:p>
              <a:endParaRPr>
                <a:latin typeface="Times New Roman" panose="02020603050405020304" pitchFamily="18" charset="0"/>
              </a:endParaRPr>
            </a:p>
          </p:txBody>
        </p:sp>
      </p:grpSp>
      <p:sp>
        <p:nvSpPr>
          <p:cNvPr id="1037" name="Rectangle 13"/>
          <p:cNvSpPr>
            <a:spLocks noGrp="1"/>
          </p:cNvSpPr>
          <p:nvPr>
            <p:ph type="title"/>
          </p:nvPr>
        </p:nvSpPr>
        <p:spPr>
          <a:xfrm>
            <a:off x="1295400" y="533400"/>
            <a:ext cx="7772400" cy="1143000"/>
          </a:xfrm>
          <a:prstGeom prst="rect">
            <a:avLst/>
          </a:prstGeom>
          <a:noFill/>
          <a:ln w="9525">
            <a:noFill/>
          </a:ln>
        </p:spPr>
        <p:txBody>
          <a:bodyPr lIns="92075" tIns="46038" rIns="92075" bIns="46038" anchor="ctr" anchorCtr="0"/>
          <a:p>
            <a:pPr lvl="0"/>
            <a:r>
              <a:rPr dirty="0"/>
              <a:t>Click to edit Master title style</a:t>
            </a:r>
            <a:endParaRPr dirty="0"/>
          </a:p>
        </p:txBody>
      </p:sp>
      <p:sp>
        <p:nvSpPr>
          <p:cNvPr id="1038" name="Rectangle 14"/>
          <p:cNvSpPr>
            <a:spLocks noGrp="1"/>
          </p:cNvSpPr>
          <p:nvPr>
            <p:ph type="body"/>
          </p:nvPr>
        </p:nvSpPr>
        <p:spPr>
          <a:xfrm>
            <a:off x="1295400" y="1905000"/>
            <a:ext cx="7772400" cy="4114800"/>
          </a:xfrm>
          <a:prstGeom prst="rect">
            <a:avLst/>
          </a:prstGeom>
          <a:noFill/>
          <a:ln w="9525">
            <a:noFill/>
          </a:ln>
        </p:spPr>
        <p:txBody>
          <a:bodyPr lIns="92075" tIns="46038" rIns="92075" bIns="46038" anchor="t" anchorCtr="0"/>
          <a:p>
            <a:pPr lvl="0"/>
            <a:r>
              <a:rPr dirty="0"/>
              <a:t>Click to edit Master text styles</a:t>
            </a:r>
            <a:endParaRPr dirty="0"/>
          </a:p>
          <a:p>
            <a:pPr lvl="1" indent="-285750"/>
            <a:r>
              <a:rPr dirty="0"/>
              <a:t>Second level</a:t>
            </a:r>
            <a:endParaRPr dirty="0"/>
          </a:p>
          <a:p>
            <a:pPr lvl="2" indent="-228600"/>
            <a:r>
              <a:rPr dirty="0"/>
              <a:t>Third level</a:t>
            </a:r>
            <a:endParaRPr dirty="0"/>
          </a:p>
          <a:p>
            <a:pPr lvl="3" indent="-228600"/>
            <a:r>
              <a:rPr dirty="0"/>
              <a:t>Fourth level</a:t>
            </a:r>
            <a:endParaRPr dirty="0"/>
          </a:p>
          <a:p>
            <a:pPr lvl="4" indent="-228600"/>
            <a:r>
              <a:rPr dirty="0"/>
              <a:t>Fifth level</a:t>
            </a:r>
            <a:endParaRPr dirty="0"/>
          </a:p>
        </p:txBody>
      </p:sp>
      <p:sp>
        <p:nvSpPr>
          <p:cNvPr id="2063" name="Rectangle 15"/>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defRPr sz="1400"/>
            </a:lvl1pPr>
          </a:lstStyle>
          <a:p>
            <a:pPr lvl="0">
              <a:spcBef>
                <a:spcPct val="50000"/>
              </a:spcBef>
            </a:pPr>
            <a:endParaRPr dirty="0">
              <a:latin typeface="Times New Roman" panose="02020603050405020304" pitchFamily="18" charset="0"/>
            </a:endParaRPr>
          </a:p>
        </p:txBody>
      </p:sp>
      <p:sp>
        <p:nvSpPr>
          <p:cNvPr id="2064" name="Rectangle 16"/>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ctr">
              <a:defRPr sz="1400"/>
            </a:lvl1pPr>
          </a:lstStyle>
          <a:p>
            <a:pPr lvl="0">
              <a:spcBef>
                <a:spcPct val="50000"/>
              </a:spcBef>
            </a:pPr>
            <a:endParaRPr dirty="0">
              <a:latin typeface="Times New Roman" panose="02020603050405020304" pitchFamily="18" charset="0"/>
            </a:endParaRPr>
          </a:p>
        </p:txBody>
      </p:sp>
      <p:sp>
        <p:nvSpPr>
          <p:cNvPr id="2065" name="Rectangle 17"/>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a:defRPr sz="1400"/>
            </a:lvl1pPr>
          </a:lstStyle>
          <a:p>
            <a:pPr lvl="0">
              <a:spcBef>
                <a:spcPct val="5000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defRPr>
      </a:lvl2pPr>
      <a:lvl3pPr algn="ctr" rtl="0" fontAlgn="base">
        <a:spcBef>
          <a:spcPct val="0"/>
        </a:spcBef>
        <a:spcAft>
          <a:spcPct val="0"/>
        </a:spcAft>
        <a:defRPr kumimoji="1" sz="4400">
          <a:solidFill>
            <a:schemeClr val="tx2"/>
          </a:solidFill>
          <a:latin typeface="Times New Roman" panose="02020603050405020304" pitchFamily="18" charset="0"/>
        </a:defRPr>
      </a:lvl3pPr>
      <a:lvl4pPr algn="ctr" rtl="0" fontAlgn="base">
        <a:spcBef>
          <a:spcPct val="0"/>
        </a:spcBef>
        <a:spcAft>
          <a:spcPct val="0"/>
        </a:spcAft>
        <a:defRPr kumimoji="1" sz="4400">
          <a:solidFill>
            <a:schemeClr val="tx2"/>
          </a:solidFill>
          <a:latin typeface="Times New Roman" panose="02020603050405020304" pitchFamily="18" charset="0"/>
        </a:defRPr>
      </a:lvl4pPr>
      <a:lvl5pPr algn="ctr" rtl="0" fontAlgn="base">
        <a:spcBef>
          <a:spcPct val="0"/>
        </a:spcBef>
        <a:spcAft>
          <a:spcPct val="0"/>
        </a:spcAft>
        <a:defRPr kumimoji="1"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lr>
          <a:schemeClr val="accent2"/>
        </a:buClr>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defRPr>
      </a:lvl2pPr>
      <a:lvl3pPr marL="1143000" indent="-228600" algn="l" rtl="0" fontAlgn="base">
        <a:spcBef>
          <a:spcPct val="20000"/>
        </a:spcBef>
        <a:spcAft>
          <a:spcPct val="0"/>
        </a:spcAft>
        <a:buChar char="•"/>
        <a:defRPr kumimoji="1" sz="2400">
          <a:solidFill>
            <a:schemeClr val="tx1"/>
          </a:solidFill>
          <a:latin typeface="+mn-lt"/>
        </a:defRPr>
      </a:lvl3pPr>
      <a:lvl4pPr marL="1600200" indent="-228600" algn="l" rtl="0" fontAlgn="base">
        <a:spcBef>
          <a:spcPct val="20000"/>
        </a:spcBef>
        <a:spcAft>
          <a:spcPct val="0"/>
        </a:spcAft>
        <a:buChar char="–"/>
        <a:defRPr kumimoji="1" sz="2000">
          <a:solidFill>
            <a:schemeClr val="tx1"/>
          </a:solidFill>
          <a:latin typeface="+mn-lt"/>
        </a:defRPr>
      </a:lvl4pPr>
      <a:lvl5pPr marL="2057400" indent="-228600" algn="l" rtl="0" fontAlgn="base">
        <a:spcBef>
          <a:spcPct val="20000"/>
        </a:spcBef>
        <a:spcAft>
          <a:spcPct val="0"/>
        </a:spcAft>
        <a:buChar char="•"/>
        <a:defRPr kumimoji="1" sz="2000">
          <a:solidFill>
            <a:schemeClr val="tx1"/>
          </a:solidFill>
          <a:latin typeface="+mn-lt"/>
        </a:defRPr>
      </a:lvl5pPr>
      <a:lvl6pPr marL="2514600" indent="-228600" algn="l" rtl="0" eaLnBrk="1" fontAlgn="base" hangingPunct="1">
        <a:spcBef>
          <a:spcPct val="20000"/>
        </a:spcBef>
        <a:spcAft>
          <a:spcPct val="0"/>
        </a:spcAft>
        <a:buChar char="•"/>
        <a:defRPr kumimoji="1" sz="2000">
          <a:solidFill>
            <a:schemeClr val="tx1"/>
          </a:solidFill>
          <a:latin typeface="+mn-lt"/>
        </a:defRPr>
      </a:lvl6pPr>
      <a:lvl7pPr marL="2971800" indent="-228600" algn="l" rtl="0" eaLnBrk="1" fontAlgn="base" hangingPunct="1">
        <a:spcBef>
          <a:spcPct val="20000"/>
        </a:spcBef>
        <a:spcAft>
          <a:spcPct val="0"/>
        </a:spcAft>
        <a:buChar char="•"/>
        <a:defRPr kumimoji="1" sz="2000">
          <a:solidFill>
            <a:schemeClr val="tx1"/>
          </a:solidFill>
          <a:latin typeface="+mn-lt"/>
        </a:defRPr>
      </a:lvl7pPr>
      <a:lvl8pPr marL="3429000" indent="-228600" algn="l" rtl="0" eaLnBrk="1" fontAlgn="base" hangingPunct="1">
        <a:spcBef>
          <a:spcPct val="20000"/>
        </a:spcBef>
        <a:spcAft>
          <a:spcPct val="0"/>
        </a:spcAft>
        <a:buChar char="•"/>
        <a:defRPr kumimoji="1" sz="2000">
          <a:solidFill>
            <a:schemeClr val="tx1"/>
          </a:solidFill>
          <a:latin typeface="+mn-lt"/>
        </a:defRPr>
      </a:lvl8pPr>
      <a:lvl9pPr marL="38862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tomsitpro.com/articles/big-data-certifications,2-706-2.html" TargetMode="External"/><Relationship Id="rId2" Type="http://schemas.openxmlformats.org/officeDocument/2006/relationships/hyperlink" Target="http://www.dqindia.com/5-reasons-why-a-big-data-career-so-hot-in-2015-and-beyond/" TargetMode="External"/><Relationship Id="rId1" Type="http://schemas.openxmlformats.org/officeDocument/2006/relationships/hyperlink" Target="http://bigdata-madesimple.com/top-20-big-data-jobs-and-their-responsibiliti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Title 1"/>
          <p:cNvSpPr>
            <a:spLocks noGrp="1"/>
          </p:cNvSpPr>
          <p:nvPr>
            <p:ph type="ctrTitle" sz="quarter"/>
          </p:nvPr>
        </p:nvSpPr>
        <p:spPr/>
        <p:txBody>
          <a:bodyPr wrap="square" lIns="92075" tIns="46038" rIns="92075" bIns="46038" anchor="ctr" anchorCtr="0"/>
          <a:p>
            <a:pPr eaLnBrk="1" hangingPunct="1">
              <a:buClrTx/>
              <a:buSzTx/>
              <a:buFontTx/>
            </a:pPr>
            <a:r>
              <a:rPr kumimoji="1" dirty="0">
                <a:latin typeface="+mj-lt"/>
                <a:ea typeface="+mj-ea"/>
                <a:cs typeface="+mj-cs"/>
              </a:rPr>
              <a:t>Big Data and Hadoop</a:t>
            </a:r>
            <a:endParaRPr kumimoji="1" dirty="0">
              <a:latin typeface="+mj-lt"/>
              <a:ea typeface="+mj-ea"/>
              <a:cs typeface="+mj-cs"/>
            </a:endParaRPr>
          </a:p>
        </p:txBody>
      </p:sp>
      <p:pic>
        <p:nvPicPr>
          <p:cNvPr id="4" name="Picture 3" descr="Big-data-free-courses-768x528.jpg"/>
          <p:cNvPicPr>
            <a:picLocks noChangeAspect="1"/>
          </p:cNvPicPr>
          <p:nvPr/>
        </p:nvPicPr>
        <p:blipFill>
          <a:blip r:embed="rId1" cstate="print"/>
          <a:stretch>
            <a:fillRect/>
          </a:stretch>
        </p:blipFill>
        <p:spPr>
          <a:xfrm>
            <a:off x="5181600" y="2666999"/>
            <a:ext cx="3733800" cy="33528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descr="hadoop.jpg"/>
          <p:cNvPicPr>
            <a:picLocks noChangeAspect="1"/>
          </p:cNvPicPr>
          <p:nvPr/>
        </p:nvPicPr>
        <p:blipFill>
          <a:blip r:embed="rId2" cstate="print"/>
          <a:stretch>
            <a:fillRect/>
          </a:stretch>
        </p:blipFill>
        <p:spPr>
          <a:xfrm>
            <a:off x="1676399" y="2667000"/>
            <a:ext cx="2833687"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a:xfrm>
            <a:off x="1219200" y="304800"/>
            <a:ext cx="7772400" cy="762000"/>
          </a:xfrm>
        </p:spPr>
        <p:txBody>
          <a:bodyPr wrap="square" lIns="92075" tIns="46038" rIns="92075" bIns="46038" anchor="ctr" anchorCtr="0"/>
          <a:p>
            <a:pPr eaLnBrk="1" hangingPunct="1"/>
            <a:r>
              <a:rPr dirty="0"/>
              <a:t>Big Data Examples</a:t>
            </a:r>
            <a:endParaRPr dirty="0"/>
          </a:p>
        </p:txBody>
      </p:sp>
      <p:pic>
        <p:nvPicPr>
          <p:cNvPr id="5" name="Picture 4" descr="sensor_data_flight.png"/>
          <p:cNvPicPr>
            <a:picLocks noChangeAspect="1"/>
          </p:cNvPicPr>
          <p:nvPr/>
        </p:nvPicPr>
        <p:blipFill>
          <a:blip r:embed="rId1" cstate="print"/>
          <a:stretch>
            <a:fillRect/>
          </a:stretch>
        </p:blipFill>
        <p:spPr>
          <a:xfrm>
            <a:off x="1600199" y="1047750"/>
            <a:ext cx="7391400" cy="550545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itle 1"/>
          <p:cNvSpPr>
            <a:spLocks noGrp="1"/>
          </p:cNvSpPr>
          <p:nvPr>
            <p:ph type="title"/>
          </p:nvPr>
        </p:nvSpPr>
        <p:spPr>
          <a:xfrm>
            <a:off x="1219200" y="304800"/>
            <a:ext cx="7772400" cy="762000"/>
          </a:xfrm>
        </p:spPr>
        <p:txBody>
          <a:bodyPr wrap="square" lIns="92075" tIns="46038" rIns="92075" bIns="46038" anchor="ctr" anchorCtr="0"/>
          <a:p>
            <a:pPr eaLnBrk="1" hangingPunct="1"/>
            <a:r>
              <a:rPr dirty="0"/>
              <a:t>Big Data Examples</a:t>
            </a:r>
            <a:endParaRPr dirty="0"/>
          </a:p>
        </p:txBody>
      </p:sp>
      <p:pic>
        <p:nvPicPr>
          <p:cNvPr id="4" name="Picture 3" descr="big_data_sysorex.png"/>
          <p:cNvPicPr>
            <a:picLocks noChangeAspect="1"/>
          </p:cNvPicPr>
          <p:nvPr/>
        </p:nvPicPr>
        <p:blipFill>
          <a:blip r:embed="rId1" cstate="print"/>
          <a:stretch>
            <a:fillRect/>
          </a:stretch>
        </p:blipFill>
        <p:spPr>
          <a:xfrm>
            <a:off x="1447800" y="1219200"/>
            <a:ext cx="7391400" cy="5410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itle 1"/>
          <p:cNvSpPr>
            <a:spLocks noGrp="1"/>
          </p:cNvSpPr>
          <p:nvPr>
            <p:ph type="title"/>
          </p:nvPr>
        </p:nvSpPr>
        <p:spPr>
          <a:xfrm>
            <a:off x="1219200" y="304800"/>
            <a:ext cx="7772400" cy="762000"/>
          </a:xfrm>
        </p:spPr>
        <p:txBody>
          <a:bodyPr wrap="square" lIns="92075" tIns="46038" rIns="92075" bIns="46038" anchor="ctr" anchorCtr="0"/>
          <a:p>
            <a:pPr eaLnBrk="1" hangingPunct="1"/>
            <a:r>
              <a:rPr dirty="0"/>
              <a:t>Big Data Examples</a:t>
            </a:r>
            <a:endParaRPr dirty="0"/>
          </a:p>
        </p:txBody>
      </p:sp>
      <p:pic>
        <p:nvPicPr>
          <p:cNvPr id="5" name="Picture 4" descr="big_data.png"/>
          <p:cNvPicPr>
            <a:picLocks noChangeAspect="1"/>
          </p:cNvPicPr>
          <p:nvPr/>
        </p:nvPicPr>
        <p:blipFill>
          <a:blip r:embed="rId1" cstate="print"/>
          <a:stretch>
            <a:fillRect/>
          </a:stretch>
        </p:blipFill>
        <p:spPr>
          <a:xfrm>
            <a:off x="1523999" y="1418943"/>
            <a:ext cx="7391400" cy="5058056"/>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Generated per day</a:t>
            </a:r>
            <a:endParaRPr lang="en-IN" altLang="en-US"/>
          </a:p>
        </p:txBody>
      </p:sp>
      <p:sp>
        <p:nvSpPr>
          <p:cNvPr id="3" name="Content Placeholder 2"/>
          <p:cNvSpPr>
            <a:spLocks noGrp="1"/>
          </p:cNvSpPr>
          <p:nvPr>
            <p:ph idx="1"/>
          </p:nvPr>
        </p:nvSpPr>
        <p:spPr>
          <a:xfrm>
            <a:off x="1371600" y="2438400"/>
            <a:ext cx="7772400" cy="1604645"/>
          </a:xfrm>
        </p:spPr>
        <p:txBody>
          <a:bodyPr/>
          <a:p>
            <a:r>
              <a:rPr lang="en-US"/>
              <a:t>https://explodingtopics.com/blog/data-generated-per-day</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
          <p:cNvSpPr>
            <a:spLocks noGrp="1"/>
          </p:cNvSpPr>
          <p:nvPr>
            <p:ph type="title"/>
          </p:nvPr>
        </p:nvSpPr>
        <p:spPr>
          <a:xfrm>
            <a:off x="1219200" y="304800"/>
            <a:ext cx="7772400" cy="762000"/>
          </a:xfrm>
        </p:spPr>
        <p:txBody>
          <a:bodyPr wrap="square" lIns="92075" tIns="46038" rIns="92075" bIns="46038" anchor="ctr" anchorCtr="0"/>
          <a:p>
            <a:pPr eaLnBrk="1" hangingPunct="1"/>
            <a:r>
              <a:rPr dirty="0"/>
              <a:t>What is Big Data Analysis</a:t>
            </a:r>
            <a:endParaRPr dirty="0"/>
          </a:p>
        </p:txBody>
      </p:sp>
      <p:sp>
        <p:nvSpPr>
          <p:cNvPr id="13314" name="Content Placeholder 3"/>
          <p:cNvSpPr>
            <a:spLocks noGrp="1"/>
          </p:cNvSpPr>
          <p:nvPr>
            <p:ph idx="1"/>
          </p:nvPr>
        </p:nvSpPr>
        <p:spPr/>
        <p:txBody>
          <a:bodyPr wrap="square" lIns="92075" tIns="46038" rIns="92075" bIns="46038" anchor="t" anchorCtr="0"/>
          <a:p>
            <a:pPr eaLnBrk="1" hangingPunct="1"/>
            <a:r>
              <a:rPr b="1" dirty="0"/>
              <a:t>Big data analytics</a:t>
            </a:r>
            <a:r>
              <a:rPr dirty="0"/>
              <a:t> is the process of examining large </a:t>
            </a:r>
            <a:r>
              <a:rPr b="1" dirty="0"/>
              <a:t>data</a:t>
            </a:r>
            <a:r>
              <a:rPr dirty="0"/>
              <a:t> sets containing a variety of </a:t>
            </a:r>
            <a:r>
              <a:rPr b="1" dirty="0"/>
              <a:t>data</a:t>
            </a:r>
            <a:r>
              <a:rPr dirty="0"/>
              <a:t> types -- i.e., </a:t>
            </a:r>
            <a:r>
              <a:rPr b="1" dirty="0"/>
              <a:t>big data</a:t>
            </a:r>
            <a:r>
              <a:rPr dirty="0"/>
              <a:t> -- to uncover hidden patterns, unknown correlations, market trends, customer preferences and other useful business information.</a:t>
            </a:r>
            <a:endParaRPr dirty="0"/>
          </a:p>
          <a:p>
            <a:pPr eaLnBrk="1" hangingPunct="1"/>
            <a:endParaRPr dirty="0"/>
          </a:p>
          <a:p>
            <a:pPr eaLnBrk="1" hangingPunct="1"/>
            <a:r>
              <a:rPr sz="1200" dirty="0"/>
              <a:t>Source - http://searchbusinessanalytics.techtarget.com/definition/big-data-analytics</a:t>
            </a:r>
            <a:endParaRPr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1"/>
          <p:cNvSpPr>
            <a:spLocks noGrp="1"/>
          </p:cNvSpPr>
          <p:nvPr>
            <p:ph type="title"/>
          </p:nvPr>
        </p:nvSpPr>
        <p:spPr>
          <a:xfrm>
            <a:off x="1219200" y="304800"/>
            <a:ext cx="7772400" cy="762000"/>
          </a:xfrm>
        </p:spPr>
        <p:txBody>
          <a:bodyPr wrap="square" lIns="92075" tIns="46038" rIns="92075" bIns="46038" anchor="ctr" anchorCtr="0"/>
          <a:p>
            <a:pPr eaLnBrk="1" hangingPunct="1"/>
            <a:r>
              <a:rPr dirty="0"/>
              <a:t>What is Big Data Analysis</a:t>
            </a:r>
            <a:endParaRPr dirty="0"/>
          </a:p>
        </p:txBody>
      </p:sp>
      <p:pic>
        <p:nvPicPr>
          <p:cNvPr id="6" name="Picture 5" descr="p2.png"/>
          <p:cNvPicPr>
            <a:picLocks noChangeAspect="1"/>
          </p:cNvPicPr>
          <p:nvPr/>
        </p:nvPicPr>
        <p:blipFill>
          <a:blip r:embed="rId1"/>
          <a:stretch>
            <a:fillRect/>
          </a:stretch>
        </p:blipFill>
        <p:spPr>
          <a:xfrm>
            <a:off x="1322388" y="1219200"/>
            <a:ext cx="7364413" cy="5181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itle 1"/>
          <p:cNvSpPr>
            <a:spLocks noGrp="1"/>
          </p:cNvSpPr>
          <p:nvPr>
            <p:ph type="title"/>
          </p:nvPr>
        </p:nvSpPr>
        <p:spPr>
          <a:xfrm>
            <a:off x="1219200" y="304800"/>
            <a:ext cx="7772400" cy="762000"/>
          </a:xfrm>
        </p:spPr>
        <p:txBody>
          <a:bodyPr wrap="square" lIns="92075" tIns="46038" rIns="92075" bIns="46038" anchor="ctr" anchorCtr="0"/>
          <a:p>
            <a:pPr eaLnBrk="1" hangingPunct="1"/>
            <a:r>
              <a:rPr dirty="0"/>
              <a:t>What is Big Data Analysis</a:t>
            </a:r>
            <a:endParaRPr dirty="0"/>
          </a:p>
        </p:txBody>
      </p:sp>
      <p:pic>
        <p:nvPicPr>
          <p:cNvPr id="4" name="Picture 3" descr="The_data_analytics_process_begins_with_a_business_objective-565x484.png"/>
          <p:cNvPicPr>
            <a:picLocks noChangeAspect="1"/>
          </p:cNvPicPr>
          <p:nvPr/>
        </p:nvPicPr>
        <p:blipFill>
          <a:blip r:embed="rId1" cstate="print"/>
          <a:stretch>
            <a:fillRect/>
          </a:stretch>
        </p:blipFill>
        <p:spPr>
          <a:xfrm>
            <a:off x="1600199" y="1219200"/>
            <a:ext cx="7315200" cy="5334000"/>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itle 1"/>
          <p:cNvSpPr>
            <a:spLocks noGrp="1"/>
          </p:cNvSpPr>
          <p:nvPr>
            <p:ph type="title"/>
          </p:nvPr>
        </p:nvSpPr>
        <p:spPr>
          <a:xfrm>
            <a:off x="1219200" y="304800"/>
            <a:ext cx="7772400" cy="762000"/>
          </a:xfrm>
        </p:spPr>
        <p:txBody>
          <a:bodyPr wrap="square" lIns="92075" tIns="46038" rIns="92075" bIns="46038" anchor="ctr" anchorCtr="0"/>
          <a:p>
            <a:pPr eaLnBrk="1" hangingPunct="1"/>
            <a:r>
              <a:rPr dirty="0"/>
              <a:t>Applications of Big Data</a:t>
            </a:r>
            <a:endParaRPr dirty="0"/>
          </a:p>
        </p:txBody>
      </p:sp>
      <p:pic>
        <p:nvPicPr>
          <p:cNvPr id="5" name="Picture 4" descr="283b1da.jpg"/>
          <p:cNvPicPr>
            <a:picLocks noChangeAspect="1"/>
          </p:cNvPicPr>
          <p:nvPr/>
        </p:nvPicPr>
        <p:blipFill>
          <a:blip r:embed="rId1" cstate="print"/>
          <a:stretch>
            <a:fillRect/>
          </a:stretch>
        </p:blipFill>
        <p:spPr>
          <a:xfrm>
            <a:off x="1371600" y="1295400"/>
            <a:ext cx="7677150" cy="53482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itle 1"/>
          <p:cNvSpPr>
            <a:spLocks noGrp="1"/>
          </p:cNvSpPr>
          <p:nvPr>
            <p:ph type="title"/>
          </p:nvPr>
        </p:nvSpPr>
        <p:spPr>
          <a:xfrm>
            <a:off x="1219200" y="304800"/>
            <a:ext cx="7772400" cy="762000"/>
          </a:xfrm>
        </p:spPr>
        <p:txBody>
          <a:bodyPr wrap="square" lIns="92075" tIns="46038" rIns="92075" bIns="46038" anchor="ctr" anchorCtr="0"/>
          <a:p>
            <a:pPr eaLnBrk="1" hangingPunct="1"/>
            <a:r>
              <a:rPr dirty="0"/>
              <a:t>Applications of Big Data</a:t>
            </a:r>
            <a:endParaRPr dirty="0"/>
          </a:p>
        </p:txBody>
      </p:sp>
      <p:pic>
        <p:nvPicPr>
          <p:cNvPr id="4" name="Picture 3" descr="big data applications - Copy.png"/>
          <p:cNvPicPr>
            <a:picLocks noChangeAspect="1"/>
          </p:cNvPicPr>
          <p:nvPr/>
        </p:nvPicPr>
        <p:blipFill>
          <a:blip r:embed="rId1"/>
          <a:stretch>
            <a:fillRect/>
          </a:stretch>
        </p:blipFill>
        <p:spPr>
          <a:xfrm>
            <a:off x="1600200" y="1143000"/>
            <a:ext cx="7239000" cy="5486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itle 1"/>
          <p:cNvSpPr>
            <a:spLocks noGrp="1"/>
          </p:cNvSpPr>
          <p:nvPr>
            <p:ph type="title"/>
          </p:nvPr>
        </p:nvSpPr>
        <p:spPr>
          <a:xfrm>
            <a:off x="1219200" y="152400"/>
            <a:ext cx="7772400" cy="762000"/>
          </a:xfrm>
        </p:spPr>
        <p:txBody>
          <a:bodyPr wrap="square" lIns="92075" tIns="46038" rIns="92075" bIns="46038" anchor="ctr" anchorCtr="0"/>
          <a:p>
            <a:pPr eaLnBrk="1" hangingPunct="1"/>
            <a:r>
              <a:rPr lang="en-IN" altLang="en-US" dirty="0"/>
              <a:t>Big Data Analysis - Examples</a:t>
            </a:r>
            <a:endParaRPr lang="en-IN" altLang="en-US" dirty="0"/>
          </a:p>
        </p:txBody>
      </p:sp>
      <p:sp>
        <p:nvSpPr>
          <p:cNvPr id="18434" name="Content Placeholder 3"/>
          <p:cNvSpPr>
            <a:spLocks noGrp="1"/>
          </p:cNvSpPr>
          <p:nvPr>
            <p:ph idx="1"/>
          </p:nvPr>
        </p:nvSpPr>
        <p:spPr>
          <a:xfrm>
            <a:off x="1295400" y="923925"/>
            <a:ext cx="7772400" cy="6154738"/>
          </a:xfrm>
          <a:ln>
            <a:miter/>
          </a:ln>
        </p:spPr>
        <p:txBody>
          <a:bodyPr wrap="square" lIns="92075" tIns="46038" rIns="92075" bIns="46038" anchor="t"/>
          <a:p>
            <a:pPr marL="0" indent="0" eaLnBrk="1" hangingPunct="1"/>
            <a:r>
              <a:rPr lang="en-IN" altLang="en-US" sz="2600" b="1" dirty="0"/>
              <a:t>Some corporates are </a:t>
            </a:r>
            <a:r>
              <a:rPr sz="2600" b="1" dirty="0"/>
              <a:t>using big data to reduce risks and costs, identify opportunities, and improve the accuracy of forecasts.</a:t>
            </a:r>
            <a:endParaRPr sz="2600" b="1" dirty="0"/>
          </a:p>
          <a:p>
            <a:pPr marL="0" indent="0" eaLnBrk="1" hangingPunct="1"/>
            <a:r>
              <a:rPr lang="en-IN" altLang="en-US" sz="2600" b="1" dirty="0"/>
              <a:t>T</a:t>
            </a:r>
            <a:r>
              <a:rPr sz="2600" b="1" dirty="0"/>
              <a:t>hey're using data to identify risky customers, monitor suppliers, thwart fraud, pinpoint revenue leaks, and inform new or more efficient business models.</a:t>
            </a:r>
            <a:endParaRPr sz="2600" b="1" dirty="0"/>
          </a:p>
          <a:p>
            <a:pPr marL="0" indent="0" eaLnBrk="1" hangingPunct="1"/>
            <a:r>
              <a:rPr sz="2600" b="1" dirty="0"/>
              <a:t>A recent partnership between The Weather Company and IBM will allow companies to better manage the impact of weather on business performance. According to The Weather Company, weather has an economic impact of half a trillion dollars annually in the US alone.</a:t>
            </a:r>
            <a:endParaRPr sz="2600" b="1" dirty="0"/>
          </a:p>
          <a:p>
            <a:pPr marL="0" indent="0" eaLnBrk="1" hangingPunct="1">
              <a:buNone/>
            </a:pPr>
            <a:endParaRPr sz="2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1"/>
          <p:cNvSpPr>
            <a:spLocks noGrp="1"/>
          </p:cNvSpPr>
          <p:nvPr>
            <p:ph type="title"/>
          </p:nvPr>
        </p:nvSpPr>
        <p:spPr/>
        <p:txBody>
          <a:bodyPr wrap="square" lIns="92075" tIns="46038" rIns="92075" bIns="46038" anchor="ctr" anchorCtr="0"/>
          <a:p>
            <a:pPr eaLnBrk="1" hangingPunct="1"/>
            <a:r>
              <a:rPr dirty="0"/>
              <a:t>Big Data</a:t>
            </a:r>
            <a:endParaRPr dirty="0"/>
          </a:p>
        </p:txBody>
      </p:sp>
      <p:pic>
        <p:nvPicPr>
          <p:cNvPr id="7" name="Content Placeholder 6" descr="big data 1.jpg"/>
          <p:cNvPicPr>
            <a:picLocks noGrp="1" noChangeAspect="1"/>
          </p:cNvPicPr>
          <p:nvPr>
            <p:ph idx="1"/>
          </p:nvPr>
        </p:nvPicPr>
        <p:blipFill>
          <a:blip r:embed="rId1" cstate="print"/>
          <a:stretch>
            <a:fillRect/>
          </a:stretch>
        </p:blipFill>
        <p:spPr>
          <a:xfrm>
            <a:off x="2133600" y="1752598"/>
            <a:ext cx="5791198" cy="4343400"/>
          </a:xfrm>
          <a:ln>
            <a:miter/>
          </a:ln>
          <a:effectLst>
            <a:softEdge rad="112500"/>
          </a:effectLst>
          <a:scene3d>
            <a:camera prst="perspectiveContrastingRightFacing"/>
            <a:lightRig rig="threePt" dir="t"/>
          </a:scene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
          <p:cNvSpPr>
            <a:spLocks noGrp="1"/>
          </p:cNvSpPr>
          <p:nvPr>
            <p:ph type="title"/>
          </p:nvPr>
        </p:nvSpPr>
        <p:spPr>
          <a:xfrm>
            <a:off x="1219200" y="152400"/>
            <a:ext cx="7772400" cy="762000"/>
          </a:xfrm>
        </p:spPr>
        <p:txBody>
          <a:bodyPr wrap="square" lIns="92075" tIns="46038" rIns="92075" bIns="46038" anchor="ctr" anchorCtr="0"/>
          <a:p>
            <a:pPr eaLnBrk="1" hangingPunct="1"/>
            <a:r>
              <a:rPr lang="en-IN" altLang="en-US" dirty="0"/>
              <a:t>Big Data Analysis - Examples</a:t>
            </a:r>
            <a:endParaRPr lang="en-IN" altLang="en-US" dirty="0"/>
          </a:p>
        </p:txBody>
      </p:sp>
      <p:sp>
        <p:nvSpPr>
          <p:cNvPr id="19458" name="Content Placeholder 3"/>
          <p:cNvSpPr>
            <a:spLocks noGrp="1"/>
          </p:cNvSpPr>
          <p:nvPr>
            <p:ph idx="1"/>
          </p:nvPr>
        </p:nvSpPr>
        <p:spPr>
          <a:xfrm>
            <a:off x="1219200" y="914400"/>
            <a:ext cx="7908925" cy="6156325"/>
          </a:xfrm>
        </p:spPr>
        <p:txBody>
          <a:bodyPr wrap="square" lIns="92075" tIns="46038" rIns="92075" bIns="46038" anchor="t" anchorCtr="0"/>
          <a:p>
            <a:pPr eaLnBrk="1" hangingPunct="1"/>
            <a:r>
              <a:rPr sz="2400" b="1" dirty="0"/>
              <a:t>The weather data is being collected from more than 100,000 weather sensors and aircraft, as well as millions of smartphones, buildings, and moving vehicles. </a:t>
            </a:r>
            <a:endParaRPr sz="2400" b="1" dirty="0"/>
          </a:p>
          <a:p>
            <a:pPr eaLnBrk="1" hangingPunct="1"/>
            <a:r>
              <a:rPr sz="2400" b="1" dirty="0"/>
              <a:t>That data is combined with data from other sources to yield 2.2 billion unique forecast points, and an average of more than 10 billion forecasts on an active weather day. </a:t>
            </a:r>
            <a:endParaRPr sz="2400" b="1" dirty="0"/>
          </a:p>
          <a:p>
            <a:pPr eaLnBrk="1" hangingPunct="1"/>
            <a:r>
              <a:rPr sz="2400" b="1" dirty="0"/>
              <a:t>Retailers </a:t>
            </a:r>
            <a:r>
              <a:rPr lang="en-IN" altLang="en-US" sz="2400" b="1" dirty="0"/>
              <a:t>can</a:t>
            </a:r>
            <a:r>
              <a:rPr sz="2400" b="1" dirty="0"/>
              <a:t> use the data to adjust staffing and supply chain strategies. </a:t>
            </a:r>
            <a:endParaRPr sz="2400" b="1" dirty="0"/>
          </a:p>
          <a:p>
            <a:pPr eaLnBrk="1" hangingPunct="1"/>
            <a:r>
              <a:rPr sz="2400" b="1" dirty="0"/>
              <a:t>Energy companies </a:t>
            </a:r>
            <a:r>
              <a:rPr lang="en-IN" altLang="en-US" sz="2400" b="1" dirty="0"/>
              <a:t>can use it</a:t>
            </a:r>
            <a:r>
              <a:rPr sz="2400" b="1" dirty="0"/>
              <a:t> to improve supply and demand forecasting. </a:t>
            </a:r>
            <a:endParaRPr sz="2400" b="1" dirty="0"/>
          </a:p>
          <a:p>
            <a:pPr eaLnBrk="1" hangingPunct="1"/>
            <a:r>
              <a:rPr sz="2400" b="1" dirty="0"/>
              <a:t>Insurance companies </a:t>
            </a:r>
            <a:r>
              <a:rPr lang="en-IN" altLang="en-US" sz="2400" b="1" dirty="0"/>
              <a:t>can use it</a:t>
            </a:r>
            <a:r>
              <a:rPr sz="2400" b="1" dirty="0"/>
              <a:t> to warn policy holders of severe weather conditions, so they can minimize the possibility of car damage in the event of a hail storm</a:t>
            </a:r>
            <a:r>
              <a:rPr lang="en-IN" altLang="en-US" sz="2400" b="1" dirty="0"/>
              <a:t>.</a:t>
            </a:r>
            <a:endParaRPr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itle 1"/>
          <p:cNvSpPr>
            <a:spLocks noGrp="1"/>
          </p:cNvSpPr>
          <p:nvPr>
            <p:ph type="title"/>
          </p:nvPr>
        </p:nvSpPr>
        <p:spPr>
          <a:xfrm>
            <a:off x="1219200" y="152400"/>
            <a:ext cx="7772400" cy="762000"/>
          </a:xfrm>
        </p:spPr>
        <p:txBody>
          <a:bodyPr wrap="square" lIns="92075" tIns="46038" rIns="92075" bIns="46038" anchor="ctr" anchorCtr="0"/>
          <a:p>
            <a:pPr eaLnBrk="1" hangingPunct="1"/>
            <a:r>
              <a:rPr lang="en-IN" altLang="en-US" dirty="0"/>
              <a:t>Big Data Analysis - Examples</a:t>
            </a:r>
            <a:endParaRPr lang="en-IN" altLang="en-US" dirty="0"/>
          </a:p>
        </p:txBody>
      </p:sp>
      <p:sp>
        <p:nvSpPr>
          <p:cNvPr id="20482" name="Content Placeholder 3"/>
          <p:cNvSpPr>
            <a:spLocks noGrp="1"/>
          </p:cNvSpPr>
          <p:nvPr>
            <p:ph idx="1"/>
          </p:nvPr>
        </p:nvSpPr>
        <p:spPr>
          <a:xfrm>
            <a:off x="1295400" y="923925"/>
            <a:ext cx="7772400" cy="6154738"/>
          </a:xfrm>
        </p:spPr>
        <p:txBody>
          <a:bodyPr wrap="square" lIns="92075" tIns="46038" rIns="92075" bIns="46038" anchor="t" anchorCtr="0"/>
          <a:p>
            <a:pPr eaLnBrk="1" hangingPunct="1"/>
            <a:r>
              <a:rPr sz="2600" b="1" dirty="0"/>
              <a:t>Pratt &amp; Whitney, a unit of United Technologies Corp., is attempting to reduce unplanned aircraft engine maintenance. </a:t>
            </a:r>
            <a:endParaRPr sz="2600" b="1" dirty="0"/>
          </a:p>
          <a:p>
            <a:pPr eaLnBrk="1" hangingPunct="1"/>
            <a:r>
              <a:rPr sz="2600" b="1" dirty="0"/>
              <a:t>According to AirInsight.com, today's engines collect about 100 parameters in multiple snapshots while a plane is in flight. </a:t>
            </a:r>
            <a:endParaRPr sz="2600" b="1" dirty="0"/>
          </a:p>
          <a:p>
            <a:pPr eaLnBrk="1" hangingPunct="1"/>
            <a:r>
              <a:rPr sz="2600" b="1" dirty="0"/>
              <a:t>By comparison, a new-generation engine is able to collect about 5,000 parameters continuously in flight. </a:t>
            </a:r>
            <a:endParaRPr sz="2600" b="1" dirty="0"/>
          </a:p>
          <a:p>
            <a:pPr eaLnBrk="1" hangingPunct="1"/>
            <a:r>
              <a:rPr sz="2600" b="1" dirty="0"/>
              <a:t>The process generates about 2 petabytes of data. </a:t>
            </a:r>
            <a:endParaRPr sz="2600" b="1" dirty="0"/>
          </a:p>
          <a:p>
            <a:pPr eaLnBrk="1" hangingPunct="1"/>
            <a:r>
              <a:rPr sz="2600" b="1" dirty="0"/>
              <a:t>Using the data, Pratt &amp; Whitney and its partner IBM are trying to enable proactive maintenance.</a:t>
            </a:r>
            <a:endParaRPr sz="26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itle 1"/>
          <p:cNvSpPr>
            <a:spLocks noGrp="1"/>
          </p:cNvSpPr>
          <p:nvPr>
            <p:ph type="title"/>
          </p:nvPr>
        </p:nvSpPr>
        <p:spPr>
          <a:xfrm>
            <a:off x="1295400" y="228600"/>
            <a:ext cx="7772400" cy="692150"/>
          </a:xfrm>
        </p:spPr>
        <p:txBody>
          <a:bodyPr lIns="92075" tIns="46038" rIns="92075" bIns="46038" anchor="ctr" anchorCtr="0"/>
          <a:p>
            <a:r>
              <a:rPr lang="en-IN" altLang="en-US" dirty="0">
                <a:sym typeface="Arial" panose="020B0604020202020204" pitchFamily="34" charset="0"/>
              </a:rPr>
              <a:t>Big Data Analysis - Examples</a:t>
            </a:r>
            <a:endParaRPr lang="en-US" altLang="en-US"/>
          </a:p>
        </p:txBody>
      </p:sp>
      <p:sp>
        <p:nvSpPr>
          <p:cNvPr id="21506" name="Content Placeholder 2"/>
          <p:cNvSpPr>
            <a:spLocks noGrp="1"/>
          </p:cNvSpPr>
          <p:nvPr>
            <p:ph idx="1"/>
          </p:nvPr>
        </p:nvSpPr>
        <p:spPr>
          <a:xfrm>
            <a:off x="1252538" y="938213"/>
            <a:ext cx="7915275" cy="5948362"/>
          </a:xfrm>
        </p:spPr>
        <p:txBody>
          <a:bodyPr lIns="92075" tIns="46038" rIns="92075" bIns="46038" anchor="t" anchorCtr="0"/>
          <a:p>
            <a:r>
              <a:rPr lang="en-US" altLang="en-US"/>
              <a:t>Burberry Group plc and personalized shopping. Burberry is using radio frequency identification (RFID) tags in its stores to create a richer shopping experience. When a customer walks by a display screen with an item in hand, the RFID tag triggers a video showing how the item was made and offering up other products complementary to it. With the customer's permission, RFID tags can also help create a customer profile by keeping tabs on what he or she has tried on.</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itle 1"/>
          <p:cNvSpPr>
            <a:spLocks noGrp="1"/>
          </p:cNvSpPr>
          <p:nvPr>
            <p:ph type="title"/>
          </p:nvPr>
        </p:nvSpPr>
        <p:spPr>
          <a:xfrm>
            <a:off x="1219200" y="152400"/>
            <a:ext cx="7772400" cy="762000"/>
          </a:xfrm>
        </p:spPr>
        <p:txBody>
          <a:bodyPr wrap="square" lIns="92075" tIns="46038" rIns="92075" bIns="46038" anchor="ctr" anchorCtr="0"/>
          <a:p>
            <a:pPr eaLnBrk="1" hangingPunct="1"/>
            <a:r>
              <a:rPr lang="en-IN" altLang="en-US" dirty="0"/>
              <a:t>Big Data Analysis - Examples</a:t>
            </a:r>
            <a:endParaRPr lang="en-IN" altLang="en-US" dirty="0"/>
          </a:p>
        </p:txBody>
      </p:sp>
      <p:sp>
        <p:nvSpPr>
          <p:cNvPr id="22530" name="Content Placeholder 3"/>
          <p:cNvSpPr>
            <a:spLocks noGrp="1"/>
          </p:cNvSpPr>
          <p:nvPr>
            <p:ph idx="1"/>
          </p:nvPr>
        </p:nvSpPr>
        <p:spPr>
          <a:xfrm>
            <a:off x="1295400" y="923925"/>
            <a:ext cx="7772400" cy="6154738"/>
          </a:xfrm>
        </p:spPr>
        <p:txBody>
          <a:bodyPr wrap="square" lIns="92075" tIns="46038" rIns="92075" bIns="46038" anchor="t" anchorCtr="0"/>
          <a:p>
            <a:pPr eaLnBrk="1" hangingPunct="1"/>
            <a:r>
              <a:rPr sz="2600" b="1" dirty="0"/>
              <a:t>CVS Health and the call center. CVS launched a call center pilot program that Laney likened to Match.com. Using technology from Mattersight, CVS began experimenting with "predictive behavior routing" by segmenting customers into about six behavior groups. </a:t>
            </a:r>
            <a:endParaRPr sz="2600" b="1" dirty="0"/>
          </a:p>
          <a:p>
            <a:pPr eaLnBrk="1" hangingPunct="1"/>
            <a:r>
              <a:rPr sz="2600" b="1" dirty="0"/>
              <a:t>The drugstore chain is also scoring call center agents so that it can match agents with the kinds of customers they'll best engage with. </a:t>
            </a:r>
            <a:endParaRPr sz="2600" b="1" dirty="0"/>
          </a:p>
          <a:p>
            <a:pPr eaLnBrk="1" hangingPunct="1"/>
            <a:r>
              <a:rPr sz="2600" b="1" dirty="0"/>
              <a:t>The pilot reduced call time and improved the performance of the calls themselves, according to Laney, and was so successful, it was taken to full production.</a:t>
            </a:r>
            <a:endParaRPr sz="26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itle 1"/>
          <p:cNvSpPr>
            <a:spLocks noGrp="1"/>
          </p:cNvSpPr>
          <p:nvPr>
            <p:ph type="title"/>
          </p:nvPr>
        </p:nvSpPr>
        <p:spPr>
          <a:xfrm>
            <a:off x="1295400" y="228600"/>
            <a:ext cx="7772400" cy="858838"/>
          </a:xfrm>
        </p:spPr>
        <p:txBody>
          <a:bodyPr lIns="92075" tIns="46038" rIns="92075" bIns="46038" anchor="ctr" anchorCtr="0"/>
          <a:p>
            <a:r>
              <a:rPr lang="en-IN" altLang="en-US" dirty="0">
                <a:sym typeface="Arial" panose="020B0604020202020204" pitchFamily="34" charset="0"/>
              </a:rPr>
              <a:t>Big Data Analysis - Examples</a:t>
            </a:r>
            <a:endParaRPr lang="en-US" altLang="en-US"/>
          </a:p>
        </p:txBody>
      </p:sp>
      <p:sp>
        <p:nvSpPr>
          <p:cNvPr id="23554" name="Content Placeholder 2"/>
          <p:cNvSpPr>
            <a:spLocks noGrp="1"/>
          </p:cNvSpPr>
          <p:nvPr>
            <p:ph idx="1"/>
          </p:nvPr>
        </p:nvSpPr>
        <p:spPr>
          <a:xfrm>
            <a:off x="1295400" y="1169988"/>
            <a:ext cx="7772400" cy="5424487"/>
          </a:xfrm>
        </p:spPr>
        <p:txBody>
          <a:bodyPr lIns="92075" tIns="46038" rIns="92075" bIns="46038" anchor="t" anchorCtr="0"/>
          <a:p>
            <a:r>
              <a:rPr lang="en-US" altLang="en-US"/>
              <a:t>Westpac Banking Corp. and the 360-degree view of the customer. For the last few years, the Australian bank has been using technology from SAS Institute to build a 360-degree view of the customer program called "KnowMe." </a:t>
            </a:r>
            <a:endParaRPr lang="en-US" altLang="en-US"/>
          </a:p>
          <a:p>
            <a:endParaRPr lang="en-US" altLang="en-US"/>
          </a:p>
          <a:p>
            <a:r>
              <a:rPr lang="en-US" altLang="en-US"/>
              <a:t>The program is built on, in part, capturing and centralizing customer activity such as ATM usage and call center interaction from its 12 million customers. </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itle 1"/>
          <p:cNvSpPr>
            <a:spLocks noGrp="1"/>
          </p:cNvSpPr>
          <p:nvPr>
            <p:ph type="title"/>
          </p:nvPr>
        </p:nvSpPr>
        <p:spPr>
          <a:xfrm>
            <a:off x="1295400" y="228600"/>
            <a:ext cx="7772400" cy="858838"/>
          </a:xfrm>
        </p:spPr>
        <p:txBody>
          <a:bodyPr lIns="92075" tIns="46038" rIns="92075" bIns="46038" anchor="ctr" anchorCtr="0"/>
          <a:p>
            <a:r>
              <a:rPr lang="en-IN" altLang="en-US" dirty="0">
                <a:sym typeface="Arial" panose="020B0604020202020204" pitchFamily="34" charset="0"/>
              </a:rPr>
              <a:t>Big Data Analysis - Examples</a:t>
            </a:r>
            <a:endParaRPr lang="en-US" altLang="en-US"/>
          </a:p>
        </p:txBody>
      </p:sp>
      <p:sp>
        <p:nvSpPr>
          <p:cNvPr id="24578" name="Content Placeholder 2"/>
          <p:cNvSpPr>
            <a:spLocks noGrp="1"/>
          </p:cNvSpPr>
          <p:nvPr>
            <p:ph idx="1"/>
          </p:nvPr>
        </p:nvSpPr>
        <p:spPr>
          <a:xfrm>
            <a:off x="1295400" y="1169988"/>
            <a:ext cx="7772400" cy="4849812"/>
          </a:xfrm>
        </p:spPr>
        <p:txBody>
          <a:bodyPr lIns="92075" tIns="46038" rIns="92075" bIns="46038" anchor="t" anchorCtr="0"/>
          <a:p>
            <a:r>
              <a:rPr lang="en-US" altLang="en-US"/>
              <a:t>Based on behavioral analysis, Westpac is matching customers with new programs or offerings. </a:t>
            </a:r>
            <a:endParaRPr lang="en-US" altLang="en-US"/>
          </a:p>
          <a:p>
            <a:endParaRPr lang="en-US" altLang="en-US"/>
          </a:p>
          <a:p>
            <a:r>
              <a:rPr lang="en-US" altLang="en-US"/>
              <a:t>In nine months, the program enabled Westpac to grow its customer engagement from 1% to 25%, according to Laney.</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How companies use Big Data</a:t>
            </a:r>
            <a:endParaRPr lang="en-IN" altLang="en-US"/>
          </a:p>
        </p:txBody>
      </p:sp>
      <p:sp>
        <p:nvSpPr>
          <p:cNvPr id="4" name="Content Placeholder 3"/>
          <p:cNvSpPr/>
          <p:nvPr>
            <p:ph idx="1"/>
          </p:nvPr>
        </p:nvSpPr>
        <p:spPr/>
        <p:txBody>
          <a:bodyPr/>
          <a:p>
            <a:r>
              <a:rPr lang="en-US"/>
              <a:t>Netflix</a:t>
            </a:r>
            <a:endParaRPr lang="en-US"/>
          </a:p>
          <a:p>
            <a:r>
              <a:rPr lang="en-US"/>
              <a:t>Netflix began as a DVD mailing service and developed algorithms to help it to predict viewers’ preferences and habits. Now it delivers films over the internet and can easily collect information about when movies are watched, how often films might be stopped and restarted, where they might be abandoned, and how users rate films.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How companies use Big Data</a:t>
            </a:r>
            <a:endParaRPr lang="en-IN" altLang="en-US"/>
          </a:p>
        </p:txBody>
      </p:sp>
      <p:sp>
        <p:nvSpPr>
          <p:cNvPr id="4" name="Content Placeholder 3"/>
          <p:cNvSpPr/>
          <p:nvPr>
            <p:ph idx="1"/>
          </p:nvPr>
        </p:nvSpPr>
        <p:spPr/>
        <p:txBody>
          <a:bodyPr/>
          <a:p>
            <a:r>
              <a:rPr lang="en-US"/>
              <a:t>Netflix</a:t>
            </a:r>
            <a:endParaRPr lang="en-US"/>
          </a:p>
          <a:p>
            <a:r>
              <a:rPr lang="en-US"/>
              <a:t>This allows Netflix to predict which films will be popular with which customers. It is also being used by Netflix to produce its own TV series, with much greater assurance that these will be hits.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How companies use Big Data</a:t>
            </a:r>
            <a:endParaRPr lang="en-US"/>
          </a:p>
        </p:txBody>
      </p:sp>
      <p:sp>
        <p:nvSpPr>
          <p:cNvPr id="3" name="Content Placeholder 2"/>
          <p:cNvSpPr>
            <a:spLocks noGrp="1"/>
          </p:cNvSpPr>
          <p:nvPr>
            <p:ph idx="1"/>
          </p:nvPr>
        </p:nvSpPr>
        <p:spPr/>
        <p:txBody>
          <a:bodyPr/>
          <a:p>
            <a:r>
              <a:rPr lang="en-US"/>
              <a:t>Amazon</a:t>
            </a:r>
            <a:endParaRPr lang="en-US"/>
          </a:p>
          <a:p>
            <a:r>
              <a:rPr lang="en-US"/>
              <a:t>The world’s leading e-retailer collects huge amounts of information about customers’ preferences and habits which allow it to market very accurately to each customer. For example, it routinely makes recommendations to customers based on products  previously purchased.</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779780"/>
          </a:xfrm>
        </p:spPr>
        <p:txBody>
          <a:bodyPr/>
          <a:p>
            <a:r>
              <a:rPr lang="en-IN" altLang="en-US">
                <a:sym typeface="+mn-ea"/>
              </a:rPr>
              <a:t>How companies use Big Data</a:t>
            </a:r>
            <a:endParaRPr lang="en-US"/>
          </a:p>
        </p:txBody>
      </p:sp>
      <p:sp>
        <p:nvSpPr>
          <p:cNvPr id="3" name="Content Placeholder 2"/>
          <p:cNvSpPr>
            <a:spLocks noGrp="1"/>
          </p:cNvSpPr>
          <p:nvPr>
            <p:ph idx="1"/>
          </p:nvPr>
        </p:nvSpPr>
        <p:spPr>
          <a:xfrm>
            <a:off x="1295400" y="1596390"/>
            <a:ext cx="7772400" cy="4423410"/>
          </a:xfrm>
        </p:spPr>
        <p:txBody>
          <a:bodyPr/>
          <a:p>
            <a:r>
              <a:rPr lang="en-US"/>
              <a:t>Airlines</a:t>
            </a:r>
            <a:endParaRPr lang="en-US"/>
          </a:p>
          <a:p>
            <a:r>
              <a:rPr lang="en-US"/>
              <a:t>Airlines know where you’ve flown, preferred seats, cabin class, when you fly, how often you search for a flight before booking, how susceptible you are to price reductions, probably which airline you might book with instead, whether you are returning with them but didn’t fly out with them, whether car hire was purchased last time</a:t>
            </a:r>
            <a:r>
              <a:rPr lang="en-IN" altLang="en-US"/>
              <a: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Big-data-free-courses-768x528.jpg"/>
          <p:cNvPicPr>
            <a:picLocks noChangeAspect="1"/>
          </p:cNvPicPr>
          <p:nvPr/>
        </p:nvPicPr>
        <p:blipFill>
          <a:blip r:embed="rId1" cstate="print"/>
          <a:stretch>
            <a:fillRect/>
          </a:stretch>
        </p:blipFill>
        <p:spPr>
          <a:xfrm>
            <a:off x="6248400" y="5791198"/>
            <a:ext cx="2285997" cy="1066800"/>
          </a:xfrm>
          <a:prstGeom prst="rect">
            <a:avLst/>
          </a:prstGeom>
          <a:ln>
            <a:noFill/>
          </a:ln>
          <a:effectLst>
            <a:outerShdw blurRad="44450" dist="27940" dir="5400000" algn="ctr">
              <a:srgbClr val="000000">
                <a:alpha val="32000"/>
              </a:srgbClr>
            </a:outerShdw>
          </a:effectLst>
          <a:scene3d>
            <a:camera prst="isometricOffAxis2Left"/>
            <a:lightRig rig="balanced" dir="t">
              <a:rot lat="0" lon="0" rev="8700000"/>
            </a:lightRig>
          </a:scene3d>
          <a:sp3d>
            <a:bevelT w="190500" h="38100"/>
          </a:sp3d>
        </p:spPr>
      </p:pic>
      <p:sp>
        <p:nvSpPr>
          <p:cNvPr id="5122" name="Title 1"/>
          <p:cNvSpPr>
            <a:spLocks noGrp="1"/>
          </p:cNvSpPr>
          <p:nvPr>
            <p:ph type="title"/>
          </p:nvPr>
        </p:nvSpPr>
        <p:spPr>
          <a:xfrm>
            <a:off x="1219200" y="304800"/>
            <a:ext cx="7772400" cy="762000"/>
          </a:xfrm>
        </p:spPr>
        <p:txBody>
          <a:bodyPr wrap="square" lIns="92075" tIns="46038" rIns="92075" bIns="46038" anchor="ctr" anchorCtr="0"/>
          <a:p>
            <a:pPr eaLnBrk="1" hangingPunct="1"/>
            <a:r>
              <a:rPr dirty="0"/>
              <a:t>What is Big Data</a:t>
            </a:r>
            <a:endParaRPr dirty="0"/>
          </a:p>
        </p:txBody>
      </p:sp>
      <p:sp>
        <p:nvSpPr>
          <p:cNvPr id="5123" name="Content Placeholder 2"/>
          <p:cNvSpPr>
            <a:spLocks noGrp="1"/>
          </p:cNvSpPr>
          <p:nvPr>
            <p:ph idx="1"/>
          </p:nvPr>
        </p:nvSpPr>
        <p:spPr>
          <a:xfrm>
            <a:off x="1371600" y="1524000"/>
            <a:ext cx="7772400" cy="4114800"/>
          </a:xfrm>
        </p:spPr>
        <p:txBody>
          <a:bodyPr wrap="square" lIns="92075" tIns="46038" rIns="92075" bIns="46038" anchor="t" anchorCtr="0"/>
          <a:p>
            <a:pPr eaLnBrk="1" hangingPunct="1"/>
            <a:r>
              <a:rPr dirty="0"/>
              <a:t>According to Gartner </a:t>
            </a:r>
            <a:endParaRPr dirty="0"/>
          </a:p>
          <a:p>
            <a:pPr eaLnBrk="1" hangingPunct="1"/>
            <a:endParaRPr dirty="0"/>
          </a:p>
          <a:p>
            <a:pPr eaLnBrk="1" hangingPunct="1"/>
            <a:r>
              <a:rPr dirty="0"/>
              <a:t>Big Data is high-volume, high-velocity and/or high-variety information assets that demand cost-effective, innovative forms of information processing that enable enhanced insight, decision making, and process automation.</a:t>
            </a:r>
            <a:endParaRPr dirty="0"/>
          </a:p>
          <a:p>
            <a:pPr eaLnBrk="1" hangingPunct="1"/>
            <a:endParaRPr dirty="0"/>
          </a:p>
          <a:p>
            <a:pPr eaLnBrk="1" hangingPunct="1"/>
            <a:endParaRPr dirty="0"/>
          </a:p>
          <a:p>
            <a:pPr eaLnBrk="1" hangingPunct="1"/>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How companies use Big Data</a:t>
            </a:r>
            <a:endParaRPr lang="en-US"/>
          </a:p>
        </p:txBody>
      </p:sp>
      <p:sp>
        <p:nvSpPr>
          <p:cNvPr id="3" name="Content Placeholder 2"/>
          <p:cNvSpPr>
            <a:spLocks noGrp="1"/>
          </p:cNvSpPr>
          <p:nvPr>
            <p:ph idx="1"/>
          </p:nvPr>
        </p:nvSpPr>
        <p:spPr/>
        <p:txBody>
          <a:bodyPr/>
          <a:p>
            <a:r>
              <a:rPr lang="en-US"/>
              <a:t>Airlines</a:t>
            </a:r>
            <a:endParaRPr lang="en-US"/>
          </a:p>
          <a:p>
            <a:r>
              <a:rPr lang="en-IN" altLang="en-US"/>
              <a:t>W</a:t>
            </a:r>
            <a:r>
              <a:rPr lang="en-US"/>
              <a:t>hat class of hotel you might book through their site, which routes are growing in popularity, seasonality of routes. They also know the profitability of each customer so that, for example, if a flight is cancelled they can help the most valuable customers first.</a:t>
            </a:r>
            <a:endParaRPr lang="en-US"/>
          </a:p>
          <a:p>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How companies use Big Data</a:t>
            </a:r>
            <a:endParaRPr lang="en-US"/>
          </a:p>
        </p:txBody>
      </p:sp>
      <p:sp>
        <p:nvSpPr>
          <p:cNvPr id="3" name="Content Placeholder 2"/>
          <p:cNvSpPr>
            <a:spLocks noGrp="1"/>
          </p:cNvSpPr>
          <p:nvPr>
            <p:ph idx="1"/>
          </p:nvPr>
        </p:nvSpPr>
        <p:spPr/>
        <p:txBody>
          <a:bodyPr/>
          <a:p>
            <a:endParaRPr lang="en-US"/>
          </a:p>
          <a:p>
            <a:r>
              <a:rPr lang="en-US"/>
              <a:t>This information allows airlines to design new routes and timings, match routes to planes and also to make individualised offers to each potential passenger.</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Challanges of Big Data</a:t>
            </a:r>
            <a:endParaRPr lang="en-IN" altLang="en-US"/>
          </a:p>
        </p:txBody>
      </p:sp>
      <p:sp>
        <p:nvSpPr>
          <p:cNvPr id="3" name="Content Placeholder 2"/>
          <p:cNvSpPr>
            <a:spLocks noGrp="1"/>
          </p:cNvSpPr>
          <p:nvPr>
            <p:ph idx="1"/>
          </p:nvPr>
        </p:nvSpPr>
        <p:spPr/>
        <p:txBody>
          <a:bodyPr/>
          <a:p>
            <a:r>
              <a:rPr lang="en-US"/>
              <a:t>Storage</a:t>
            </a:r>
            <a:endParaRPr lang="en-US"/>
          </a:p>
          <a:p>
            <a:endParaRPr lang="en-US"/>
          </a:p>
          <a:p>
            <a:r>
              <a:rPr lang="en-US"/>
              <a:t>With vast amounts of data generated daily, the greatest challenge is storage (especially when the data is in different formats) within legacy systems. </a:t>
            </a:r>
            <a:endParaRPr lang="en-US"/>
          </a:p>
          <a:p>
            <a:r>
              <a:rPr lang="en-US"/>
              <a:t>Unstructured data cannot be stored in traditional databases.</a:t>
            </a:r>
            <a:endParaRPr lang="en-US"/>
          </a:p>
          <a:p>
            <a:endParaRPr lang="en-US"/>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Challanges of Big Data</a:t>
            </a:r>
            <a:endParaRPr lang="en-IN" altLang="en-US"/>
          </a:p>
        </p:txBody>
      </p:sp>
      <p:sp>
        <p:nvSpPr>
          <p:cNvPr id="3" name="Content Placeholder 2"/>
          <p:cNvSpPr>
            <a:spLocks noGrp="1"/>
          </p:cNvSpPr>
          <p:nvPr>
            <p:ph idx="1"/>
          </p:nvPr>
        </p:nvSpPr>
        <p:spPr/>
        <p:txBody>
          <a:bodyPr/>
          <a:p>
            <a:r>
              <a:rPr lang="en-US"/>
              <a:t>Processing</a:t>
            </a:r>
            <a:endParaRPr lang="en-US"/>
          </a:p>
          <a:p>
            <a:r>
              <a:rPr lang="en-US"/>
              <a:t>Processing big data refers to the reading, transforming, extraction, and formatting of useful information from raw information. The input and output of information in unified formats continue to present difficulties.</a:t>
            </a:r>
            <a:endParaRPr lang="en-US"/>
          </a:p>
          <a:p>
            <a:endParaRPr lang="en-US"/>
          </a:p>
          <a:p>
            <a:pPr marL="0" indent="0">
              <a:buNone/>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Challanges of Big Data</a:t>
            </a:r>
            <a:endParaRPr lang="en-IN" altLang="en-US"/>
          </a:p>
        </p:txBody>
      </p:sp>
      <p:sp>
        <p:nvSpPr>
          <p:cNvPr id="3" name="Content Placeholder 2"/>
          <p:cNvSpPr>
            <a:spLocks noGrp="1"/>
          </p:cNvSpPr>
          <p:nvPr>
            <p:ph idx="1"/>
          </p:nvPr>
        </p:nvSpPr>
        <p:spPr/>
        <p:txBody>
          <a:bodyPr/>
          <a:p>
            <a:r>
              <a:rPr lang="en-US"/>
              <a:t>Security</a:t>
            </a:r>
            <a:endParaRPr lang="en-US"/>
          </a:p>
          <a:p>
            <a:r>
              <a:rPr lang="en-US"/>
              <a:t>Security is a big concern for organizations.</a:t>
            </a:r>
            <a:endParaRPr lang="en-US"/>
          </a:p>
          <a:p>
            <a:r>
              <a:rPr lang="en-IN" altLang="en-US"/>
              <a:t>The value of the data may be critical for the organization.</a:t>
            </a:r>
            <a:endParaRPr lang="en-IN" altLang="en-US"/>
          </a:p>
          <a:p>
            <a:r>
              <a:rPr lang="en-US"/>
              <a:t> Non-encrypted information is at risk of theft or damage by cyber-criminals. </a:t>
            </a:r>
            <a:endParaRPr lang="en-US"/>
          </a:p>
          <a:p>
            <a:r>
              <a:rPr lang="en-US"/>
              <a:t>Therefore, data security professionals must balance access to data against maintaining strict security protocols.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762000"/>
          </a:xfrm>
        </p:spPr>
        <p:txBody>
          <a:bodyPr/>
          <a:p>
            <a:r>
              <a:rPr lang="en-IN" altLang="en-US"/>
              <a:t>Challanges of Big Data</a:t>
            </a:r>
            <a:endParaRPr lang="en-IN" altLang="en-US"/>
          </a:p>
        </p:txBody>
      </p:sp>
      <p:sp>
        <p:nvSpPr>
          <p:cNvPr id="3" name="Content Placeholder 2"/>
          <p:cNvSpPr>
            <a:spLocks noGrp="1"/>
          </p:cNvSpPr>
          <p:nvPr>
            <p:ph idx="1"/>
          </p:nvPr>
        </p:nvSpPr>
        <p:spPr>
          <a:xfrm>
            <a:off x="1295400" y="1444625"/>
            <a:ext cx="7772400" cy="4575175"/>
          </a:xfrm>
        </p:spPr>
        <p:txBody>
          <a:bodyPr/>
          <a:p>
            <a:r>
              <a:rPr lang="en-US"/>
              <a:t>Finding and Fixing Data Quality Issues</a:t>
            </a:r>
            <a:endParaRPr lang="en-US"/>
          </a:p>
          <a:p>
            <a:endParaRPr lang="en-US"/>
          </a:p>
          <a:p>
            <a:r>
              <a:rPr lang="en-US"/>
              <a:t>Many </a:t>
            </a:r>
            <a:r>
              <a:rPr lang="en-IN" altLang="en-US"/>
              <a:t>organizations</a:t>
            </a:r>
            <a:r>
              <a:rPr lang="en-US"/>
              <a:t> are probably dealing with challenges related to poor data quality</a:t>
            </a:r>
            <a:r>
              <a:rPr lang="en-IN" altLang="en-US"/>
              <a:t>.</a:t>
            </a:r>
            <a:endParaRPr lang="en-IN" altLang="en-US"/>
          </a:p>
          <a:p>
            <a:r>
              <a:rPr lang="en-IN" altLang="en-US"/>
              <a:t>The incomplete or irrelevant data is the major issue.</a:t>
            </a:r>
            <a:endParaRPr lang="en-IN" altLang="en-US"/>
          </a:p>
          <a:p>
            <a:r>
              <a:rPr lang="en-IN" altLang="en-US"/>
              <a:t>Such data affects the outcome of the data analytics process.</a:t>
            </a:r>
            <a:r>
              <a:rPr lang="en-US"/>
              <a:t> </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762000"/>
          </a:xfrm>
        </p:spPr>
        <p:txBody>
          <a:bodyPr/>
          <a:p>
            <a:r>
              <a:rPr lang="en-IN" altLang="en-US"/>
              <a:t>Challanges of Big Data</a:t>
            </a:r>
            <a:endParaRPr lang="en-IN" altLang="en-US"/>
          </a:p>
        </p:txBody>
      </p:sp>
      <p:sp>
        <p:nvSpPr>
          <p:cNvPr id="3" name="Content Placeholder 2"/>
          <p:cNvSpPr>
            <a:spLocks noGrp="1"/>
          </p:cNvSpPr>
          <p:nvPr>
            <p:ph idx="1"/>
          </p:nvPr>
        </p:nvSpPr>
        <p:spPr>
          <a:xfrm>
            <a:off x="1295400" y="1444625"/>
            <a:ext cx="7772400" cy="4575175"/>
          </a:xfrm>
        </p:spPr>
        <p:txBody>
          <a:bodyPr/>
          <a:p>
            <a:r>
              <a:rPr lang="en-US"/>
              <a:t>Finding and Fixing Data Quality Issues</a:t>
            </a:r>
            <a:endParaRPr lang="en-US"/>
          </a:p>
          <a:p>
            <a:r>
              <a:rPr lang="en-US"/>
              <a:t>The following are </a:t>
            </a:r>
            <a:r>
              <a:rPr lang="en-IN" altLang="en-US"/>
              <a:t>the</a:t>
            </a:r>
            <a:r>
              <a:rPr lang="en-US"/>
              <a:t> approaches to fixing data problems:</a:t>
            </a:r>
            <a:endParaRPr lang="en-US"/>
          </a:p>
          <a:p>
            <a:r>
              <a:rPr lang="en-US"/>
              <a:t>Correct information in the original database.</a:t>
            </a:r>
            <a:endParaRPr lang="en-US"/>
          </a:p>
          <a:p>
            <a:r>
              <a:rPr lang="en-IN" altLang="en-US"/>
              <a:t>Identifying the </a:t>
            </a:r>
            <a:r>
              <a:rPr lang="en-US"/>
              <a:t>original data source is necessary to resolve any data inaccuracies.</a:t>
            </a:r>
            <a:endParaRPr lang="en-US"/>
          </a:p>
          <a:p>
            <a:r>
              <a:rPr lang="en-US"/>
              <a:t>You must use highly accurate methods of determining </a:t>
            </a:r>
            <a:r>
              <a:rPr lang="en-IN" altLang="en-US"/>
              <a:t>the valid data</a:t>
            </a:r>
            <a:r>
              <a:rPr lang="en-US"/>
              <a:t>.</a:t>
            </a:r>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Challanges of Big Data</a:t>
            </a:r>
            <a:endParaRPr lang="en-US"/>
          </a:p>
        </p:txBody>
      </p:sp>
      <p:sp>
        <p:nvSpPr>
          <p:cNvPr id="3" name="Content Placeholder 2"/>
          <p:cNvSpPr>
            <a:spLocks noGrp="1"/>
          </p:cNvSpPr>
          <p:nvPr>
            <p:ph idx="1"/>
          </p:nvPr>
        </p:nvSpPr>
        <p:spPr/>
        <p:txBody>
          <a:bodyPr/>
          <a:p>
            <a:r>
              <a:rPr lang="en-US"/>
              <a:t>Scaling Big Data Systems</a:t>
            </a:r>
            <a:endParaRPr lang="en-US"/>
          </a:p>
          <a:p>
            <a:r>
              <a:rPr lang="en-IN" altLang="en-US"/>
              <a:t>As the velocity and/or volume of the data increases with the time, it becomes necessary for the organization to process the data faster to get accurate and timely results.</a:t>
            </a:r>
            <a:endParaRPr lang="en-IN" altLang="en-US"/>
          </a:p>
          <a:p>
            <a:r>
              <a:rPr lang="en-IN" altLang="en-US"/>
              <a:t>Then only organizations can achieve benefits from the data analysis.</a:t>
            </a:r>
            <a:endParaRPr lang="en-IN" altLang="en-US"/>
          </a:p>
          <a:p>
            <a:r>
              <a:rPr lang="en-IN" altLang="en-US"/>
              <a:t>However for this they need to scale their systems to mach the requirements.</a:t>
            </a:r>
            <a:endParaRPr lang="en-I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903605"/>
          </a:xfrm>
        </p:spPr>
        <p:txBody>
          <a:bodyPr/>
          <a:p>
            <a:r>
              <a:rPr lang="en-IN" altLang="en-US">
                <a:sym typeface="+mn-ea"/>
              </a:rPr>
              <a:t>Challanges of Big Data</a:t>
            </a:r>
            <a:endParaRPr lang="en-US"/>
          </a:p>
        </p:txBody>
      </p:sp>
      <p:sp>
        <p:nvSpPr>
          <p:cNvPr id="3" name="Content Placeholder 2"/>
          <p:cNvSpPr>
            <a:spLocks noGrp="1"/>
          </p:cNvSpPr>
          <p:nvPr>
            <p:ph idx="1"/>
          </p:nvPr>
        </p:nvSpPr>
        <p:spPr/>
        <p:txBody>
          <a:bodyPr/>
          <a:p>
            <a:r>
              <a:rPr lang="en-US"/>
              <a:t>Scaling Big Data Systems</a:t>
            </a:r>
            <a:endParaRPr lang="en-US"/>
          </a:p>
          <a:p>
            <a:endParaRPr lang="en-US"/>
          </a:p>
          <a:p>
            <a:r>
              <a:rPr lang="en-US"/>
              <a:t>Database sharding, memory caching, </a:t>
            </a:r>
            <a:r>
              <a:rPr lang="en-IN" altLang="en-US"/>
              <a:t>making use of</a:t>
            </a:r>
            <a:r>
              <a:rPr lang="en-US"/>
              <a:t> the cloud and separating read-only and write-active databases are all effective scaling methods. </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Big Data Technologies</a:t>
            </a:r>
            <a:endParaRPr lang="en-IN" altLang="en-US"/>
          </a:p>
        </p:txBody>
      </p:sp>
      <p:sp>
        <p:nvSpPr>
          <p:cNvPr id="3" name="Content Placeholder 2"/>
          <p:cNvSpPr>
            <a:spLocks noGrp="1"/>
          </p:cNvSpPr>
          <p:nvPr>
            <p:ph idx="1"/>
          </p:nvPr>
        </p:nvSpPr>
        <p:spPr/>
        <p:txBody>
          <a:bodyPr/>
          <a:p>
            <a:r>
              <a:rPr lang="en-US"/>
              <a:t>Big data technology </a:t>
            </a:r>
            <a:r>
              <a:rPr lang="en-IN" altLang="en-US"/>
              <a:t>is a set of </a:t>
            </a:r>
            <a:r>
              <a:rPr lang="en-US"/>
              <a:t> software-utility. </a:t>
            </a:r>
            <a:endParaRPr lang="en-US"/>
          </a:p>
          <a:p>
            <a:r>
              <a:rPr lang="en-US"/>
              <a:t>This technology is primarily designed to analyze, process and extract information from a large data set and a huge set of extremely complex structures. </a:t>
            </a:r>
            <a:endParaRPr lang="en-US"/>
          </a:p>
          <a:p>
            <a:r>
              <a:rPr lang="en-US"/>
              <a:t>This is very difficult for traditional data processing software to deal with.</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big data.jpg"/>
          <p:cNvPicPr>
            <a:picLocks noChangeAspect="1"/>
          </p:cNvPicPr>
          <p:nvPr/>
        </p:nvPicPr>
        <p:blipFill>
          <a:blip r:embed="rId1" cstate="print"/>
          <a:stretch>
            <a:fillRect/>
          </a:stretch>
        </p:blipFill>
        <p:spPr>
          <a:xfrm>
            <a:off x="4038600" y="4191000"/>
            <a:ext cx="3810000" cy="2290762"/>
          </a:xfrm>
          <a:prstGeom prst="ellipse">
            <a:avLst/>
          </a:prstGeom>
          <a:ln>
            <a:noFill/>
          </a:ln>
          <a:effectLst>
            <a:softEdge rad="112500"/>
          </a:effectLst>
        </p:spPr>
      </p:pic>
      <p:sp>
        <p:nvSpPr>
          <p:cNvPr id="6146" name="Title 1"/>
          <p:cNvSpPr>
            <a:spLocks noGrp="1"/>
          </p:cNvSpPr>
          <p:nvPr>
            <p:ph type="title"/>
          </p:nvPr>
        </p:nvSpPr>
        <p:spPr>
          <a:xfrm>
            <a:off x="1219200" y="304800"/>
            <a:ext cx="7772400" cy="762000"/>
          </a:xfrm>
        </p:spPr>
        <p:txBody>
          <a:bodyPr wrap="square" lIns="92075" tIns="46038" rIns="92075" bIns="46038" anchor="ctr" anchorCtr="0"/>
          <a:p>
            <a:pPr eaLnBrk="1" hangingPunct="1"/>
            <a:r>
              <a:rPr dirty="0"/>
              <a:t>What is Big Data</a:t>
            </a:r>
            <a:endParaRPr dirty="0"/>
          </a:p>
        </p:txBody>
      </p:sp>
      <p:sp>
        <p:nvSpPr>
          <p:cNvPr id="6147" name="Content Placeholder 2"/>
          <p:cNvSpPr>
            <a:spLocks noGrp="1"/>
          </p:cNvSpPr>
          <p:nvPr>
            <p:ph idx="1"/>
          </p:nvPr>
        </p:nvSpPr>
        <p:spPr>
          <a:xfrm>
            <a:off x="1295400" y="1905000"/>
            <a:ext cx="7772400" cy="2819400"/>
          </a:xfrm>
        </p:spPr>
        <p:txBody>
          <a:bodyPr wrap="square" lIns="92075" tIns="46038" rIns="92075" bIns="46038" anchor="t" anchorCtr="0"/>
          <a:p>
            <a:pPr marL="273050" indent="-273050" eaLnBrk="1" hangingPunct="1">
              <a:buFont typeface="Wingdings 2" pitchFamily="18" charset="2"/>
              <a:buChar char=""/>
            </a:pPr>
            <a:r>
              <a:rPr dirty="0"/>
              <a:t>Big Data has to deal with large and complex datasets that can be structured, semi-structured, or  unstructured and will typically not fit into memory to be processed. </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857250"/>
          </a:xfrm>
        </p:spPr>
        <p:txBody>
          <a:bodyPr/>
          <a:p>
            <a:r>
              <a:rPr lang="en-IN" altLang="en-US"/>
              <a:t>Big Data Technologies</a:t>
            </a:r>
            <a:endParaRPr lang="en-IN" altLang="en-US"/>
          </a:p>
        </p:txBody>
      </p:sp>
      <p:sp>
        <p:nvSpPr>
          <p:cNvPr id="3" name="Content Placeholder 2"/>
          <p:cNvSpPr>
            <a:spLocks noGrp="1"/>
          </p:cNvSpPr>
          <p:nvPr>
            <p:ph idx="1"/>
          </p:nvPr>
        </p:nvSpPr>
        <p:spPr>
          <a:xfrm>
            <a:off x="1295400" y="1568450"/>
            <a:ext cx="7772400" cy="4451350"/>
          </a:xfrm>
        </p:spPr>
        <p:txBody>
          <a:bodyPr/>
          <a:p>
            <a:r>
              <a:rPr lang="en-US"/>
              <a:t>Operational Big Data Technologies</a:t>
            </a:r>
            <a:endParaRPr lang="en-US"/>
          </a:p>
          <a:p>
            <a:r>
              <a:rPr lang="en-US"/>
              <a:t>This type of big data technology mainly includes the basic day-to-day data that people used to process. </a:t>
            </a:r>
            <a:endParaRPr lang="en-US"/>
          </a:p>
          <a:p>
            <a:r>
              <a:rPr lang="en-US"/>
              <a:t>Typically, the operational-big data includes daily basis data such as online transactions, social media platforms, and the data from any particular organization or a firm, which is usually needed for analysis using the software based on big data technologies. </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Big Data Technologies</a:t>
            </a:r>
            <a:endParaRPr lang="en-IN" altLang="en-US"/>
          </a:p>
        </p:txBody>
      </p:sp>
      <p:sp>
        <p:nvSpPr>
          <p:cNvPr id="3" name="Content Placeholder 2"/>
          <p:cNvSpPr>
            <a:spLocks noGrp="1"/>
          </p:cNvSpPr>
          <p:nvPr>
            <p:ph idx="1"/>
          </p:nvPr>
        </p:nvSpPr>
        <p:spPr/>
        <p:txBody>
          <a:bodyPr/>
          <a:p>
            <a:r>
              <a:rPr lang="en-US"/>
              <a:t>Operational Big Data Technologies</a:t>
            </a:r>
            <a:endParaRPr lang="en-US"/>
          </a:p>
          <a:p>
            <a:r>
              <a:rPr lang="en-US"/>
              <a:t>The data can also be referred to as raw data used as the input for several Analytical Big Data Technologies.</a:t>
            </a:r>
            <a:endParaRPr lang="en-US"/>
          </a:p>
          <a:p>
            <a:r>
              <a:rPr lang="en-IN" altLang="en-US"/>
              <a:t>Examples - Twitter, Instagram or Facebook posts, Purchases on Amazon, Flipkart etc, Food orders on Swiggy, Zomato etc. Orders received by an organization.</a:t>
            </a:r>
            <a:endParaRPr lang="en-IN" altLang="en-US"/>
          </a:p>
          <a:p>
            <a:endParaRPr lang="en-I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Big Data Technologies</a:t>
            </a:r>
            <a:endParaRPr lang="en-IN" altLang="en-US"/>
          </a:p>
        </p:txBody>
      </p:sp>
      <p:sp>
        <p:nvSpPr>
          <p:cNvPr id="3" name="Content Placeholder 2"/>
          <p:cNvSpPr>
            <a:spLocks noGrp="1"/>
          </p:cNvSpPr>
          <p:nvPr>
            <p:ph idx="1"/>
          </p:nvPr>
        </p:nvSpPr>
        <p:spPr/>
        <p:txBody>
          <a:bodyPr/>
          <a:p>
            <a:r>
              <a:rPr lang="en-US"/>
              <a:t>Analytical Big Data Technologies</a:t>
            </a:r>
            <a:endParaRPr lang="en-US"/>
          </a:p>
          <a:p>
            <a:r>
              <a:rPr lang="en-US"/>
              <a:t>Analytical Big Data is </a:t>
            </a:r>
            <a:r>
              <a:rPr lang="en-IN" altLang="en-US"/>
              <a:t>mostly</a:t>
            </a:r>
            <a:r>
              <a:rPr lang="en-US"/>
              <a:t> referred to as an </a:t>
            </a:r>
            <a:r>
              <a:rPr lang="en-IN" altLang="en-US"/>
              <a:t>advanced </a:t>
            </a:r>
            <a:r>
              <a:rPr lang="en-US"/>
              <a:t>version of Big Data Technologies. </a:t>
            </a:r>
            <a:endParaRPr lang="en-US"/>
          </a:p>
          <a:p>
            <a:r>
              <a:rPr lang="en-US"/>
              <a:t>This type of big data technology is</a:t>
            </a:r>
            <a:r>
              <a:rPr lang="en-IN" altLang="en-US"/>
              <a:t> more</a:t>
            </a:r>
            <a:r>
              <a:rPr lang="en-US"/>
              <a:t> com</a:t>
            </a:r>
            <a:r>
              <a:rPr lang="en-IN" altLang="en-US"/>
              <a:t>plex</a:t>
            </a:r>
            <a:r>
              <a:rPr lang="en-US"/>
              <a:t> when compared with operational-big data. </a:t>
            </a:r>
            <a:endParaRPr lang="en-US"/>
          </a:p>
          <a:p>
            <a:r>
              <a:rPr lang="en-IN" altLang="en-US"/>
              <a:t>Example - Weather forcasting data, Stock market data, </a:t>
            </a:r>
            <a:endParaRPr lang="en-I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846455"/>
          </a:xfrm>
        </p:spPr>
        <p:txBody>
          <a:bodyPr/>
          <a:p>
            <a:r>
              <a:rPr lang="en-IN" altLang="en-US"/>
              <a:t>Big Data Technologies</a:t>
            </a:r>
            <a:endParaRPr lang="en-IN" altLang="en-US"/>
          </a:p>
        </p:txBody>
      </p:sp>
      <p:sp>
        <p:nvSpPr>
          <p:cNvPr id="3" name="Content Placeholder 2"/>
          <p:cNvSpPr>
            <a:spLocks noGrp="1"/>
          </p:cNvSpPr>
          <p:nvPr>
            <p:ph idx="1"/>
          </p:nvPr>
        </p:nvSpPr>
        <p:spPr>
          <a:xfrm>
            <a:off x="1295400" y="1491615"/>
            <a:ext cx="7772400" cy="4528185"/>
          </a:xfrm>
        </p:spPr>
        <p:txBody>
          <a:bodyPr/>
          <a:p>
            <a:r>
              <a:rPr lang="en-US"/>
              <a:t>Analytical Big Data Technologies</a:t>
            </a:r>
            <a:endParaRPr lang="en-US"/>
          </a:p>
          <a:p>
            <a:r>
              <a:rPr lang="en-US"/>
              <a:t>Analytical big data is mainly used when performance criteria are in use, and important real-time business decisions are made based on reports created by analyzing operational-real data. </a:t>
            </a:r>
            <a:endParaRPr lang="en-US"/>
          </a:p>
          <a:p>
            <a:r>
              <a:rPr lang="en-US"/>
              <a:t>This means that the actual investigation of big data that is important for business decisions falls under this type of big data technology.</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Big Data Technologies</a:t>
            </a:r>
            <a:endParaRPr lang="en-IN" altLang="en-US"/>
          </a:p>
        </p:txBody>
      </p:sp>
      <p:sp>
        <p:nvSpPr>
          <p:cNvPr id="3" name="Content Placeholder 2"/>
          <p:cNvSpPr>
            <a:spLocks noGrp="1"/>
          </p:cNvSpPr>
          <p:nvPr>
            <p:ph idx="1"/>
          </p:nvPr>
        </p:nvSpPr>
        <p:spPr/>
        <p:txBody>
          <a:bodyPr/>
          <a:p>
            <a:r>
              <a:rPr lang="en-US"/>
              <a:t>Top Big Data Technologies are divided into four Sections: </a:t>
            </a:r>
            <a:endParaRPr lang="en-US"/>
          </a:p>
          <a:p>
            <a:endParaRPr lang="en-US"/>
          </a:p>
          <a:p>
            <a:r>
              <a:rPr lang="en-US"/>
              <a:t>Data Storage</a:t>
            </a:r>
            <a:endParaRPr lang="en-US"/>
          </a:p>
          <a:p>
            <a:r>
              <a:rPr lang="en-US"/>
              <a:t>Data Mining</a:t>
            </a:r>
            <a:endParaRPr lang="en-US"/>
          </a:p>
          <a:p>
            <a:r>
              <a:rPr lang="en-US"/>
              <a:t>Data Analytics</a:t>
            </a:r>
            <a:endParaRPr lang="en-US"/>
          </a:p>
          <a:p>
            <a:r>
              <a:rPr lang="en-US"/>
              <a:t>Data Visualization </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Big Data Technologies</a:t>
            </a:r>
            <a:endParaRPr lang="en-IN" altLang="en-US"/>
          </a:p>
        </p:txBody>
      </p:sp>
      <p:sp>
        <p:nvSpPr>
          <p:cNvPr id="3" name="Content Placeholder 2"/>
          <p:cNvSpPr>
            <a:spLocks noGrp="1"/>
          </p:cNvSpPr>
          <p:nvPr>
            <p:ph idx="1"/>
          </p:nvPr>
        </p:nvSpPr>
        <p:spPr/>
        <p:txBody>
          <a:bodyPr/>
          <a:p>
            <a:r>
              <a:rPr lang="en-US"/>
              <a:t>Data Storage</a:t>
            </a:r>
            <a:endParaRPr lang="en-US"/>
          </a:p>
          <a:p>
            <a:r>
              <a:rPr lang="en-US"/>
              <a:t>The top leading technologies under Data Storage are: </a:t>
            </a:r>
            <a:endParaRPr lang="en-US"/>
          </a:p>
          <a:p>
            <a:endParaRPr lang="en-US"/>
          </a:p>
          <a:p>
            <a:r>
              <a:rPr lang="en-US"/>
              <a:t>Hadoop: Hadoop is one of the best technologies for handling Big Data. This technology is used to store and process big datasets. This software is created using JAVA. </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Big Data Technologies</a:t>
            </a:r>
            <a:endParaRPr lang="en-IN" altLang="en-US"/>
          </a:p>
        </p:txBody>
      </p:sp>
      <p:sp>
        <p:nvSpPr>
          <p:cNvPr id="3" name="Content Placeholder 2"/>
          <p:cNvSpPr>
            <a:spLocks noGrp="1"/>
          </p:cNvSpPr>
          <p:nvPr>
            <p:ph idx="1"/>
          </p:nvPr>
        </p:nvSpPr>
        <p:spPr/>
        <p:txBody>
          <a:bodyPr/>
          <a:p>
            <a:r>
              <a:rPr lang="en-US"/>
              <a:t>Data Storage</a:t>
            </a:r>
            <a:endParaRPr lang="en-US"/>
          </a:p>
          <a:p>
            <a:r>
              <a:rPr lang="en-US"/>
              <a:t>MongoDB: MongoDB is another important component of big data technologies. It is a document database and is often called a No SQL database program. </a:t>
            </a:r>
            <a:endParaRPr lang="en-US"/>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875665"/>
          </a:xfrm>
        </p:spPr>
        <p:txBody>
          <a:bodyPr/>
          <a:p>
            <a:r>
              <a:rPr lang="en-IN" altLang="en-US"/>
              <a:t>Big Data Technologies</a:t>
            </a:r>
            <a:endParaRPr lang="en-IN" altLang="en-US"/>
          </a:p>
        </p:txBody>
      </p:sp>
      <p:sp>
        <p:nvSpPr>
          <p:cNvPr id="3" name="Content Placeholder 2"/>
          <p:cNvSpPr>
            <a:spLocks noGrp="1"/>
          </p:cNvSpPr>
          <p:nvPr>
            <p:ph idx="1"/>
          </p:nvPr>
        </p:nvSpPr>
        <p:spPr>
          <a:xfrm>
            <a:off x="1295400" y="1614805"/>
            <a:ext cx="7772400" cy="4404995"/>
          </a:xfrm>
        </p:spPr>
        <p:txBody>
          <a:bodyPr/>
          <a:p>
            <a:r>
              <a:rPr lang="en-US"/>
              <a:t>Data Storage</a:t>
            </a:r>
            <a:endParaRPr lang="en-US"/>
          </a:p>
          <a:p>
            <a:endParaRPr lang="en-US"/>
          </a:p>
          <a:p>
            <a:r>
              <a:rPr lang="en-US"/>
              <a:t>RainStor: RainStor is a popular database management system designed to manage and analyze organizations' Big Data requirements. It uses strategies that help manage storing and handling huge amounts of data.</a:t>
            </a:r>
            <a:endParaRPr lang="en-US"/>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875665"/>
          </a:xfrm>
        </p:spPr>
        <p:txBody>
          <a:bodyPr/>
          <a:p>
            <a:r>
              <a:rPr lang="en-IN" altLang="en-US"/>
              <a:t>Big Data Technologies</a:t>
            </a:r>
            <a:endParaRPr lang="en-IN" altLang="en-US"/>
          </a:p>
        </p:txBody>
      </p:sp>
      <p:sp>
        <p:nvSpPr>
          <p:cNvPr id="3" name="Content Placeholder 2"/>
          <p:cNvSpPr>
            <a:spLocks noGrp="1"/>
          </p:cNvSpPr>
          <p:nvPr>
            <p:ph idx="1"/>
          </p:nvPr>
        </p:nvSpPr>
        <p:spPr>
          <a:xfrm>
            <a:off x="1295400" y="1614805"/>
            <a:ext cx="7772400" cy="4404995"/>
          </a:xfrm>
        </p:spPr>
        <p:txBody>
          <a:bodyPr/>
          <a:p>
            <a:r>
              <a:rPr lang="en-US"/>
              <a:t>Data Storage</a:t>
            </a:r>
            <a:endParaRPr lang="en-US"/>
          </a:p>
          <a:p>
            <a:endParaRPr lang="en-US"/>
          </a:p>
          <a:p>
            <a:r>
              <a:rPr lang="en-US"/>
              <a:t>RainStor: RainStor is a popular database management system designed to manage and analyze organizations' Big Data requirements. It uses strategies that help manage storing and handling huge amounts of data.</a:t>
            </a:r>
            <a:endParaRPr lang="en-US"/>
          </a:p>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Big Data Technologies</a:t>
            </a:r>
            <a:endParaRPr lang="en-IN" altLang="en-US"/>
          </a:p>
        </p:txBody>
      </p:sp>
      <p:sp>
        <p:nvSpPr>
          <p:cNvPr id="3" name="Content Placeholder 2"/>
          <p:cNvSpPr>
            <a:spLocks noGrp="1"/>
          </p:cNvSpPr>
          <p:nvPr>
            <p:ph idx="1"/>
          </p:nvPr>
        </p:nvSpPr>
        <p:spPr/>
        <p:txBody>
          <a:bodyPr/>
          <a:p>
            <a:r>
              <a:rPr lang="en-US"/>
              <a:t>Hunk: Hunk is a software from Splunk that provides analytics for big data stored in Hadoop.</a:t>
            </a:r>
            <a:endParaRPr lang="en-US"/>
          </a:p>
          <a:p>
            <a:endParaRPr lang="en-US"/>
          </a:p>
          <a:p>
            <a:r>
              <a:rPr lang="en-US"/>
              <a:t>Cassandra: Apache Cassandra is a highly scalable NoSQL database designed to handle large amounts of data across many servers. </a:t>
            </a:r>
            <a:endParaRPr lang="en-US"/>
          </a:p>
          <a:p>
            <a:r>
              <a:rPr lang="en-US"/>
              <a:t>There is no point of failure in this software.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1"/>
          <p:cNvSpPr>
            <a:spLocks noGrp="1"/>
          </p:cNvSpPr>
          <p:nvPr>
            <p:ph type="title"/>
          </p:nvPr>
        </p:nvSpPr>
        <p:spPr>
          <a:xfrm>
            <a:off x="1219200" y="304800"/>
            <a:ext cx="7772400" cy="762000"/>
          </a:xfrm>
        </p:spPr>
        <p:txBody>
          <a:bodyPr wrap="square" lIns="92075" tIns="46038" rIns="92075" bIns="46038" anchor="ctr" anchorCtr="0"/>
          <a:p>
            <a:pPr eaLnBrk="1" hangingPunct="1"/>
            <a:r>
              <a:rPr lang="en-IN" dirty="0"/>
              <a:t>5</a:t>
            </a:r>
            <a:r>
              <a:rPr dirty="0"/>
              <a:t> V’s of Big Data</a:t>
            </a:r>
            <a:endParaRPr dirty="0"/>
          </a:p>
        </p:txBody>
      </p:sp>
      <p:sp>
        <p:nvSpPr>
          <p:cNvPr id="7170" name="Content Placeholder 2"/>
          <p:cNvSpPr>
            <a:spLocks noGrp="1"/>
          </p:cNvSpPr>
          <p:nvPr>
            <p:ph idx="1"/>
          </p:nvPr>
        </p:nvSpPr>
        <p:spPr>
          <a:xfrm>
            <a:off x="1371600" y="1524000"/>
            <a:ext cx="7772400" cy="1752600"/>
          </a:xfrm>
        </p:spPr>
        <p:txBody>
          <a:bodyPr wrap="square" lIns="92075" tIns="46038" rIns="92075" bIns="46038" anchor="t" anchorCtr="0"/>
          <a:p>
            <a:pPr eaLnBrk="1" hangingPunct="1"/>
            <a:r>
              <a:rPr dirty="0"/>
              <a:t>The developers typically would mention the </a:t>
            </a:r>
            <a:r>
              <a:rPr lang="en-IN" dirty="0"/>
              <a:t>5</a:t>
            </a:r>
            <a:r>
              <a:rPr dirty="0"/>
              <a:t>Vs model of Big Data, which are velocity, volume, variety</a:t>
            </a:r>
            <a:r>
              <a:rPr lang="en-IN" dirty="0"/>
              <a:t>, value and </a:t>
            </a:r>
            <a:r>
              <a:rPr dirty="0"/>
              <a:t>.</a:t>
            </a:r>
            <a:endParaRPr dirty="0"/>
          </a:p>
          <a:p>
            <a:pPr eaLnBrk="1" hangingPunct="1"/>
            <a:endParaRPr dirty="0"/>
          </a:p>
          <a:p>
            <a:pPr eaLnBrk="1" hangingPunct="1"/>
            <a:endParaRPr dirty="0"/>
          </a:p>
          <a:p>
            <a:pPr eaLnBrk="1" hangingPunct="1"/>
            <a:endParaRPr dirty="0"/>
          </a:p>
        </p:txBody>
      </p:sp>
      <p:pic>
        <p:nvPicPr>
          <p:cNvPr id="7171" name="Picture 3" descr="img_bigdata.png"/>
          <p:cNvPicPr>
            <a:picLocks noChangeAspect="1"/>
          </p:cNvPicPr>
          <p:nvPr/>
        </p:nvPicPr>
        <p:blipFill>
          <a:blip r:embed="rId1"/>
          <a:stretch>
            <a:fillRect/>
          </a:stretch>
        </p:blipFill>
        <p:spPr>
          <a:xfrm>
            <a:off x="1525588" y="3276600"/>
            <a:ext cx="7618412" cy="358140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Big Data Technologies</a:t>
            </a:r>
            <a:endParaRPr lang="en-IN" altLang="en-US"/>
          </a:p>
        </p:txBody>
      </p:sp>
      <p:sp>
        <p:nvSpPr>
          <p:cNvPr id="3" name="Content Placeholder 2"/>
          <p:cNvSpPr>
            <a:spLocks noGrp="1"/>
          </p:cNvSpPr>
          <p:nvPr>
            <p:ph idx="1"/>
          </p:nvPr>
        </p:nvSpPr>
        <p:spPr/>
        <p:txBody>
          <a:bodyPr/>
          <a:p>
            <a:r>
              <a:rPr lang="en-IN" altLang="en-US"/>
              <a:t>Data Analytics</a:t>
            </a:r>
            <a:r>
              <a:rPr lang="en-US"/>
              <a:t> </a:t>
            </a:r>
            <a:endParaRPr lang="en-US"/>
          </a:p>
          <a:p>
            <a:r>
              <a:rPr lang="en-US"/>
              <a:t>Big Data Technologies that come under Data Analytics</a:t>
            </a:r>
            <a:endParaRPr lang="en-US"/>
          </a:p>
          <a:p>
            <a:r>
              <a:rPr lang="en-US"/>
              <a:t>Apache Kafka: Apache Kafka is an event streaming platform that is used for streaming applications.</a:t>
            </a:r>
            <a:endParaRPr lang="en-US"/>
          </a:p>
          <a:p>
            <a:r>
              <a:rPr lang="en-US"/>
              <a:t>Splunk: Splunk is a platform for searching, monitoring, and analyzing generated data, such as log files and event data</a:t>
            </a:r>
            <a:r>
              <a:rPr lang="en-IN" altLang="en-US"/>
              <a:t>.</a:t>
            </a:r>
            <a:endParaRPr lang="en-I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Big Data Technologies</a:t>
            </a:r>
            <a:endParaRPr lang="en-IN" altLang="en-US"/>
          </a:p>
        </p:txBody>
      </p:sp>
      <p:sp>
        <p:nvSpPr>
          <p:cNvPr id="3" name="Content Placeholder 2"/>
          <p:cNvSpPr>
            <a:spLocks noGrp="1"/>
          </p:cNvSpPr>
          <p:nvPr>
            <p:ph idx="1"/>
          </p:nvPr>
        </p:nvSpPr>
        <p:spPr/>
        <p:txBody>
          <a:bodyPr/>
          <a:p>
            <a:r>
              <a:rPr lang="en-US"/>
              <a:t>The best operational analytics software under data mining includes: </a:t>
            </a:r>
            <a:endParaRPr lang="en-US"/>
          </a:p>
          <a:p>
            <a:r>
              <a:rPr lang="en-US"/>
              <a:t>KNIME: KNIME is an open-source data analytics and integration platform that allows users to design data workflows.</a:t>
            </a:r>
            <a:endParaRPr lang="en-US"/>
          </a:p>
          <a:p>
            <a:endParaRPr lang="en-US"/>
          </a:p>
          <a:p>
            <a:r>
              <a:rPr lang="en-US"/>
              <a:t>Spark: Apache Spark is an open-source system that provides quick data processing.</a:t>
            </a:r>
            <a:endParaRPr lang="en-US"/>
          </a:p>
          <a:p>
            <a:pPr marL="0" indent="0">
              <a:buNone/>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Big Data Technologies</a:t>
            </a:r>
            <a:endParaRPr lang="en-IN" altLang="en-US"/>
          </a:p>
        </p:txBody>
      </p:sp>
      <p:sp>
        <p:nvSpPr>
          <p:cNvPr id="3" name="Content Placeholder 2"/>
          <p:cNvSpPr>
            <a:spLocks noGrp="1"/>
          </p:cNvSpPr>
          <p:nvPr>
            <p:ph idx="1"/>
          </p:nvPr>
        </p:nvSpPr>
        <p:spPr/>
        <p:txBody>
          <a:bodyPr/>
          <a:p>
            <a:r>
              <a:rPr lang="en-US"/>
              <a:t>The best operational analytics software under data mining includes: </a:t>
            </a:r>
            <a:endParaRPr lang="en-US"/>
          </a:p>
          <a:p>
            <a:r>
              <a:rPr lang="en-US"/>
              <a:t>R-Language:  R is a programming language designed for statistical computing and graphics. It is used for data analysis and modeling.</a:t>
            </a:r>
            <a:endParaRPr lang="en-US"/>
          </a:p>
          <a:p>
            <a:r>
              <a:rPr lang="en-US"/>
              <a:t>Blockchain: Blockchain is a  digital ledger technology. It records and verifies transactions across a network of computers.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Big Data Technologies</a:t>
            </a:r>
            <a:endParaRPr lang="en-IN" altLang="en-US"/>
          </a:p>
        </p:txBody>
      </p:sp>
      <p:sp>
        <p:nvSpPr>
          <p:cNvPr id="3" name="Content Placeholder 2"/>
          <p:cNvSpPr>
            <a:spLocks noGrp="1"/>
          </p:cNvSpPr>
          <p:nvPr>
            <p:ph idx="1"/>
          </p:nvPr>
        </p:nvSpPr>
        <p:spPr/>
        <p:txBody>
          <a:bodyPr/>
          <a:p>
            <a:r>
              <a:rPr lang="en-US"/>
              <a:t>Data Mining </a:t>
            </a:r>
            <a:endParaRPr lang="en-US"/>
          </a:p>
          <a:p>
            <a:r>
              <a:rPr lang="en-US"/>
              <a:t>The top leading software under data mining include: </a:t>
            </a:r>
            <a:endParaRPr lang="en-US"/>
          </a:p>
          <a:p>
            <a:endParaRPr lang="en-US"/>
          </a:p>
          <a:p>
            <a:r>
              <a:rPr lang="en-US"/>
              <a:t>Presto: Presto is a NoSQL database designed for SQL queries on big datasets. It allows querying data from where it is sourced, including Hive, Hadoop, Cassandra, relational databases, etc.</a:t>
            </a:r>
            <a:endParaRPr lang="en-US"/>
          </a:p>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Big Data Technologies</a:t>
            </a:r>
            <a:endParaRPr lang="en-IN" altLang="en-US"/>
          </a:p>
        </p:txBody>
      </p:sp>
      <p:sp>
        <p:nvSpPr>
          <p:cNvPr id="3" name="Content Placeholder 2"/>
          <p:cNvSpPr>
            <a:spLocks noGrp="1"/>
          </p:cNvSpPr>
          <p:nvPr>
            <p:ph idx="1"/>
          </p:nvPr>
        </p:nvSpPr>
        <p:spPr/>
        <p:txBody>
          <a:bodyPr/>
          <a:p>
            <a:r>
              <a:rPr lang="en-US"/>
              <a:t>Data Mining </a:t>
            </a:r>
            <a:endParaRPr lang="en-US"/>
          </a:p>
          <a:p>
            <a:r>
              <a:rPr lang="en-US"/>
              <a:t>RapidMiner: RapidMiner is a data science platform that provides an environment for machine learning and predictive model analysis.</a:t>
            </a:r>
            <a:endParaRPr lang="en-US"/>
          </a:p>
          <a:p>
            <a:endParaRPr lang="en-US"/>
          </a:p>
          <a:p>
            <a:r>
              <a:rPr lang="en-US"/>
              <a:t>ElasticSearch: Elasticsearch is a distributed analytics engine that is commonly used for full-text search and data analytics.</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Big Data Technologies</a:t>
            </a:r>
            <a:endParaRPr lang="en-US"/>
          </a:p>
        </p:txBody>
      </p:sp>
      <p:sp>
        <p:nvSpPr>
          <p:cNvPr id="3" name="Content Placeholder 2"/>
          <p:cNvSpPr>
            <a:spLocks noGrp="1"/>
          </p:cNvSpPr>
          <p:nvPr>
            <p:ph idx="1"/>
          </p:nvPr>
        </p:nvSpPr>
        <p:spPr/>
        <p:txBody>
          <a:bodyPr/>
          <a:p>
            <a:r>
              <a:rPr lang="en-US"/>
              <a:t>Data Visualization</a:t>
            </a:r>
            <a:endParaRPr lang="en-US"/>
          </a:p>
          <a:p>
            <a:r>
              <a:rPr lang="en-US"/>
              <a:t>The best operational analytics software under data visualization are: </a:t>
            </a:r>
            <a:endParaRPr lang="en-US"/>
          </a:p>
          <a:p>
            <a:r>
              <a:rPr lang="en-US"/>
              <a:t>Plotly: Plotly is a Python graphing library and online tool for creating interactive, quality graphs and dashboards.</a:t>
            </a:r>
            <a:endParaRPr lang="en-US"/>
          </a:p>
          <a:p>
            <a:r>
              <a:rPr lang="en-US"/>
              <a:t>Tableau: It is a powerful data visualization tool. It allows users to create shared interactive dashboards.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Hadoop</a:t>
            </a:r>
            <a:endParaRPr lang="en-IN" altLang="en-US"/>
          </a:p>
        </p:txBody>
      </p:sp>
      <p:sp>
        <p:nvSpPr>
          <p:cNvPr id="3" name="Content Placeholder 2"/>
          <p:cNvSpPr>
            <a:spLocks noGrp="1"/>
          </p:cNvSpPr>
          <p:nvPr>
            <p:ph idx="1"/>
          </p:nvPr>
        </p:nvSpPr>
        <p:spPr/>
        <p:txBody>
          <a:bodyPr/>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r>
              <a:rPr kumimoji="0" lang="en-US" kern="1200" noProof="0" dirty="0" smtClean="0">
                <a:ln>
                  <a:noFill/>
                </a:ln>
                <a:effectLst/>
                <a:uLnTx/>
                <a:uFillTx/>
                <a:sym typeface="+mn-ea"/>
              </a:rPr>
              <a:t>Apache </a:t>
            </a:r>
            <a:r>
              <a:rPr kumimoji="0" lang="en-US" kern="1200" noProof="0" dirty="0" err="1" smtClean="0">
                <a:ln>
                  <a:noFill/>
                </a:ln>
                <a:effectLst/>
                <a:uLnTx/>
                <a:uFillTx/>
                <a:sym typeface="+mn-ea"/>
              </a:rPr>
              <a:t>Hadoop</a:t>
            </a:r>
            <a:r>
              <a:rPr kumimoji="0" lang="en-US" kern="1200" noProof="0" dirty="0" smtClean="0">
                <a:ln>
                  <a:noFill/>
                </a:ln>
                <a:effectLst/>
                <a:uLnTx/>
                <a:uFillTx/>
                <a:sym typeface="+mn-ea"/>
              </a:rPr>
              <a:t> is an open source Java framework for processing and querying vast amounts of data on large clusters of commodity hardware.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r>
              <a:rPr kumimoji="0" lang="en-US" kern="1200" noProof="0" dirty="0" err="1" smtClean="0">
                <a:ln>
                  <a:noFill/>
                </a:ln>
                <a:effectLst/>
                <a:uLnTx/>
                <a:uFillTx/>
                <a:sym typeface="+mn-ea"/>
              </a:rPr>
              <a:t>Hadoop</a:t>
            </a:r>
            <a:r>
              <a:rPr kumimoji="0" lang="en-US" kern="1200" noProof="0" dirty="0" smtClean="0">
                <a:ln>
                  <a:noFill/>
                </a:ln>
                <a:effectLst/>
                <a:uLnTx/>
                <a:uFillTx/>
                <a:sym typeface="+mn-ea"/>
              </a:rPr>
              <a:t> is a top level Apache project, initiated and led by Yahoo! and Doug Cutting.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Hadoop</a:t>
            </a:r>
            <a:endParaRPr lang="en-IN" altLang="en-US"/>
          </a:p>
        </p:txBody>
      </p:sp>
      <p:sp>
        <p:nvSpPr>
          <p:cNvPr id="3" name="Content Placeholder 2"/>
          <p:cNvSpPr>
            <a:spLocks noGrp="1"/>
          </p:cNvSpPr>
          <p:nvPr>
            <p:ph idx="1"/>
          </p:nvPr>
        </p:nvSpPr>
        <p:spPr/>
        <p:txBody>
          <a:bodyPr/>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r>
              <a:rPr kumimoji="0" lang="en-US" kern="1200" noProof="0" dirty="0" smtClean="0">
                <a:ln>
                  <a:noFill/>
                </a:ln>
                <a:effectLst/>
                <a:uLnTx/>
                <a:uFillTx/>
                <a:sym typeface="+mn-ea"/>
              </a:rPr>
              <a:t>It relies on an active community of contributors from all over the world for its success.</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r>
              <a:rPr kumimoji="0" lang="en-US" kern="1200" noProof="0" dirty="0" smtClean="0">
                <a:ln>
                  <a:noFill/>
                </a:ln>
                <a:effectLst/>
                <a:uLnTx/>
                <a:uFillTx/>
                <a:sym typeface="+mn-ea"/>
              </a:rPr>
              <a:t>With a significant technology investment by Yahoo!, Apache </a:t>
            </a:r>
            <a:r>
              <a:rPr kumimoji="0" lang="en-US" kern="1200" noProof="0" dirty="0" err="1" smtClean="0">
                <a:ln>
                  <a:noFill/>
                </a:ln>
                <a:effectLst/>
                <a:uLnTx/>
                <a:uFillTx/>
                <a:sym typeface="+mn-ea"/>
              </a:rPr>
              <a:t>Hadoop</a:t>
            </a:r>
            <a:r>
              <a:rPr kumimoji="0" lang="en-US" kern="1200" noProof="0" dirty="0" smtClean="0">
                <a:ln>
                  <a:noFill/>
                </a:ln>
                <a:effectLst/>
                <a:uLnTx/>
                <a:uFillTx/>
                <a:sym typeface="+mn-ea"/>
              </a:rPr>
              <a:t> has become an enterprise-ready cloud computing technology.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Hadoop</a:t>
            </a:r>
            <a:endParaRPr lang="en-IN" altLang="en-US"/>
          </a:p>
        </p:txBody>
      </p:sp>
      <p:sp>
        <p:nvSpPr>
          <p:cNvPr id="3" name="Content Placeholder 2"/>
          <p:cNvSpPr>
            <a:spLocks noGrp="1"/>
          </p:cNvSpPr>
          <p:nvPr>
            <p:ph idx="1"/>
          </p:nvPr>
        </p:nvSpPr>
        <p:spPr/>
        <p:txBody>
          <a:bodyPr/>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r>
              <a:rPr kumimoji="0" lang="en-US" kern="1200" noProof="0" dirty="0" smtClean="0">
                <a:ln>
                  <a:noFill/>
                </a:ln>
                <a:effectLst/>
                <a:uLnTx/>
                <a:uFillTx/>
                <a:sym typeface="+mn-ea"/>
              </a:rPr>
              <a:t>It is becoming the industry de facto framework for Big Data processing.</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r>
              <a:rPr kumimoji="0" lang="en-US" kern="1200" noProof="0" dirty="0" err="1" smtClean="0">
                <a:ln>
                  <a:noFill/>
                </a:ln>
                <a:effectLst/>
                <a:uLnTx/>
                <a:uFillTx/>
                <a:sym typeface="+mn-ea"/>
              </a:rPr>
              <a:t>Hadoop</a:t>
            </a:r>
            <a:r>
              <a:rPr kumimoji="0" lang="en-US" kern="1200" noProof="0" dirty="0" smtClean="0">
                <a:ln>
                  <a:noFill/>
                </a:ln>
                <a:effectLst/>
                <a:uLnTx/>
                <a:uFillTx/>
                <a:sym typeface="+mn-ea"/>
              </a:rPr>
              <a:t> changes the economics and the dynamics of large-scale computing. </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r>
              <a:rPr kumimoji="0" lang="en-US" kern="1200" noProof="0" dirty="0" smtClean="0">
                <a:ln>
                  <a:noFill/>
                </a:ln>
                <a:effectLst/>
                <a:uLnTx/>
                <a:uFillTx/>
                <a:sym typeface="+mn-ea"/>
              </a:rPr>
              <a:t>Its  impact can be boiled down to four salient characteristics. </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Hadoop</a:t>
            </a:r>
            <a:endParaRPr lang="en-IN" altLang="en-US"/>
          </a:p>
        </p:txBody>
      </p:sp>
      <p:sp>
        <p:nvSpPr>
          <p:cNvPr id="3" name="Content Placeholder 2"/>
          <p:cNvSpPr>
            <a:spLocks noGrp="1"/>
          </p:cNvSpPr>
          <p:nvPr>
            <p:ph idx="1"/>
          </p:nvPr>
        </p:nvSpPr>
        <p:spPr/>
        <p:txBody>
          <a:bodyPr/>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r>
              <a:rPr kumimoji="0" lang="en-US" kern="1200" noProof="0" dirty="0" err="1" smtClean="0">
                <a:ln>
                  <a:noFill/>
                </a:ln>
                <a:effectLst/>
                <a:uLnTx/>
                <a:uFillTx/>
                <a:sym typeface="+mn-ea"/>
              </a:rPr>
              <a:t>Hadoop</a:t>
            </a:r>
            <a:r>
              <a:rPr kumimoji="0" lang="en-US" kern="1200" noProof="0" dirty="0" smtClean="0">
                <a:ln>
                  <a:noFill/>
                </a:ln>
                <a:effectLst/>
                <a:uLnTx/>
                <a:uFillTx/>
                <a:sym typeface="+mn-ea"/>
              </a:rPr>
              <a:t> enables scalable, cost-effective, flexible, fault-tolerant solutions.</a:t>
            </a:r>
            <a:endParaRPr kumimoji="0" lang="en-US" kern="1200" noProof="0" dirty="0" smtClean="0">
              <a:ln>
                <a:noFill/>
              </a:ln>
              <a:effectLst/>
              <a:uLnTx/>
              <a:uFillTx/>
              <a:sym typeface="+mn-ea"/>
            </a:endParaRPr>
          </a:p>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r>
              <a:rPr kumimoji="0" lang="en-US" b="0" i="0" u="none" strike="noStrike" kern="1200" cap="none" spc="0" normalizeH="0" baseline="0" noProof="0" dirty="0">
                <a:ln>
                  <a:noFill/>
                </a:ln>
                <a:solidFill>
                  <a:schemeClr val="tx1"/>
                </a:solidFill>
                <a:effectLst/>
                <a:uLnTx/>
                <a:uFillTx/>
                <a:latin typeface="+mn-lt"/>
                <a:ea typeface="+mn-ea"/>
                <a:cs typeface="+mn-cs"/>
              </a:rPr>
              <a:t>Hadoop was started with Doug Cutting and Mike Cafarella in the year 2002 when they both started to work on Apache Nutch project. </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r>
              <a:rPr kumimoji="0" lang="en-US" b="0" i="0" u="none" strike="noStrike" kern="1200" cap="none" spc="0" normalizeH="0" baseline="0" noProof="0" dirty="0">
                <a:ln>
                  <a:noFill/>
                </a:ln>
                <a:solidFill>
                  <a:schemeClr val="tx1"/>
                </a:solidFill>
                <a:effectLst/>
                <a:uLnTx/>
                <a:uFillTx/>
                <a:latin typeface="+mn-lt"/>
                <a:ea typeface="+mn-ea"/>
                <a:cs typeface="+mn-cs"/>
              </a:rPr>
              <a:t>Apache Nutch project was the process of building a search engine system that can index 1 billion pages.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1"/>
          <p:cNvSpPr>
            <a:spLocks noGrp="1"/>
          </p:cNvSpPr>
          <p:nvPr>
            <p:ph type="title"/>
          </p:nvPr>
        </p:nvSpPr>
        <p:spPr>
          <a:xfrm>
            <a:off x="1219200" y="304800"/>
            <a:ext cx="7772400" cy="762000"/>
          </a:xfrm>
        </p:spPr>
        <p:txBody>
          <a:bodyPr wrap="square" lIns="92075" tIns="46038" rIns="92075" bIns="46038" anchor="ctr" anchorCtr="0"/>
          <a:p>
            <a:pPr eaLnBrk="1" hangingPunct="1"/>
            <a:r>
              <a:rPr lang="en-IN" dirty="0"/>
              <a:t>5</a:t>
            </a:r>
            <a:r>
              <a:rPr dirty="0"/>
              <a:t> V’s of Big Data</a:t>
            </a:r>
            <a:endParaRPr dirty="0"/>
          </a:p>
        </p:txBody>
      </p:sp>
      <p:sp>
        <p:nvSpPr>
          <p:cNvPr id="8194" name="Content Placeholder 2"/>
          <p:cNvSpPr>
            <a:spLocks noGrp="1"/>
          </p:cNvSpPr>
          <p:nvPr>
            <p:ph idx="1"/>
          </p:nvPr>
        </p:nvSpPr>
        <p:spPr>
          <a:xfrm>
            <a:off x="1371600" y="1219200"/>
            <a:ext cx="7772400" cy="4114800"/>
          </a:xfrm>
        </p:spPr>
        <p:txBody>
          <a:bodyPr wrap="square" lIns="92075" tIns="46038" rIns="92075" bIns="46038" anchor="t" anchorCtr="0"/>
          <a:p>
            <a:pPr marL="273050" indent="-273050" eaLnBrk="1" hangingPunct="1">
              <a:buFont typeface="Wingdings 2" pitchFamily="18" charset="2"/>
              <a:buChar char=""/>
            </a:pPr>
            <a:r>
              <a:rPr dirty="0"/>
              <a:t>Velocity refers to the low latency, real-time speed at which the analytics need to be  applied. </a:t>
            </a:r>
            <a:endParaRPr dirty="0"/>
          </a:p>
          <a:p>
            <a:pPr marL="273050" indent="-273050" eaLnBrk="1" hangingPunct="1">
              <a:buFont typeface="Wingdings 2" pitchFamily="18" charset="2"/>
              <a:buChar char=""/>
            </a:pPr>
            <a:endParaRPr dirty="0"/>
          </a:p>
          <a:p>
            <a:pPr marL="273050" indent="-273050" eaLnBrk="1" hangingPunct="1">
              <a:buFont typeface="Wingdings 2" pitchFamily="18" charset="2"/>
              <a:buChar char=""/>
            </a:pPr>
            <a:r>
              <a:rPr dirty="0"/>
              <a:t>A typical example of this would be to perform analytics on a continuous stream of data originating from a social networking site or aggregation of disparate sources of data.</a:t>
            </a:r>
            <a:endParaRPr dirty="0"/>
          </a:p>
          <a:p>
            <a:pPr marL="273050" indent="-273050" eaLnBrk="1" hangingPunct="1">
              <a:buFont typeface="Wingdings 2" pitchFamily="18" charset="2"/>
              <a:buChar char=""/>
            </a:pP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Hadoop</a:t>
            </a:r>
            <a:endParaRPr lang="en-IN" altLang="en-US"/>
          </a:p>
        </p:txBody>
      </p:sp>
      <p:sp>
        <p:nvSpPr>
          <p:cNvPr id="3" name="Content Placeholder 2"/>
          <p:cNvSpPr>
            <a:spLocks noGrp="1"/>
          </p:cNvSpPr>
          <p:nvPr>
            <p:ph idx="1"/>
          </p:nvPr>
        </p:nvSpPr>
        <p:spPr/>
        <p:txBody>
          <a:bodyPr/>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defRPr/>
            </a:pPr>
            <a:r>
              <a:rPr kumimoji="0" lang="en-US" b="0" i="0" u="none" strike="noStrike" kern="1200" cap="none" spc="0" normalizeH="0" baseline="0" noProof="0" dirty="0">
                <a:ln>
                  <a:noFill/>
                </a:ln>
                <a:solidFill>
                  <a:schemeClr val="tx1"/>
                </a:solidFill>
                <a:effectLst/>
                <a:uLnTx/>
                <a:uFillTx/>
                <a:latin typeface="+mn-lt"/>
                <a:ea typeface="+mn-ea"/>
                <a:cs typeface="+mn-cs"/>
              </a:rPr>
              <a:t>After a lot of research on Nutch, they concluded that such a system will cost around half a million dollars in hardware, and along with a monthly running cost of $30, 000 approximately, which is very expensive. </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r>
              <a:rPr lang="en-IN" altLang="en-US"/>
              <a:t>Thus they realized that this solution is not a feasible one.</a:t>
            </a:r>
            <a:endParaRPr lang="en-I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Hadoop</a:t>
            </a:r>
            <a:endParaRPr lang="en-IN" altLang="en-US"/>
          </a:p>
        </p:txBody>
      </p:sp>
      <p:sp>
        <p:nvSpPr>
          <p:cNvPr id="3" name="Content Placeholder 2"/>
          <p:cNvSpPr>
            <a:spLocks noGrp="1"/>
          </p:cNvSpPr>
          <p:nvPr>
            <p:ph idx="1"/>
          </p:nvPr>
        </p:nvSpPr>
        <p:spPr/>
        <p:txBody>
          <a:bodyPr/>
          <a:p>
            <a:r>
              <a:rPr lang="en-US"/>
              <a:t>In 2003, they came across a paper that described the architecture of Google’s distributed file system, called GFS (Google File System) which was published by Google, for storing the large data sets. </a:t>
            </a:r>
            <a:endParaRPr lang="en-US"/>
          </a:p>
          <a:p>
            <a:r>
              <a:rPr lang="en-IN" altLang="en-US"/>
              <a:t>They sensed</a:t>
            </a:r>
            <a:r>
              <a:rPr lang="en-US"/>
              <a:t> that this paper can solve their problem of storing very large files which were being generated because of web crawling and indexing processes.</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731520"/>
          </a:xfrm>
        </p:spPr>
        <p:txBody>
          <a:bodyPr/>
          <a:p>
            <a:r>
              <a:rPr lang="en-IN" altLang="en-US"/>
              <a:t>Hadoop</a:t>
            </a:r>
            <a:endParaRPr lang="en-IN" altLang="en-US"/>
          </a:p>
        </p:txBody>
      </p:sp>
      <p:sp>
        <p:nvSpPr>
          <p:cNvPr id="3" name="Content Placeholder 2"/>
          <p:cNvSpPr>
            <a:spLocks noGrp="1"/>
          </p:cNvSpPr>
          <p:nvPr>
            <p:ph idx="1"/>
          </p:nvPr>
        </p:nvSpPr>
        <p:spPr>
          <a:xfrm>
            <a:off x="1295400" y="1473200"/>
            <a:ext cx="7772400" cy="4546600"/>
          </a:xfrm>
        </p:spPr>
        <p:txBody>
          <a:bodyPr/>
          <a:p>
            <a:r>
              <a:rPr lang="en-US"/>
              <a:t>In 2004, Google published one more paper on the technique MapReduce, which was the solution of processing those large datasets. Now this paper was another half solution for Doug Cutting and Mike Cafarella for their Nutch project. </a:t>
            </a:r>
            <a:endParaRPr lang="en-US"/>
          </a:p>
          <a:p>
            <a:r>
              <a:rPr lang="en-US"/>
              <a:t>These both techniques (GFS &amp; MapReduce) were just on white paper at Google. </a:t>
            </a:r>
            <a:endParaRPr lang="en-US"/>
          </a:p>
          <a:p>
            <a:r>
              <a:rPr lang="en-US"/>
              <a:t>Google didn’t implement these two techniques.</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751205"/>
          </a:xfrm>
        </p:spPr>
        <p:txBody>
          <a:bodyPr/>
          <a:p>
            <a:r>
              <a:rPr lang="en-IN" altLang="en-US"/>
              <a:t>Hadoop</a:t>
            </a:r>
            <a:endParaRPr lang="en-IN" altLang="en-US"/>
          </a:p>
        </p:txBody>
      </p:sp>
      <p:sp>
        <p:nvSpPr>
          <p:cNvPr id="3" name="Content Placeholder 2"/>
          <p:cNvSpPr>
            <a:spLocks noGrp="1"/>
          </p:cNvSpPr>
          <p:nvPr>
            <p:ph idx="1"/>
          </p:nvPr>
        </p:nvSpPr>
        <p:spPr>
          <a:xfrm>
            <a:off x="1295400" y="1548765"/>
            <a:ext cx="7772400" cy="4471035"/>
          </a:xfrm>
        </p:spPr>
        <p:txBody>
          <a:bodyPr/>
          <a:p>
            <a:r>
              <a:rPr lang="en-US"/>
              <a:t>So, together with Mike Cafarella, he started implementing Google’s techniques (GFS &amp; MapReduce) as open-source in the Apache Nutch project.</a:t>
            </a:r>
            <a:endParaRPr lang="en-US"/>
          </a:p>
          <a:p>
            <a:r>
              <a:rPr lang="en-US"/>
              <a:t>So in 2006, Doug Cutting joined Yahoo along with Nutch project. He wanted to provide the world with an open-source, reliable, scalable computing framework, with the help of Yahoo. </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Hadoop</a:t>
            </a:r>
            <a:endParaRPr lang="en-IN" altLang="en-US"/>
          </a:p>
        </p:txBody>
      </p:sp>
      <p:sp>
        <p:nvSpPr>
          <p:cNvPr id="3" name="Content Placeholder 2"/>
          <p:cNvSpPr>
            <a:spLocks noGrp="1"/>
          </p:cNvSpPr>
          <p:nvPr>
            <p:ph idx="1"/>
          </p:nvPr>
        </p:nvSpPr>
        <p:spPr/>
        <p:txBody>
          <a:bodyPr/>
          <a:p>
            <a:r>
              <a:rPr lang="en-US"/>
              <a:t>So at Yahoo first, he separates the distributed computing parts from Nutch and formed a new project Hadoop</a:t>
            </a:r>
            <a:r>
              <a:rPr lang="en-IN" altLang="en-US"/>
              <a:t>.</a:t>
            </a:r>
            <a:endParaRPr lang="en-IN" altLang="en-US"/>
          </a:p>
          <a:p>
            <a:endParaRPr lang="en-IN" altLang="en-US"/>
          </a:p>
          <a:p>
            <a:r>
              <a:rPr lang="en-US"/>
              <a:t>He gave name Hadoop </a:t>
            </a:r>
            <a:r>
              <a:rPr lang="en-IN" altLang="en-US"/>
              <a:t>as </a:t>
            </a:r>
            <a:r>
              <a:rPr lang="en-US"/>
              <a:t>it was the name of a yellow toy elephant </a:t>
            </a:r>
            <a:r>
              <a:rPr lang="en-IN" altLang="en-US"/>
              <a:t>belonging to</a:t>
            </a:r>
            <a:r>
              <a:rPr lang="en-US"/>
              <a:t> the Doug Cutting’s son.</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628015"/>
          </a:xfrm>
        </p:spPr>
        <p:txBody>
          <a:bodyPr/>
          <a:p>
            <a:r>
              <a:rPr lang="en-IN" altLang="en-US"/>
              <a:t>Hadoop</a:t>
            </a:r>
            <a:endParaRPr lang="en-IN" altLang="en-US"/>
          </a:p>
        </p:txBody>
      </p:sp>
      <p:sp>
        <p:nvSpPr>
          <p:cNvPr id="3" name="Content Placeholder 2"/>
          <p:cNvSpPr>
            <a:spLocks noGrp="1"/>
          </p:cNvSpPr>
          <p:nvPr>
            <p:ph idx="1"/>
          </p:nvPr>
        </p:nvSpPr>
        <p:spPr>
          <a:xfrm>
            <a:off x="1295400" y="1463675"/>
            <a:ext cx="7772400" cy="4556125"/>
          </a:xfrm>
        </p:spPr>
        <p:txBody>
          <a:bodyPr/>
          <a:p>
            <a:r>
              <a:rPr lang="en-US"/>
              <a:t>In 2007, Yahoo successfully tested Hadoop on a 1000 node cluster and start using it.</a:t>
            </a:r>
            <a:endParaRPr lang="en-US"/>
          </a:p>
          <a:p>
            <a:endParaRPr lang="en-US"/>
          </a:p>
          <a:p>
            <a:r>
              <a:rPr lang="en-US"/>
              <a:t>In January of 2008, Yahoo released Hadoop as an open source project to ASF(Apache Software Foundation). </a:t>
            </a:r>
            <a:endParaRPr lang="en-US"/>
          </a:p>
          <a:p>
            <a:endParaRPr lang="en-US"/>
          </a:p>
          <a:p>
            <a:r>
              <a:rPr lang="en-US"/>
              <a:t>And in July of 2008, Apache Software Foundation successfully tested a 4000 node cluster with Hadoop.</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789305"/>
          </a:xfrm>
        </p:spPr>
        <p:txBody>
          <a:bodyPr/>
          <a:p>
            <a:r>
              <a:rPr lang="en-IN" altLang="en-US"/>
              <a:t>Hadoop</a:t>
            </a:r>
            <a:endParaRPr lang="en-IN" altLang="en-US"/>
          </a:p>
        </p:txBody>
      </p:sp>
      <p:sp>
        <p:nvSpPr>
          <p:cNvPr id="3" name="Content Placeholder 2"/>
          <p:cNvSpPr>
            <a:spLocks noGrp="1"/>
          </p:cNvSpPr>
          <p:nvPr>
            <p:ph idx="1"/>
          </p:nvPr>
        </p:nvSpPr>
        <p:spPr>
          <a:xfrm>
            <a:off x="1295400" y="1454150"/>
            <a:ext cx="7772400" cy="4946650"/>
          </a:xfrm>
        </p:spPr>
        <p:txBody>
          <a:bodyPr/>
          <a:p>
            <a:r>
              <a:rPr lang="en-US"/>
              <a:t>In 2009, Hadoop was successfully tested to sort a PB (PetaByte) of data in less than 17 hours for handling billions of searches and indexing millions of web pages. </a:t>
            </a:r>
            <a:endParaRPr lang="en-US"/>
          </a:p>
          <a:p>
            <a:endParaRPr lang="en-US"/>
          </a:p>
          <a:p>
            <a:r>
              <a:rPr lang="en-US"/>
              <a:t>Doug Cutting left the Yahoo and joined Cloudera to fulfill the challenge of spreading Hadoop to other industries.</a:t>
            </a:r>
            <a:endParaRPr lang="en-US"/>
          </a:p>
          <a:p>
            <a:endParaRPr lang="en-US"/>
          </a:p>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789305"/>
          </a:xfrm>
        </p:spPr>
        <p:txBody>
          <a:bodyPr/>
          <a:p>
            <a:r>
              <a:rPr lang="en-IN" altLang="en-US"/>
              <a:t>Hadoop</a:t>
            </a:r>
            <a:endParaRPr lang="en-IN" altLang="en-US"/>
          </a:p>
        </p:txBody>
      </p:sp>
      <p:sp>
        <p:nvSpPr>
          <p:cNvPr id="3" name="Content Placeholder 2"/>
          <p:cNvSpPr>
            <a:spLocks noGrp="1"/>
          </p:cNvSpPr>
          <p:nvPr>
            <p:ph idx="1"/>
          </p:nvPr>
        </p:nvSpPr>
        <p:spPr>
          <a:xfrm>
            <a:off x="1295400" y="1454150"/>
            <a:ext cx="7772400" cy="4946650"/>
          </a:xfrm>
        </p:spPr>
        <p:txBody>
          <a:bodyPr/>
          <a:p>
            <a:r>
              <a:rPr lang="en-US"/>
              <a:t>In December of 2011, Apache Software Foundation released Apache Hadoop version 1.0.</a:t>
            </a:r>
            <a:endParaRPr lang="en-US"/>
          </a:p>
          <a:p>
            <a:endParaRPr lang="en-US"/>
          </a:p>
          <a:p>
            <a:r>
              <a:rPr lang="en-US"/>
              <a:t>And later in Aug 2013, Version 2.0.6 was available.</a:t>
            </a:r>
            <a:endParaRPr lang="en-US"/>
          </a:p>
          <a:p>
            <a:endParaRPr lang="en-US"/>
          </a:p>
          <a:p>
            <a:r>
              <a:rPr lang="en-US"/>
              <a:t>And currently, we have Apache Hadoop version 3.0 which released in December 2017.</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Hadoop Distributions</a:t>
            </a:r>
            <a:endParaRPr lang="en-IN" altLang="en-US"/>
          </a:p>
        </p:txBody>
      </p:sp>
      <p:pic>
        <p:nvPicPr>
          <p:cNvPr id="4" name="Content Placeholder 3"/>
          <p:cNvPicPr>
            <a:picLocks noChangeAspect="1"/>
          </p:cNvPicPr>
          <p:nvPr>
            <p:ph idx="1"/>
          </p:nvPr>
        </p:nvPicPr>
        <p:blipFill>
          <a:blip r:embed="rId1"/>
          <a:stretch>
            <a:fillRect/>
          </a:stretch>
        </p:blipFill>
        <p:spPr>
          <a:xfrm>
            <a:off x="1524635" y="1752600"/>
            <a:ext cx="2676525" cy="676275"/>
          </a:xfrm>
          <a:prstGeom prst="rect">
            <a:avLst/>
          </a:prstGeom>
        </p:spPr>
      </p:pic>
      <p:sp>
        <p:nvSpPr>
          <p:cNvPr id="5" name="Text Box 4"/>
          <p:cNvSpPr txBox="1"/>
          <p:nvPr/>
        </p:nvSpPr>
        <p:spPr>
          <a:xfrm>
            <a:off x="1524635" y="2819400"/>
            <a:ext cx="7158355" cy="3491865"/>
          </a:xfrm>
          <a:prstGeom prst="rect">
            <a:avLst/>
          </a:prstGeom>
          <a:noFill/>
        </p:spPr>
        <p:txBody>
          <a:bodyPr wrap="square" rtlCol="0">
            <a:noAutofit/>
          </a:bodyPr>
          <a:p>
            <a:r>
              <a:rPr lang="en-US"/>
              <a:t>The Apache® Hadoop® project develops open-source software for reliable, scalable, distributed computing.</a:t>
            </a:r>
            <a:endParaRPr lang="en-US"/>
          </a:p>
          <a:p>
            <a:endParaRPr lang="en-US"/>
          </a:p>
          <a:p>
            <a:r>
              <a:rPr lang="en-US"/>
              <a:t>The Apache Hadoop software library is a framework that allows for the distributed processing of large data sets across clusters of computers using simple programming models. </a:t>
            </a:r>
            <a:endParaRPr lang="en-US"/>
          </a:p>
          <a:p>
            <a:r>
              <a:rPr lang="en-US"/>
              <a:t>It is designed to scale up from single servers to thousands of machines, each offering local computation and storage. </a:t>
            </a:r>
            <a:endParaRPr lang="en-US"/>
          </a:p>
          <a:p>
            <a:r>
              <a:rPr lang="en-US"/>
              <a:t>Rather than rely on hardware to deliver high-availability, the library itself is designed to detect and handle failures at the application layer, so delivering a highly-available service on top of a cluster of computers, each of which may be prone to failures.</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741680"/>
          </a:xfrm>
        </p:spPr>
        <p:txBody>
          <a:bodyPr/>
          <a:p>
            <a:r>
              <a:rPr lang="en-IN" altLang="en-US">
                <a:sym typeface="+mn-ea"/>
              </a:rPr>
              <a:t>Hadoop Distributions</a:t>
            </a:r>
            <a:endParaRPr lang="en-US"/>
          </a:p>
        </p:txBody>
      </p:sp>
      <p:pic>
        <p:nvPicPr>
          <p:cNvPr id="4" name="Content Placeholder 3"/>
          <p:cNvPicPr>
            <a:picLocks noChangeAspect="1"/>
          </p:cNvPicPr>
          <p:nvPr>
            <p:ph idx="1"/>
          </p:nvPr>
        </p:nvPicPr>
        <p:blipFill>
          <a:blip r:embed="rId1"/>
          <a:stretch>
            <a:fillRect/>
          </a:stretch>
        </p:blipFill>
        <p:spPr>
          <a:xfrm>
            <a:off x="1524000" y="1433195"/>
            <a:ext cx="3505200" cy="370840"/>
          </a:xfrm>
          <a:prstGeom prst="rect">
            <a:avLst/>
          </a:prstGeom>
        </p:spPr>
      </p:pic>
      <p:sp>
        <p:nvSpPr>
          <p:cNvPr id="5" name="Text Box 4"/>
          <p:cNvSpPr txBox="1"/>
          <p:nvPr/>
        </p:nvSpPr>
        <p:spPr>
          <a:xfrm>
            <a:off x="1600200" y="2362200"/>
            <a:ext cx="6795770" cy="2348230"/>
          </a:xfrm>
          <a:prstGeom prst="rect">
            <a:avLst/>
          </a:prstGeom>
          <a:noFill/>
        </p:spPr>
        <p:txBody>
          <a:bodyPr wrap="square" rtlCol="0">
            <a:noAutofit/>
          </a:bodyPr>
          <a:p>
            <a:r>
              <a:rPr lang="en-US" sz="3200"/>
              <a:t>CDH (Cloudera Distributed Hadoop) is Cloudera’s open source platform distribution, which includes Apache Hadoop and is built specifically to meet enterprise demands.</a:t>
            </a:r>
            <a:endParaRPr 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1"/>
          <p:cNvSpPr>
            <a:spLocks noGrp="1"/>
          </p:cNvSpPr>
          <p:nvPr>
            <p:ph type="title"/>
          </p:nvPr>
        </p:nvSpPr>
        <p:spPr>
          <a:xfrm>
            <a:off x="1219200" y="304800"/>
            <a:ext cx="7772400" cy="762000"/>
          </a:xfrm>
        </p:spPr>
        <p:txBody>
          <a:bodyPr wrap="square" lIns="92075" tIns="46038" rIns="92075" bIns="46038" anchor="ctr" anchorCtr="0"/>
          <a:p>
            <a:pPr eaLnBrk="1" hangingPunct="1"/>
            <a:r>
              <a:rPr lang="en-IN" dirty="0"/>
              <a:t>5</a:t>
            </a:r>
            <a:r>
              <a:rPr dirty="0"/>
              <a:t> V’s of Big Data</a:t>
            </a:r>
            <a:endParaRPr dirty="0"/>
          </a:p>
        </p:txBody>
      </p:sp>
      <p:sp>
        <p:nvSpPr>
          <p:cNvPr id="9218" name="Content Placeholder 2"/>
          <p:cNvSpPr>
            <a:spLocks noGrp="1"/>
          </p:cNvSpPr>
          <p:nvPr>
            <p:ph idx="1"/>
          </p:nvPr>
        </p:nvSpPr>
        <p:spPr>
          <a:xfrm>
            <a:off x="1371600" y="1219200"/>
            <a:ext cx="7772400" cy="4114800"/>
          </a:xfrm>
        </p:spPr>
        <p:txBody>
          <a:bodyPr wrap="square" lIns="92075" tIns="46038" rIns="92075" bIns="46038" anchor="t" anchorCtr="0"/>
          <a:p>
            <a:pPr marL="273050" indent="-273050" eaLnBrk="1" hangingPunct="1">
              <a:buFont typeface="Wingdings 2" pitchFamily="18" charset="2"/>
              <a:buChar char=""/>
            </a:pPr>
            <a:r>
              <a:rPr dirty="0"/>
              <a:t>Volume refers to the size of the dataset. It may be in KB, MB, GB, TB, or PB based on the type of the application that generates or receives the data.</a:t>
            </a:r>
            <a:endParaRPr dirty="0"/>
          </a:p>
          <a:p>
            <a:pPr marL="273050" indent="-273050" eaLnBrk="1" hangingPunct="1">
              <a:buFont typeface="Wingdings 2" pitchFamily="18" charset="2"/>
              <a:buChar char=""/>
            </a:pPr>
            <a:endParaRPr dirty="0"/>
          </a:p>
          <a:p>
            <a:pPr marL="273050" indent="-273050" eaLnBrk="1" hangingPunct="1">
              <a:buFont typeface="Wingdings 2" pitchFamily="18" charset="2"/>
              <a:buChar char=""/>
            </a:pPr>
            <a:r>
              <a:rPr dirty="0"/>
              <a:t>Variety refers to the various types of the data that can exist, for example, text, audio, video, and photos.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741680"/>
          </a:xfrm>
        </p:spPr>
        <p:txBody>
          <a:bodyPr/>
          <a:p>
            <a:r>
              <a:rPr lang="en-IN" altLang="en-US">
                <a:sym typeface="+mn-ea"/>
              </a:rPr>
              <a:t>Hadoop Distributions</a:t>
            </a:r>
            <a:endParaRPr lang="en-US"/>
          </a:p>
        </p:txBody>
      </p:sp>
      <p:pic>
        <p:nvPicPr>
          <p:cNvPr id="4" name="Content Placeholder 3"/>
          <p:cNvPicPr>
            <a:picLocks noChangeAspect="1"/>
          </p:cNvPicPr>
          <p:nvPr>
            <p:ph idx="1"/>
          </p:nvPr>
        </p:nvPicPr>
        <p:blipFill>
          <a:blip r:embed="rId1"/>
          <a:stretch>
            <a:fillRect/>
          </a:stretch>
        </p:blipFill>
        <p:spPr>
          <a:xfrm>
            <a:off x="1752600" y="1447800"/>
            <a:ext cx="2536190" cy="674370"/>
          </a:xfrm>
          <a:prstGeom prst="rect">
            <a:avLst/>
          </a:prstGeom>
        </p:spPr>
      </p:pic>
      <p:sp>
        <p:nvSpPr>
          <p:cNvPr id="5" name="Text Box 4"/>
          <p:cNvSpPr txBox="1"/>
          <p:nvPr/>
        </p:nvSpPr>
        <p:spPr>
          <a:xfrm>
            <a:off x="1371600" y="2515235"/>
            <a:ext cx="7419340" cy="3726815"/>
          </a:xfrm>
          <a:prstGeom prst="rect">
            <a:avLst/>
          </a:prstGeom>
          <a:noFill/>
        </p:spPr>
        <p:txBody>
          <a:bodyPr wrap="square" rtlCol="0">
            <a:noAutofit/>
          </a:bodyPr>
          <a:p>
            <a:r>
              <a:rPr lang="en-US" sz="2200"/>
              <a:t>The company employed contributors to the open source software project Apache Hadoop.</a:t>
            </a:r>
            <a:endParaRPr lang="en-US" sz="2200"/>
          </a:p>
          <a:p>
            <a:endParaRPr lang="en-US" sz="2200"/>
          </a:p>
          <a:p>
            <a:r>
              <a:rPr lang="en-US" sz="2200"/>
              <a:t> The Hortonworks Data Platform (HDP) product, first released in June 2012,included Apache Hadoop and was used for storing, processing, and analyzing large volumes of data. </a:t>
            </a:r>
            <a:endParaRPr lang="en-US" sz="2200"/>
          </a:p>
          <a:p>
            <a:endParaRPr lang="en-US" sz="2200"/>
          </a:p>
          <a:p>
            <a:r>
              <a:rPr lang="en-US" sz="2200"/>
              <a:t>The platform was designed to deal with data from many sources and formats. The platform included Hadoop technology such as the Hadoop Distributed File System, MapReduce, Pig, Hive, HBase, ZooKeeper, and additional components.</a:t>
            </a:r>
            <a:endParaRPr lang="en-US" sz="2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741680"/>
          </a:xfrm>
        </p:spPr>
        <p:txBody>
          <a:bodyPr/>
          <a:p>
            <a:r>
              <a:rPr lang="en-IN" altLang="en-US">
                <a:sym typeface="+mn-ea"/>
              </a:rPr>
              <a:t>Hadoop Distributions</a:t>
            </a:r>
            <a:endParaRPr lang="en-US"/>
          </a:p>
        </p:txBody>
      </p:sp>
      <p:sp>
        <p:nvSpPr>
          <p:cNvPr id="3" name="Content Placeholder 2"/>
          <p:cNvSpPr>
            <a:spLocks noGrp="1"/>
          </p:cNvSpPr>
          <p:nvPr>
            <p:ph idx="1"/>
          </p:nvPr>
        </p:nvSpPr>
        <p:spPr>
          <a:xfrm>
            <a:off x="1295400" y="1443990"/>
            <a:ext cx="7772400" cy="4890770"/>
          </a:xfrm>
        </p:spPr>
        <p:txBody>
          <a:bodyPr/>
          <a:p>
            <a:r>
              <a:rPr lang="en-US"/>
              <a:t>Amazon Elastic MapReduce is a part of Amazon Web Services (AWS), and it exists since the initial times of Hadoop.</a:t>
            </a:r>
            <a:endParaRPr lang="en-US"/>
          </a:p>
          <a:p>
            <a:r>
              <a:rPr lang="en-US"/>
              <a:t> AWS has a simple-to-utilize and well-arranged data analytic stand built on influential HDFS structural design. </a:t>
            </a:r>
            <a:endParaRPr lang="en-US"/>
          </a:p>
          <a:p>
            <a:r>
              <a:rPr lang="en-IN" altLang="en-US"/>
              <a:t>AWS</a:t>
            </a:r>
            <a:r>
              <a:rPr lang="en-US"/>
              <a:t> is one of the highest ranking vendors with the uppermost market distributions across the globe.</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741680"/>
          </a:xfrm>
        </p:spPr>
        <p:txBody>
          <a:bodyPr/>
          <a:p>
            <a:r>
              <a:rPr lang="en-IN" altLang="en-US">
                <a:sym typeface="+mn-ea"/>
              </a:rPr>
              <a:t>Hadoop Distributions</a:t>
            </a:r>
            <a:endParaRPr lang="en-US"/>
          </a:p>
        </p:txBody>
      </p:sp>
      <p:sp>
        <p:nvSpPr>
          <p:cNvPr id="3" name="Content Placeholder 2"/>
          <p:cNvSpPr>
            <a:spLocks noGrp="1"/>
          </p:cNvSpPr>
          <p:nvPr>
            <p:ph idx="1"/>
          </p:nvPr>
        </p:nvSpPr>
        <p:spPr>
          <a:xfrm>
            <a:off x="1295400" y="1443990"/>
            <a:ext cx="7772400" cy="4890770"/>
          </a:xfrm>
        </p:spPr>
        <p:txBody>
          <a:bodyPr/>
          <a:p>
            <a:r>
              <a:rPr lang="en-US"/>
              <a:t>Based on the current Hadoop distribution strategy of the vendors, Microsoft is an IT business not prominent for free foundation software solutions, still trying to make this platform work on Windows.</a:t>
            </a:r>
            <a:endParaRPr lang="en-US"/>
          </a:p>
          <a:p>
            <a:endParaRPr lang="en-US"/>
          </a:p>
          <a:p>
            <a:r>
              <a:rPr lang="en-US"/>
              <a:t> It is offered as community cloud manufactured goods—Microsoft Azure’s HDInsight mainly built to work with Azure.</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533400"/>
            <a:ext cx="7772400" cy="713105"/>
          </a:xfrm>
        </p:spPr>
        <p:txBody>
          <a:bodyPr/>
          <a:p>
            <a:r>
              <a:rPr lang="en-IN" altLang="en-US">
                <a:sym typeface="+mn-ea"/>
              </a:rPr>
              <a:t>Hadoop Distributions</a:t>
            </a:r>
            <a:endParaRPr lang="en-US"/>
          </a:p>
        </p:txBody>
      </p:sp>
      <p:sp>
        <p:nvSpPr>
          <p:cNvPr id="3" name="Content Placeholder 2"/>
          <p:cNvSpPr>
            <a:spLocks noGrp="1"/>
          </p:cNvSpPr>
          <p:nvPr>
            <p:ph idx="1"/>
          </p:nvPr>
        </p:nvSpPr>
        <p:spPr>
          <a:xfrm>
            <a:off x="1295400" y="1482090"/>
            <a:ext cx="7772400" cy="4537710"/>
          </a:xfrm>
        </p:spPr>
        <p:txBody>
          <a:bodyPr/>
          <a:p>
            <a:r>
              <a:rPr lang="en-US"/>
              <a:t>IBM InfoSphere Insights</a:t>
            </a:r>
            <a:endParaRPr lang="en-US"/>
          </a:p>
          <a:p>
            <a:endParaRPr lang="en-US"/>
          </a:p>
          <a:p>
            <a:r>
              <a:rPr lang="en-US" sz="2800"/>
              <a:t>IBM InfoSphere is one of the top Hadoop distributions, because it offers excellent advantages in a single package. The company strongly supports its distributions as it is now running a dedicated Apache System ML project. It provides an open source software development with efficient machine learning ability. With each processing of data, your software tools gain power and produce better results in the future.</a:t>
            </a:r>
            <a:endParaRPr lang="en-US" sz="2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itle 1"/>
          <p:cNvSpPr>
            <a:spLocks noGrp="1"/>
          </p:cNvSpPr>
          <p:nvPr>
            <p:ph type="title"/>
          </p:nvPr>
        </p:nvSpPr>
        <p:spPr/>
        <p:txBody>
          <a:bodyPr wrap="square" lIns="92075" tIns="46038" rIns="92075" bIns="46038" anchor="ctr" anchorCtr="0"/>
          <a:p>
            <a:pPr eaLnBrk="1" hangingPunct="1"/>
            <a:r>
              <a:rPr dirty="0"/>
              <a:t>Questions…..Please?</a:t>
            </a:r>
            <a:endParaRPr dirty="0"/>
          </a:p>
        </p:txBody>
      </p:sp>
      <p:pic>
        <p:nvPicPr>
          <p:cNvPr id="4" name="Picture 3" descr="51e9dc0606cb9da213a5825fa8d6d46cdfec5274fb57476b0d1109a6ce63ee8c.jpg"/>
          <p:cNvPicPr>
            <a:picLocks noChangeAspect="1"/>
          </p:cNvPicPr>
          <p:nvPr/>
        </p:nvPicPr>
        <p:blipFill>
          <a:blip r:embed="rId1" cstate="print"/>
          <a:stretch>
            <a:fillRect/>
          </a:stretch>
        </p:blipFill>
        <p:spPr>
          <a:xfrm>
            <a:off x="2286000" y="1905000"/>
            <a:ext cx="5562600" cy="4495800"/>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400_F_54289951_tVRl0MWrVM4bJOa396sGjb0dvSKery8b.jpg"/>
          <p:cNvPicPr>
            <a:picLocks noChangeAspect="1"/>
          </p:cNvPicPr>
          <p:nvPr/>
        </p:nvPicPr>
        <p:blipFill>
          <a:blip r:embed="rId1" cstate="print"/>
          <a:stretch>
            <a:fillRect/>
          </a:stretch>
        </p:blipFill>
        <p:spPr>
          <a:xfrm>
            <a:off x="1752600" y="1143000"/>
            <a:ext cx="6781800" cy="5257800"/>
          </a:xfrm>
          <a:prstGeom prst="rect">
            <a:avLst/>
          </a:prstGeom>
          <a:ln>
            <a:noFill/>
          </a:ln>
          <a:effectLst>
            <a:glow rad="228600">
              <a:schemeClr val="accent1">
                <a:satMod val="175000"/>
                <a:alpha val="40000"/>
              </a:schemeClr>
            </a:glow>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itle 1"/>
          <p:cNvSpPr>
            <a:spLocks noGrp="1"/>
          </p:cNvSpPr>
          <p:nvPr>
            <p:ph type="title"/>
          </p:nvPr>
        </p:nvSpPr>
        <p:spPr>
          <a:xfrm>
            <a:off x="1295400" y="533400"/>
            <a:ext cx="7772400" cy="685800"/>
          </a:xfrm>
        </p:spPr>
        <p:txBody>
          <a:bodyPr wrap="square" lIns="92075" tIns="46038" rIns="92075" bIns="46038" anchor="ctr" anchorCtr="0"/>
          <a:p>
            <a:pPr eaLnBrk="1" hangingPunct="1"/>
            <a:r>
              <a:rPr dirty="0"/>
              <a:t>More Resources</a:t>
            </a:r>
            <a:endParaRPr dirty="0"/>
          </a:p>
        </p:txBody>
      </p:sp>
      <p:sp>
        <p:nvSpPr>
          <p:cNvPr id="27650" name="Content Placeholder 2"/>
          <p:cNvSpPr>
            <a:spLocks noGrp="1"/>
          </p:cNvSpPr>
          <p:nvPr>
            <p:ph idx="1"/>
          </p:nvPr>
        </p:nvSpPr>
        <p:spPr>
          <a:xfrm>
            <a:off x="1295400" y="1295400"/>
            <a:ext cx="7772400" cy="4724400"/>
          </a:xfrm>
        </p:spPr>
        <p:txBody>
          <a:bodyPr wrap="square" lIns="92075" tIns="46038" rIns="92075" bIns="46038" anchor="t" anchorCtr="0"/>
          <a:p>
            <a:pPr eaLnBrk="1" hangingPunct="1"/>
            <a:r>
              <a:rPr sz="2800" dirty="0">
                <a:hlinkClick r:id="rId1"/>
              </a:rPr>
              <a:t>http://hadoop.apache.org/</a:t>
            </a:r>
            <a:endParaRPr sz="2800" dirty="0">
              <a:hlinkClick r:id="rId1"/>
            </a:endParaRPr>
          </a:p>
          <a:p>
            <a:pPr eaLnBrk="1" hangingPunct="1"/>
            <a:r>
              <a:rPr sz="2800" dirty="0">
                <a:hlinkClick r:id="rId1"/>
              </a:rPr>
              <a:t>https://www.mapr.com/products/apache-hadoop</a:t>
            </a:r>
            <a:endParaRPr sz="2800" dirty="0">
              <a:hlinkClick r:id="rId1"/>
            </a:endParaRPr>
          </a:p>
          <a:p>
            <a:pPr eaLnBrk="1" hangingPunct="1"/>
            <a:r>
              <a:rPr sz="2800" dirty="0">
                <a:hlinkClick r:id="rId1"/>
              </a:rPr>
              <a:t>http://hortonworks.com/apache/hadoop/</a:t>
            </a:r>
            <a:endParaRPr sz="2800" dirty="0">
              <a:hlinkClick r:id="rId1"/>
            </a:endParaRPr>
          </a:p>
          <a:p>
            <a:pPr eaLnBrk="1" hangingPunct="1"/>
            <a:r>
              <a:rPr sz="2800" dirty="0">
                <a:hlinkClick r:id="rId1"/>
              </a:rPr>
              <a:t>http://www.cloudera.com/</a:t>
            </a:r>
            <a:endParaRPr sz="2800" dirty="0">
              <a:hlinkClick r:id="rId1"/>
            </a:endParaRPr>
          </a:p>
          <a:p>
            <a:pPr eaLnBrk="1" hangingPunct="1"/>
            <a:r>
              <a:rPr sz="2800" dirty="0">
                <a:hlinkClick r:id="rId1"/>
              </a:rPr>
              <a:t>http://bigdata-madesimple.com/top-20-big-data-jobs-and-their-responsibilities/</a:t>
            </a:r>
            <a:endParaRPr sz="2800" dirty="0"/>
          </a:p>
          <a:p>
            <a:pPr eaLnBrk="1" hangingPunct="1"/>
            <a:r>
              <a:rPr sz="2800" dirty="0">
                <a:hlinkClick r:id="rId2"/>
              </a:rPr>
              <a:t>http://www.dqindia.com/5-reasons-why-a-big-data-career-so-hot-in-2015-and-beyond/</a:t>
            </a:r>
            <a:endParaRPr sz="2800" dirty="0"/>
          </a:p>
          <a:p>
            <a:pPr eaLnBrk="1" hangingPunct="1"/>
            <a:r>
              <a:rPr sz="2800" dirty="0">
                <a:hlinkClick r:id="rId3"/>
              </a:rPr>
              <a:t>http://www.tomsitpro.com/articles/big-data-certifications,2-706-2.html</a:t>
            </a:r>
            <a:endParaRPr sz="2800" dirty="0"/>
          </a:p>
          <a:p>
            <a:pPr eaLnBrk="1" hangingPunct="1"/>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ym typeface="+mn-ea"/>
              </a:rPr>
              <a:t>5</a:t>
            </a:r>
            <a:r>
              <a:rPr dirty="0">
                <a:sym typeface="+mn-ea"/>
              </a:rPr>
              <a:t> V’s of Big Data</a:t>
            </a:r>
            <a:endParaRPr lang="en-US"/>
          </a:p>
        </p:txBody>
      </p:sp>
      <p:sp>
        <p:nvSpPr>
          <p:cNvPr id="3" name="Content Placeholder 2"/>
          <p:cNvSpPr>
            <a:spLocks noGrp="1"/>
          </p:cNvSpPr>
          <p:nvPr>
            <p:ph idx="1"/>
          </p:nvPr>
        </p:nvSpPr>
        <p:spPr/>
        <p:txBody>
          <a:bodyPr/>
          <a:p>
            <a:r>
              <a:rPr lang="en-US"/>
              <a:t>Value</a:t>
            </a:r>
            <a:endParaRPr lang="en-US"/>
          </a:p>
          <a:p>
            <a:r>
              <a:rPr lang="en-US"/>
              <a:t>Value refers to the benefits that big data can provide, and it relates directly to what organizations can do with that collected data. Being able to pull value from big data is a requirement, as the value of big data increases significantly depending on the insights that can be gained from it.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ym typeface="+mn-ea"/>
              </a:rPr>
              <a:t>5</a:t>
            </a:r>
            <a:r>
              <a:rPr dirty="0">
                <a:sym typeface="+mn-ea"/>
              </a:rPr>
              <a:t> V’s of Big Data</a:t>
            </a:r>
            <a:endParaRPr lang="en-US"/>
          </a:p>
        </p:txBody>
      </p:sp>
      <p:sp>
        <p:nvSpPr>
          <p:cNvPr id="3" name="Content Placeholder 2"/>
          <p:cNvSpPr>
            <a:spLocks noGrp="1"/>
          </p:cNvSpPr>
          <p:nvPr>
            <p:ph idx="1"/>
          </p:nvPr>
        </p:nvSpPr>
        <p:spPr/>
        <p:txBody>
          <a:bodyPr/>
          <a:p>
            <a:r>
              <a:rPr lang="en-US"/>
              <a:t>Veracity</a:t>
            </a:r>
            <a:endParaRPr lang="en-US"/>
          </a:p>
          <a:p>
            <a:r>
              <a:rPr lang="en-US"/>
              <a:t>Veracity refers to the quality, accuracy, integrity and credibility of data. Gathered data could have missing pieces, might be inaccurate or might not be able to provide real, valuable insight. Veracity, overall, refers to the level of trust there is in the collected data.</a:t>
            </a:r>
            <a:endParaRPr lang="en-US"/>
          </a:p>
        </p:txBody>
      </p:sp>
    </p:spTree>
  </p:cSld>
  <p:clrMapOvr>
    <a:masterClrMapping/>
  </p:clrMapOvr>
</p:sld>
</file>

<file path=ppt/theme/theme1.xml><?xml version="1.0" encoding="utf-8"?>
<a:theme xmlns:a="http://schemas.openxmlformats.org/drawingml/2006/main" name="Blue wave design template">
  <a:themeElements>
    <a:clrScheme name="Office Theme 1">
      <a:dk1>
        <a:srgbClr val="00354E"/>
      </a:dk1>
      <a:lt1>
        <a:srgbClr val="EAEAEA"/>
      </a:lt1>
      <a:dk2>
        <a:srgbClr val="006699"/>
      </a:dk2>
      <a:lt2>
        <a:srgbClr val="CCECFF"/>
      </a:lt2>
      <a:accent1>
        <a:srgbClr val="006699"/>
      </a:accent1>
      <a:accent2>
        <a:srgbClr val="6699FF"/>
      </a:accent2>
      <a:accent3>
        <a:srgbClr val="AAB8CA"/>
      </a:accent3>
      <a:accent4>
        <a:srgbClr val="C8C8C8"/>
      </a:accent4>
      <a:accent5>
        <a:srgbClr val="AAB8CA"/>
      </a:accent5>
      <a:accent6>
        <a:srgbClr val="5C8AE7"/>
      </a:accent6>
      <a:hlink>
        <a:srgbClr val="CCCCFF"/>
      </a:hlink>
      <a:folHlink>
        <a:srgbClr val="5E6FD4"/>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Office Theme 1">
        <a:dk1>
          <a:srgbClr val="00354E"/>
        </a:dk1>
        <a:lt1>
          <a:srgbClr val="EAEAEA"/>
        </a:lt1>
        <a:dk2>
          <a:srgbClr val="006699"/>
        </a:dk2>
        <a:lt2>
          <a:srgbClr val="CCECFF"/>
        </a:lt2>
        <a:accent1>
          <a:srgbClr val="006699"/>
        </a:accent1>
        <a:accent2>
          <a:srgbClr val="6699FF"/>
        </a:accent2>
        <a:accent3>
          <a:srgbClr val="AAB8CA"/>
        </a:accent3>
        <a:accent4>
          <a:srgbClr val="C8C8C8"/>
        </a:accent4>
        <a:accent5>
          <a:srgbClr val="AAB8CA"/>
        </a:accent5>
        <a:accent6>
          <a:srgbClr val="5C8AE7"/>
        </a:accent6>
        <a:hlink>
          <a:srgbClr val="CCCCFF"/>
        </a:hlink>
        <a:folHlink>
          <a:srgbClr val="5E6FD4"/>
        </a:folHlink>
      </a:clrScheme>
      <a:clrMap bg1="dk2" tx1="lt1" bg2="dk1" tx2="lt2" accent1="accent1" accent2="accent2" accent3="accent3" accent4="accent4" accent5="accent5" accent6="accent6" hlink="hlink" folHlink="folHlink"/>
    </a:extraClrScheme>
    <a:extraClrScheme>
      <a:clrScheme name="Office Theme 2">
        <a:dk1>
          <a:srgbClr val="000080"/>
        </a:dk1>
        <a:lt1>
          <a:srgbClr val="FFFFFF"/>
        </a:lt1>
        <a:dk2>
          <a:srgbClr val="3366CC"/>
        </a:dk2>
        <a:lt2>
          <a:srgbClr val="7A7C93"/>
        </a:lt2>
        <a:accent1>
          <a:srgbClr val="006699"/>
        </a:accent1>
        <a:accent2>
          <a:srgbClr val="6699FF"/>
        </a:accent2>
        <a:accent3>
          <a:srgbClr val="FFFFFF"/>
        </a:accent3>
        <a:accent4>
          <a:srgbClr val="00006C"/>
        </a:accent4>
        <a:accent5>
          <a:srgbClr val="AAB8CA"/>
        </a:accent5>
        <a:accent6>
          <a:srgbClr val="5C8AE7"/>
        </a:accent6>
        <a:hlink>
          <a:srgbClr val="CCCCFF"/>
        </a:hlink>
        <a:folHlink>
          <a:srgbClr val="5E6FD4"/>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68686"/>
        </a:lt2>
        <a:accent1>
          <a:srgbClr val="969696"/>
        </a:accent1>
        <a:accent2>
          <a:srgbClr val="CBCBCB"/>
        </a:accent2>
        <a:accent3>
          <a:srgbClr val="FFFFFF"/>
        </a:accent3>
        <a:accent4>
          <a:srgbClr val="000000"/>
        </a:accent4>
        <a:accent5>
          <a:srgbClr val="C9C9C9"/>
        </a:accent5>
        <a:accent6>
          <a:srgbClr val="B8B8B8"/>
        </a:accent6>
        <a:hlink>
          <a:srgbClr val="EAEAEA"/>
        </a:hlink>
        <a:folHlink>
          <a:srgbClr val="5F5F5F"/>
        </a:folHlink>
      </a:clrScheme>
      <a:clrMap bg1="lt1" tx1="dk1" bg2="lt2" tx2="dk2" accent1="accent1" accent2="accent2" accent3="accent3" accent4="accent4" accent5="accent5" accent6="accent6" hlink="hlink" folHlink="folHlink"/>
    </a:extraClrScheme>
    <a:extraClrScheme>
      <a:clrScheme name="Office Theme 4">
        <a:dk1>
          <a:srgbClr val="660066"/>
        </a:dk1>
        <a:lt1>
          <a:srgbClr val="EAEAEA"/>
        </a:lt1>
        <a:dk2>
          <a:srgbClr val="3366CC"/>
        </a:dk2>
        <a:lt2>
          <a:srgbClr val="7A7C93"/>
        </a:lt2>
        <a:accent1>
          <a:srgbClr val="00CCCC"/>
        </a:accent1>
        <a:accent2>
          <a:srgbClr val="CC66FF"/>
        </a:accent2>
        <a:accent3>
          <a:srgbClr val="F3F3F3"/>
        </a:accent3>
        <a:accent4>
          <a:srgbClr val="560056"/>
        </a:accent4>
        <a:accent5>
          <a:srgbClr val="AAE2E2"/>
        </a:accent5>
        <a:accent6>
          <a:srgbClr val="B95CE7"/>
        </a:accent6>
        <a:hlink>
          <a:srgbClr val="CCFF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3366"/>
        </a:dk1>
        <a:lt1>
          <a:srgbClr val="EAEAEA"/>
        </a:lt1>
        <a:dk2>
          <a:srgbClr val="009999"/>
        </a:dk2>
        <a:lt2>
          <a:srgbClr val="FFFFFF"/>
        </a:lt2>
        <a:accent1>
          <a:srgbClr val="008080"/>
        </a:accent1>
        <a:accent2>
          <a:srgbClr val="00CCCC"/>
        </a:accent2>
        <a:accent3>
          <a:srgbClr val="AACACA"/>
        </a:accent3>
        <a:accent4>
          <a:srgbClr val="C8C8C8"/>
        </a:accent4>
        <a:accent5>
          <a:srgbClr val="AAC0C0"/>
        </a:accent5>
        <a:accent6>
          <a:srgbClr val="00B9B9"/>
        </a:accent6>
        <a:hlink>
          <a:srgbClr val="A7DDE1"/>
        </a:hlink>
        <a:folHlink>
          <a:srgbClr val="319CB7"/>
        </a:folHlink>
      </a:clrScheme>
      <a:clrMap bg1="dk2" tx1="lt1" bg2="dk1" tx2="lt2" accent1="accent1" accent2="accent2" accent3="accent3" accent4="accent4" accent5="accent5" accent6="accent6" hlink="hlink" folHlink="folHlink"/>
    </a:extraClrScheme>
    <a:extraClrScheme>
      <a:clrScheme name="Office Theme 6">
        <a:dk1>
          <a:srgbClr val="00354E"/>
        </a:dk1>
        <a:lt1>
          <a:srgbClr val="EAEAEA"/>
        </a:lt1>
        <a:dk2>
          <a:srgbClr val="6D67AA"/>
        </a:dk2>
        <a:lt2>
          <a:srgbClr val="CCCCFF"/>
        </a:lt2>
        <a:accent1>
          <a:srgbClr val="6600CC"/>
        </a:accent1>
        <a:accent2>
          <a:srgbClr val="9999FF"/>
        </a:accent2>
        <a:accent3>
          <a:srgbClr val="BAB8D2"/>
        </a:accent3>
        <a:accent4>
          <a:srgbClr val="C8C8C8"/>
        </a:accent4>
        <a:accent5>
          <a:srgbClr val="B8AAE2"/>
        </a:accent5>
        <a:accent6>
          <a:srgbClr val="8A8AE7"/>
        </a:accent6>
        <a:hlink>
          <a:srgbClr val="CCCCFF"/>
        </a:hlink>
        <a:folHlink>
          <a:srgbClr val="9D70B8"/>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wave design template</Template>
  <TotalTime>0</TotalTime>
  <Words>20524</Words>
  <Application>WPS Presentation</Application>
  <PresentationFormat>On-screen Show (4:3)</PresentationFormat>
  <Paragraphs>449</Paragraphs>
  <Slides>76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76</vt:i4>
      </vt:variant>
    </vt:vector>
  </HeadingPairs>
  <TitlesOfParts>
    <vt:vector size="87" baseType="lpstr">
      <vt:lpstr>Arial</vt:lpstr>
      <vt:lpstr>SimSun</vt:lpstr>
      <vt:lpstr>Wingdings</vt:lpstr>
      <vt:lpstr>Times New Roman</vt:lpstr>
      <vt:lpstr>Wingdings 2</vt:lpstr>
      <vt:lpstr>Wingdings</vt:lpstr>
      <vt:lpstr>Microsoft YaHei</vt:lpstr>
      <vt:lpstr>Arial Unicode MS</vt:lpstr>
      <vt:lpstr>Calibri</vt:lpstr>
      <vt:lpstr>Wingdings 2</vt:lpstr>
      <vt:lpstr>Blue wave design template</vt:lpstr>
      <vt:lpstr>Big Data and Hadoop</vt:lpstr>
      <vt:lpstr>Big Data</vt:lpstr>
      <vt:lpstr>What is Big Data</vt:lpstr>
      <vt:lpstr>What is Big Data</vt:lpstr>
      <vt:lpstr>5 V’s of Big Data</vt:lpstr>
      <vt:lpstr>5 V’s of Big Data</vt:lpstr>
      <vt:lpstr>5 V’s of Big Data</vt:lpstr>
      <vt:lpstr>5 V’s of Big Data</vt:lpstr>
      <vt:lpstr>5 V’s of Big Data</vt:lpstr>
      <vt:lpstr>Big Data Examples</vt:lpstr>
      <vt:lpstr>Big Data Examples</vt:lpstr>
      <vt:lpstr>Big Data Examples</vt:lpstr>
      <vt:lpstr>Data Generated per day</vt:lpstr>
      <vt:lpstr>What is Big Data Analysis</vt:lpstr>
      <vt:lpstr>What is Big Data Analysis</vt:lpstr>
      <vt:lpstr>What is Big Data Analysis</vt:lpstr>
      <vt:lpstr>Applications of Big Data</vt:lpstr>
      <vt:lpstr>Applications of Big Data</vt:lpstr>
      <vt:lpstr>Big Data Analysis - Examples</vt:lpstr>
      <vt:lpstr>Big Data Analysis - Examples</vt:lpstr>
      <vt:lpstr>Big Data Analysis - Examples</vt:lpstr>
      <vt:lpstr>Big Data Analysis - Examples</vt:lpstr>
      <vt:lpstr>Big Data Analysis - Examples</vt:lpstr>
      <vt:lpstr>Big Data Analysis - Examples</vt:lpstr>
      <vt:lpstr>Big Data Analysis - Examples</vt:lpstr>
      <vt:lpstr>How companies use Big Data</vt:lpstr>
      <vt:lpstr>How companies use Big Data</vt:lpstr>
      <vt:lpstr>How companies use Big Data</vt:lpstr>
      <vt:lpstr>How companies use Big Data</vt:lpstr>
      <vt:lpstr>How companies use Big Data</vt:lpstr>
      <vt:lpstr>How companies use Big Data</vt:lpstr>
      <vt:lpstr>Challanges of Big Data</vt:lpstr>
      <vt:lpstr>Challanges of Big Data</vt:lpstr>
      <vt:lpstr>Challanges of Big Data</vt:lpstr>
      <vt:lpstr>Challanges of Big Data</vt:lpstr>
      <vt:lpstr>Challanges of Big Data</vt:lpstr>
      <vt:lpstr>Challanges of Big Data</vt:lpstr>
      <vt:lpstr>Challanges of Big Data</vt:lpstr>
      <vt:lpstr>Big Data Technologies</vt:lpstr>
      <vt:lpstr>Big Data Technologies</vt:lpstr>
      <vt:lpstr>Big Data Technologies</vt:lpstr>
      <vt:lpstr>Big Data Technologies</vt:lpstr>
      <vt:lpstr>Big Data Technologies</vt:lpstr>
      <vt:lpstr>Big Data Technologies</vt:lpstr>
      <vt:lpstr>Big Data Technologies</vt:lpstr>
      <vt:lpstr>Big Data Technologies</vt:lpstr>
      <vt:lpstr>Big Data Technologies</vt:lpstr>
      <vt:lpstr>Big Data Technologies</vt:lpstr>
      <vt:lpstr>Big Data Technologies</vt:lpstr>
      <vt:lpstr>Big Data Technologies</vt:lpstr>
      <vt:lpstr>Big Data Technologies</vt:lpstr>
      <vt:lpstr>Big Data Technologies</vt:lpstr>
      <vt:lpstr>Big Data Technologies</vt:lpstr>
      <vt:lpstr>Big Data Technologies</vt:lpstr>
      <vt:lpstr>Big Data Technologies</vt:lpstr>
      <vt:lpstr>Hadoop</vt:lpstr>
      <vt:lpstr>Hadoop</vt:lpstr>
      <vt:lpstr>Hadoop</vt:lpstr>
      <vt:lpstr>Hadoop</vt:lpstr>
      <vt:lpstr>Hadoop</vt:lpstr>
      <vt:lpstr>Hadoop</vt:lpstr>
      <vt:lpstr>Hadoop</vt:lpstr>
      <vt:lpstr>Hadoop</vt:lpstr>
      <vt:lpstr>Hadoop</vt:lpstr>
      <vt:lpstr>Hadoop</vt:lpstr>
      <vt:lpstr>Hadoop</vt:lpstr>
      <vt:lpstr>Hadoop</vt:lpstr>
      <vt:lpstr>Hadoop Distributions</vt:lpstr>
      <vt:lpstr>Hadoop Distributions</vt:lpstr>
      <vt:lpstr>Hadoop Distributions</vt:lpstr>
      <vt:lpstr>Hadoop Distributions</vt:lpstr>
      <vt:lpstr>Hadoop Distributions</vt:lpstr>
      <vt:lpstr>Hadoop Distributions</vt:lpstr>
      <vt:lpstr>Questions…..Please?</vt:lpstr>
      <vt:lpstr>PowerPoint 演示文稿</vt:lpstr>
      <vt:lpstr>More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and Hadoop</dc:title>
  <dc:creator>iuser</dc:creator>
  <cp:lastModifiedBy>iuser</cp:lastModifiedBy>
  <cp:revision>12</cp:revision>
  <dcterms:created xsi:type="dcterms:W3CDTF">2016-07-06T09:07:00Z</dcterms:created>
  <dcterms:modified xsi:type="dcterms:W3CDTF">2024-04-20T06:11:30Z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TC010689881033</vt:lpwstr>
  </property>
  <property fmtid="{D5CDD505-2E9C-101B-9397-08002B2CF9AE}" pid="3" name="KSOProductBuildVer">
    <vt:lpwstr>1033-12.2.0.16731</vt:lpwstr>
  </property>
  <property fmtid="{D5CDD505-2E9C-101B-9397-08002B2CF9AE}" pid="4" name="ICV">
    <vt:lpwstr>C2341DEBF7FA40E791080AB9C6DF4CA9_13</vt:lpwstr>
  </property>
</Properties>
</file>