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s/comment1.xml" ContentType="application/vnd.openxmlformats-officedocument.presentationml.comments+xml"/>
  <Override PartName="/ppt/slides/slide3.xml" ContentType="application/vnd.openxmlformats-officedocument.presentationml.slide+xml"/>
  <Override PartName="/ppt/comments/comment2.xml" ContentType="application/vnd.openxmlformats-officedocument.presentationml.comment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s/comment3.xml" ContentType="application/vnd.openxmlformats-officedocument.presentationml.comments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1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comments" Target="comments/comment1.xml"/><Relationship Id="rId11" Type="http://schemas.openxmlformats.org/officeDocument/2006/relationships/slide" Target="slides/slide3.xml"/><Relationship Id="rId12" Type="http://schemas.openxmlformats.org/officeDocument/2006/relationships/comments" Target="comments/comment2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comments" Target="comments/comment3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7T21:47:56.479" idx="1">
    <p:pos x="4096" y="3620"/>
    <p:text>Something here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7T22:27:57.327" idx="2">
    <p:pos x="4096" y="3620"/>
    <p:text>Discuss Unit Testing with the group.
 And clarify doubts if any
How it differs from Integeration and Functional testing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7T22:35:05.157" idx="3">
    <p:pos x="4096" y="3620"/>
    <p:text>Can you name one other reason for Groovy popularity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Spock Unit Testing</a:t>
            </a:r>
          </a:p>
          <a:p>
            <a:pPr>
              <a:defRPr sz="3200"/>
            </a:pPr>
            <a:r>
              <a:t>By Imran Mir</a:t>
            </a:r>
          </a:p>
        </p:txBody>
      </p:sp>
      <p:sp>
        <p:nvSpPr>
          <p:cNvPr id="129" name="Shape 129"/>
          <p:cNvSpPr/>
          <p:nvPr>
            <p:ph type="subTitle" sz="half" idx="1"/>
          </p:nvPr>
        </p:nvSpPr>
        <p:spPr>
          <a:xfrm>
            <a:off x="1270000" y="5029200"/>
            <a:ext cx="10464800" cy="39403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32" name="Group 132"/>
          <p:cNvGrpSpPr/>
          <p:nvPr/>
        </p:nvGrpSpPr>
        <p:grpSpPr>
          <a:xfrm>
            <a:off x="1079500" y="5021777"/>
            <a:ext cx="10624495" cy="4717219"/>
            <a:chOff x="0" y="0"/>
            <a:chExt cx="10624494" cy="4717217"/>
          </a:xfrm>
        </p:grpSpPr>
        <p:pic>
          <p:nvPicPr>
            <p:cNvPr id="131" name="Testing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10370495" cy="438701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0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624495" cy="471721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Testing is the integral part of software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Understanding Unit testing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Unit testing is a method by which individual units of source code are tested to determine if they are fit for use</a:t>
            </a:r>
          </a:p>
          <a:p>
            <a:pPr lvl="1" marL="720090" indent="-360045" defTabSz="473201">
              <a:spcBef>
                <a:spcPts val="3400"/>
              </a:spcBef>
              <a:buSzPct val="45000"/>
              <a:buBlip>
                <a:blip r:embed="rId2"/>
              </a:buBlip>
              <a:defRPr sz="2916"/>
            </a:pPr>
            <a:r>
              <a:t>A unit is the smallest testable part of an application</a:t>
            </a:r>
          </a:p>
          <a:p>
            <a:pPr lvl="1" marL="720090" indent="-360045" defTabSz="473201">
              <a:spcBef>
                <a:spcPts val="3400"/>
              </a:spcBef>
              <a:buSzPct val="45000"/>
              <a:buBlip>
                <a:blip r:embed="rId2"/>
              </a:buBlip>
              <a:defRPr sz="2916"/>
            </a:pPr>
            <a:r>
              <a:t>Each test case is independent from the others: substitutes like method stubs, mock objects, can be used to assist testing a module in isolation.</a:t>
            </a:r>
          </a:p>
          <a:p>
            <a:pPr lvl="1" marL="720090" indent="-360045" defTabSz="473201">
              <a:spcBef>
                <a:spcPts val="3400"/>
              </a:spcBef>
              <a:buSzPct val="45000"/>
              <a:buBlip>
                <a:blip r:embed="rId2"/>
              </a:buBlip>
              <a:defRPr sz="2916"/>
            </a:pPr>
            <a:r>
              <a:t>A unit test provides a strict, written contract that the piece of code must satisfy</a:t>
            </a:r>
          </a:p>
          <a:p>
            <a:pPr lvl="1" marL="720090" indent="-360045" defTabSz="473201">
              <a:spcBef>
                <a:spcPts val="3400"/>
              </a:spcBef>
              <a:buSzPct val="45000"/>
              <a:buBlip>
                <a:blip r:embed="rId2"/>
              </a:buBlip>
              <a:defRPr sz="2916"/>
            </a:pPr>
            <a:r>
              <a:t>It tests individual methods or blocks of code without considering for surrounding infrastructure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Disadvantages of writing Unit tests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cases -written to suit programmer’s implementation (not necessarily specification)</a:t>
            </a:r>
          </a:p>
          <a:p>
            <a:pPr/>
            <a:r>
              <a:t>The actual database or external file is never tested directly by TDD</a:t>
            </a:r>
          </a:p>
          <a:p>
            <a:pPr/>
            <a:r>
              <a:t>It is highly reliant on Refactoring and Programmer skills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Advantages Of Unit Testing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Facilitates change</a:t>
            </a:r>
          </a:p>
          <a:p>
            <a:pPr/>
            <a:r>
              <a:t>Simplifies Integration</a:t>
            </a:r>
          </a:p>
          <a:p>
            <a:pPr/>
            <a:r>
              <a:t>Serves as documentation</a:t>
            </a:r>
          </a:p>
          <a:p>
            <a:pPr/>
            <a:r>
              <a:t>Evolve designs</a:t>
            </a:r>
          </a:p>
          <a:p>
            <a:pPr/>
            <a:r>
              <a:t>Are index of the Quality of a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Why we need Mocking ?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isolate a piece of code under test from its dependencies</a:t>
            </a:r>
          </a:p>
          <a:p>
            <a:pPr/>
            <a:r>
              <a:t>If real objects are impractical to incorporate</a:t>
            </a:r>
          </a:p>
          <a:p>
            <a:pPr/>
            <a:r>
              <a:t>In short mocks simulate the behaviour of real objects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Stubbing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simulate a complex execution by replacing the actual behaviour with a dummy behaviour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Spock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and specification framework for Java and Groovy applications</a:t>
            </a:r>
          </a:p>
          <a:p>
            <a:pPr/>
            <a:r>
              <a:t>Beautiful and highly expressive specification language</a:t>
            </a:r>
          </a:p>
          <a:p>
            <a:pPr/>
            <a:r>
              <a:t>One of the big reasons Groovy is becoming popular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Specification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spock.lang.Specification</a:t>
            </a:r>
          </a:p>
          <a:p>
            <a:pPr/>
            <a:r>
              <a:t>Gives a number of useful methods for writing specifications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Fixture Methods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 setup() {}          // run before every feature method</a:t>
            </a:r>
          </a:p>
          <a:p>
            <a:pPr/>
            <a:r>
              <a:t>def cleanup() {}        // run after every feature method</a:t>
            </a:r>
          </a:p>
          <a:p>
            <a:pPr/>
            <a:r>
              <a:t>def setupSpec() {}     // run before the first feature method</a:t>
            </a:r>
          </a:p>
          <a:p>
            <a:pPr/>
            <a:r>
              <a:t>def cleanupSpec() {}   // run after the last feature method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Methods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xfrm>
            <a:off x="850900" y="2222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def "pushing an element on the stack"() {</a:t>
            </a:r>
          </a:p>
          <a:p>
            <a:pPr marL="0" indent="0">
              <a:buSzTx/>
              <a:buNone/>
            </a:pPr>
            <a:r>
              <a:t>  // blocks go here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Highlights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Unit Testing</a:t>
            </a:r>
          </a:p>
          <a:p>
            <a:pPr/>
            <a:r>
              <a:t>Mock, Stub</a:t>
            </a:r>
          </a:p>
          <a:p>
            <a:pPr/>
            <a:r>
              <a:t>Introduction to Spock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92" name="Group 192"/>
          <p:cNvGrpSpPr/>
          <p:nvPr/>
        </p:nvGrpSpPr>
        <p:grpSpPr>
          <a:xfrm>
            <a:off x="1946904" y="2666496"/>
            <a:ext cx="7339631" cy="6382061"/>
            <a:chOff x="0" y="0"/>
            <a:chExt cx="7339630" cy="6382060"/>
          </a:xfrm>
        </p:grpSpPr>
        <p:pic>
          <p:nvPicPr>
            <p:cNvPr id="191" name="blocks-enhanc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7085631" cy="605186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0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339631" cy="638206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000"/>
            </a:pPr>
            <a:r>
              <a:t>Specification </a:t>
            </a:r>
          </a:p>
          <a:p>
            <a:pPr marL="0" indent="0" algn="ctr">
              <a:spcBef>
                <a:spcPts val="0"/>
              </a:spcBef>
              <a:buSzTx/>
              <a:buNone/>
              <a:defRPr sz="8000"/>
            </a:pPr>
            <a:r>
              <a:t>as </a:t>
            </a:r>
          </a:p>
          <a:p>
            <a:pPr marL="0" indent="0" algn="ctr">
              <a:spcBef>
                <a:spcPts val="0"/>
              </a:spcBef>
              <a:buSzTx/>
              <a:buNone/>
              <a:defRPr sz="8000"/>
            </a:pPr>
            <a:r>
              <a:t>Documentation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Living Documentation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2254" indent="-262254" defTabSz="344677">
              <a:spcBef>
                <a:spcPts val="2400"/>
              </a:spcBef>
              <a:defRPr sz="2124"/>
            </a:pPr>
            <a:r>
              <a:t>def “</a:t>
            </a:r>
            <a:r>
              <a:rPr>
                <a:solidFill>
                  <a:srgbClr val="4766F9"/>
                </a:solidFill>
              </a:rPr>
              <a:t>our newly bought kettle makes tea</a:t>
            </a:r>
            <a:r>
              <a:t>”(){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setup: “</a:t>
            </a:r>
            <a:r>
              <a:rPr>
                <a:solidFill>
                  <a:srgbClr val="3F57FD"/>
                </a:solidFill>
              </a:rPr>
              <a:t>Need some tea leaves</a:t>
            </a:r>
            <a:r>
              <a:t>"</a:t>
            </a:r>
          </a:p>
          <a:p>
            <a:pPr lvl="4" marL="0" indent="539495" defTabSz="344677">
              <a:spcBef>
                <a:spcPts val="2400"/>
              </a:spcBef>
              <a:buSzTx/>
              <a:buNone/>
              <a:defRPr sz="2124"/>
            </a:pPr>
            <a:r>
              <a:t>	// code goes here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and: “</a:t>
            </a:r>
            <a:r>
              <a:rPr>
                <a:solidFill>
                  <a:srgbClr val="4D59F8"/>
                </a:solidFill>
              </a:rPr>
              <a:t>and some  water</a:t>
            </a:r>
            <a:r>
              <a:t>"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124"/>
            </a:pPr>
            <a:r>
              <a:t>		// code goes here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and: “</a:t>
            </a:r>
            <a:r>
              <a:rPr>
                <a:solidFill>
                  <a:srgbClr val="4D52FC"/>
                </a:solidFill>
              </a:rPr>
              <a:t>and the kettle</a:t>
            </a:r>
            <a:r>
              <a:t>"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124"/>
            </a:pPr>
            <a:r>
              <a:t>		// code goes here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when: “</a:t>
            </a:r>
            <a:r>
              <a:rPr>
                <a:solidFill>
                  <a:srgbClr val="0433FF"/>
                </a:solidFill>
              </a:rPr>
              <a:t>contents are boiled</a:t>
            </a:r>
            <a:r>
              <a:t>”</a:t>
            </a:r>
            <a:br/>
            <a:r>
              <a:t>         // code goes here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then: “</a:t>
            </a:r>
            <a:r>
              <a:rPr>
                <a:solidFill>
                  <a:srgbClr val="0433FF"/>
                </a:solidFill>
              </a:rPr>
              <a:t>we taste some delicious tea</a:t>
            </a:r>
            <a:r>
              <a:t>”</a:t>
            </a:r>
            <a:br/>
            <a:r>
              <a:t>        // compare the 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contd..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given: “</a:t>
            </a:r>
            <a:r>
              <a:rPr>
                <a:solidFill>
                  <a:srgbClr val="4C6AF9"/>
                </a:solidFill>
              </a:rPr>
              <a:t>plane water</a:t>
            </a:r>
            <a:r>
              <a:t>"</a:t>
            </a:r>
          </a:p>
          <a:p>
            <a:pPr marL="0" indent="0">
              <a:buSzTx/>
              <a:buNone/>
            </a:pPr>
            <a:r>
              <a:t>		// ...</a:t>
            </a:r>
          </a:p>
          <a:p>
            <a:pPr/>
            <a:r>
              <a:t>when: “</a:t>
            </a:r>
            <a:r>
              <a:rPr>
                <a:solidFill>
                  <a:srgbClr val="4C53F0"/>
                </a:solidFill>
              </a:rPr>
              <a:t>lemon juice is added</a:t>
            </a:r>
            <a:r>
              <a:t>"</a:t>
            </a:r>
          </a:p>
          <a:p>
            <a:pPr marL="0" indent="0">
              <a:buSzTx/>
              <a:buNone/>
            </a:pPr>
            <a:r>
              <a:t>		// ...</a:t>
            </a:r>
          </a:p>
          <a:p>
            <a:pPr/>
            <a:r>
              <a:t>then: “</a:t>
            </a:r>
            <a:r>
              <a:rPr>
                <a:solidFill>
                  <a:srgbClr val="5569F6"/>
                </a:solidFill>
              </a:rPr>
              <a:t>you get a lemonade</a:t>
            </a:r>
            <a:r>
              <a:t>"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..contd.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866" y="3493698"/>
            <a:ext cx="9539556" cy="4134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Enough of theory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9" name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518" y="3157210"/>
            <a:ext cx="8197549" cy="5457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Report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3" name="Screen Shot 2016-01-22 at 11.27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933" y="2693441"/>
            <a:ext cx="9548734" cy="5967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..cont.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7" name="Screen Shot 2016-01-22 at 11.28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439" y="2781448"/>
            <a:ext cx="9204722" cy="5752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When something goes wrong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1" name="Screen Shot 2016-01-22 at 11.30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8464" y="2539032"/>
            <a:ext cx="9897588" cy="6185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Let us try to read the failures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781" y="3380425"/>
            <a:ext cx="8986451" cy="4459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Testing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Unit testing is a software development process in which the smallest testable parts of an application, called units, are individually and independently scrutinized for proper operation.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Data Tables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419" y="2617204"/>
            <a:ext cx="11675545" cy="6052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3" name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694" y="3709597"/>
            <a:ext cx="9165619" cy="4244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7" name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250" y="2766867"/>
            <a:ext cx="10782896" cy="4323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Spot the difference here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2900" y="2789608"/>
            <a:ext cx="9795900" cy="5427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 special mention for @Unroll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2616200"/>
            <a:ext cx="9850551" cy="1686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2876" y="5182001"/>
            <a:ext cx="11099801" cy="1625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Few Extensions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@Ignore</a:t>
            </a:r>
          </a:p>
          <a:p>
            <a:pPr/>
            <a:r>
              <a:t>@IgnoreRest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Mocks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Mocks have not behaviour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Calling methods on them is allowed but has no effect other than returning the default value for the method’s return type (false, 0, or null)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A mock object is only equal to itself, has a unique hash code, and a string representation that includes the name of the type it represents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This default behavior is overridable by stubbing the methods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Mock Example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marL="0" indent="320039" defTabSz="320039">
              <a:spcBef>
                <a:spcPts val="0"/>
              </a:spcBef>
              <a:buSzTx/>
              <a:buNone/>
              <a:defRPr sz="1260">
                <a:latin typeface="Menlo"/>
                <a:ea typeface="Menlo"/>
                <a:cs typeface="Menlo"/>
                <a:sym typeface="Menlo"/>
              </a:defRPr>
            </a:pPr>
            <a:r>
              <a:t>class Transaction {</a:t>
            </a:r>
          </a:p>
          <a:p>
            <a:pPr lvl="4" marL="0" indent="640079" defTabSz="320039">
              <a:spcBef>
                <a:spcPts val="0"/>
              </a:spcBef>
              <a:buSzTx/>
              <a:buNone/>
              <a:defRPr sz="1260">
                <a:latin typeface="Menlo"/>
                <a:ea typeface="Menlo"/>
                <a:cs typeface="Menlo"/>
                <a:sym typeface="Menlo"/>
              </a:defRPr>
            </a:pPr>
            <a:r>
              <a:t>def </a:t>
            </a:r>
            <a:r>
              <a:rPr b="1">
                <a:solidFill>
                  <a:srgbClr val="7B248D"/>
                </a:solidFill>
              </a:rPr>
              <a:t>emailService</a:t>
            </a:r>
          </a:p>
          <a:p>
            <a:pPr lvl="4" marL="0" indent="640079" defTabSz="320039">
              <a:spcBef>
                <a:spcPts val="0"/>
              </a:spcBef>
              <a:buSzTx/>
              <a:buNone/>
              <a:defRPr sz="126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A55"/>
                </a:solidFill>
              </a:rPr>
              <a:t>void </a:t>
            </a:r>
            <a:r>
              <a:t>cancelSale(Product product, User user) {</a:t>
            </a:r>
            <a:br/>
            <a:r>
              <a:t>    String productName = product.name</a:t>
            </a:r>
            <a:br/>
            <a:r>
              <a:t>    user.balance += (product.price - calculateDiscount(product, user))</a:t>
            </a:r>
            <a:br/>
            <a:r>
              <a:t>    user.cancelPurchase(product)</a:t>
            </a:r>
            <a:br/>
            <a:r>
              <a:t>    </a:t>
            </a:r>
            <a:r>
              <a:rPr b="1">
                <a:solidFill>
                  <a:srgbClr val="7B248D"/>
                </a:solidFill>
              </a:rPr>
              <a:t>emailService</a:t>
            </a:r>
            <a:r>
              <a:t>.sendCancellationEmail(user, productName)</a:t>
            </a:r>
            <a:br/>
            <a:r>
              <a:t>}</a:t>
            </a:r>
          </a:p>
          <a:p>
            <a:pPr lvl="4" marL="0" indent="640079" defTabSz="320039">
              <a:spcBef>
                <a:spcPts val="0"/>
              </a:spcBef>
              <a:buSzTx/>
              <a:buNone/>
              <a:defRPr sz="1260">
                <a:latin typeface="Menlo"/>
                <a:ea typeface="Menlo"/>
                <a:cs typeface="Menlo"/>
                <a:sym typeface="Menlo"/>
              </a:defRPr>
            </a:pPr>
          </a:p>
          <a:p>
            <a:pPr lvl="4" marL="0" indent="640079" defTabSz="320039">
              <a:spcBef>
                <a:spcPts val="0"/>
              </a:spcBef>
              <a:buSzTx/>
              <a:buNone/>
              <a:defRPr sz="1260">
                <a:latin typeface="Menlo"/>
                <a:ea typeface="Menlo"/>
                <a:cs typeface="Menlo"/>
                <a:sym typeface="Menlo"/>
              </a:defRPr>
            </a:pPr>
          </a:p>
          <a:p>
            <a:pPr lvl="4" marL="0" indent="640079" defTabSz="320039">
              <a:spcBef>
                <a:spcPts val="0"/>
              </a:spcBef>
              <a:buSzTx/>
              <a:buNone/>
              <a:defRPr sz="1260">
                <a:latin typeface="Menlo"/>
                <a:ea typeface="Menlo"/>
                <a:cs typeface="Menlo"/>
                <a:sym typeface="Menlo"/>
              </a:defRPr>
            </a:pPr>
          </a:p>
          <a:p>
            <a:pPr lvl="3" marL="0" indent="480059" defTabSz="320039">
              <a:spcBef>
                <a:spcPts val="0"/>
              </a:spcBef>
              <a:buSzTx/>
              <a:buNone/>
              <a:defRPr sz="105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A55"/>
                </a:solidFill>
              </a:rPr>
              <a:t>def </a:t>
            </a:r>
            <a:r>
              <a:rPr b="1">
                <a:solidFill>
                  <a:srgbClr val="008F00"/>
                </a:solidFill>
              </a:rPr>
              <a:t>"Email is send when a sale is cancelled"</a:t>
            </a:r>
            <a:r>
              <a:t>(){</a:t>
            </a:r>
            <a:br/>
            <a:r>
              <a:t>    </a:t>
            </a:r>
            <a:r>
              <a:rPr b="1"/>
              <a:t>given</a:t>
            </a:r>
            <a:r>
              <a:t>: </a:t>
            </a:r>
            <a:r>
              <a:rPr b="1">
                <a:solidFill>
                  <a:srgbClr val="008F00"/>
                </a:solidFill>
              </a:rPr>
              <a:t>"A product"</a:t>
            </a:r>
            <a:br>
              <a:rPr b="1">
                <a:solidFill>
                  <a:srgbClr val="008F00"/>
                </a:solidFill>
              </a:rPr>
            </a:br>
            <a:r>
              <a:rPr b="1">
                <a:solidFill>
                  <a:srgbClr val="008F00"/>
                </a:solidFill>
              </a:rPr>
              <a:t>    </a:t>
            </a:r>
            <a:r>
              <a:t>Product product = </a:t>
            </a:r>
            <a:r>
              <a:rPr b="1">
                <a:solidFill>
                  <a:srgbClr val="000A55"/>
                </a:solidFill>
              </a:rPr>
              <a:t>new </a:t>
            </a:r>
            <a:r>
              <a:t>Product(</a:t>
            </a:r>
            <a:r>
              <a:rPr>
                <a:solidFill>
                  <a:srgbClr val="008F00"/>
                </a:solidFill>
              </a:rPr>
              <a:t>name</a:t>
            </a:r>
            <a:r>
              <a:t>: </a:t>
            </a:r>
            <a:r>
              <a:rPr b="1">
                <a:solidFill>
                  <a:srgbClr val="008F00"/>
                </a:solidFill>
              </a:rPr>
              <a:t>'p1'</a:t>
            </a:r>
            <a:r>
              <a:t>, </a:t>
            </a:r>
            <a:r>
              <a:rPr>
                <a:solidFill>
                  <a:srgbClr val="008F00"/>
                </a:solidFill>
              </a:rPr>
              <a:t>price</a:t>
            </a:r>
            <a:r>
              <a:t>: </a:t>
            </a:r>
            <a:r>
              <a:rPr>
                <a:solidFill>
                  <a:srgbClr val="0433FF"/>
                </a:solidFill>
              </a:rPr>
              <a:t>100</a:t>
            </a:r>
            <a:r>
              <a:t>)</a:t>
            </a:r>
            <a:br/>
            <a:br/>
            <a:r>
              <a:t>    </a:t>
            </a:r>
            <a:r>
              <a:rPr b="1"/>
              <a:t>and</a:t>
            </a:r>
            <a:r>
              <a:t>: </a:t>
            </a:r>
            <a:r>
              <a:rPr b="1">
                <a:solidFill>
                  <a:srgbClr val="008F00"/>
                </a:solidFill>
              </a:rPr>
              <a:t>"A customer"</a:t>
            </a:r>
            <a:br>
              <a:rPr b="1">
                <a:solidFill>
                  <a:srgbClr val="008F00"/>
                </a:solidFill>
              </a:rPr>
            </a:br>
            <a:r>
              <a:rPr b="1">
                <a:solidFill>
                  <a:srgbClr val="008F00"/>
                </a:solidFill>
              </a:rPr>
              <a:t>    </a:t>
            </a:r>
            <a:r>
              <a:t>User user = </a:t>
            </a:r>
            <a:r>
              <a:rPr b="1">
                <a:solidFill>
                  <a:srgbClr val="000A55"/>
                </a:solidFill>
              </a:rPr>
              <a:t>new </a:t>
            </a:r>
            <a:r>
              <a:t>User()</a:t>
            </a:r>
            <a:br/>
            <a:br/>
            <a:r>
              <a:t>    </a:t>
            </a:r>
            <a:r>
              <a:rPr b="1"/>
              <a:t>and</a:t>
            </a:r>
            <a:r>
              <a:t>: </a:t>
            </a:r>
            <a:r>
              <a:rPr b="1">
                <a:solidFill>
                  <a:srgbClr val="008F00"/>
                </a:solidFill>
              </a:rPr>
              <a:t>"A sale"</a:t>
            </a:r>
            <a:br>
              <a:rPr b="1">
                <a:solidFill>
                  <a:srgbClr val="008F00"/>
                </a:solidFill>
              </a:rPr>
            </a:br>
            <a:r>
              <a:rPr b="1">
                <a:solidFill>
                  <a:srgbClr val="008F00"/>
                </a:solidFill>
              </a:rPr>
              <a:t>    </a:t>
            </a:r>
            <a:r>
              <a:t>Transaction transaction = </a:t>
            </a:r>
            <a:r>
              <a:rPr b="1">
                <a:solidFill>
                  <a:srgbClr val="000A55"/>
                </a:solidFill>
              </a:rPr>
              <a:t>new </a:t>
            </a:r>
            <a:r>
              <a:t>Transaction()</a:t>
            </a:r>
            <a:br/>
            <a:br/>
            <a:r>
              <a:t>    </a:t>
            </a:r>
            <a:r>
              <a:rPr b="1"/>
              <a:t>and</a:t>
            </a:r>
            <a:r>
              <a:t>: </a:t>
            </a:r>
            <a:r>
              <a:rPr b="1">
                <a:solidFill>
                  <a:srgbClr val="008F00"/>
                </a:solidFill>
              </a:rPr>
              <a:t>"An email service mock"</a:t>
            </a:r>
            <a:br>
              <a:rPr b="1">
                <a:solidFill>
                  <a:srgbClr val="008F00"/>
                </a:solidFill>
              </a:rPr>
            </a:br>
            <a:r>
              <a:rPr b="1">
                <a:solidFill>
                  <a:srgbClr val="008F00"/>
                </a:solidFill>
              </a:rPr>
              <a:t>    </a:t>
            </a:r>
            <a:r>
              <a:rPr b="1">
                <a:solidFill>
                  <a:srgbClr val="000A55"/>
                </a:solidFill>
              </a:rPr>
              <a:t>def </a:t>
            </a:r>
            <a:r>
              <a:t>emailService = Mock(EmailService)</a:t>
            </a:r>
            <a:br/>
            <a:r>
              <a:t>    transaction.emailService = emailService</a:t>
            </a:r>
            <a:br/>
            <a:br/>
            <a:br/>
            <a:r>
              <a:t>    </a:t>
            </a:r>
            <a:r>
              <a:rPr b="1"/>
              <a:t>when</a:t>
            </a:r>
            <a:r>
              <a:t>: </a:t>
            </a:r>
            <a:r>
              <a:rPr b="1">
                <a:solidFill>
                  <a:srgbClr val="008F00"/>
                </a:solidFill>
              </a:rPr>
              <a:t>"Cancel save is called"</a:t>
            </a:r>
            <a:br>
              <a:rPr b="1">
                <a:solidFill>
                  <a:srgbClr val="008F00"/>
                </a:solidFill>
              </a:rPr>
            </a:br>
            <a:r>
              <a:rPr b="1">
                <a:solidFill>
                  <a:srgbClr val="008F00"/>
                </a:solidFill>
              </a:rPr>
              <a:t>    </a:t>
            </a:r>
            <a:r>
              <a:t>transaction.cancelSale(product, user)</a:t>
            </a:r>
            <a:br/>
            <a:br/>
            <a:r>
              <a:t>    </a:t>
            </a:r>
            <a:r>
              <a:rPr b="1"/>
              <a:t>then</a:t>
            </a:r>
            <a:r>
              <a:t>: </a:t>
            </a:r>
            <a:r>
              <a:rPr b="1">
                <a:solidFill>
                  <a:srgbClr val="008F00"/>
                </a:solidFill>
              </a:rPr>
              <a:t>"Validate email service is called"</a:t>
            </a:r>
            <a:br>
              <a:rPr b="1">
                <a:solidFill>
                  <a:srgbClr val="008F00"/>
                </a:solidFill>
              </a:rPr>
            </a:br>
            <a:r>
              <a:rPr b="1">
                <a:solidFill>
                  <a:srgbClr val="008F00"/>
                </a:solidFill>
              </a:rPr>
              <a:t>    </a:t>
            </a:r>
            <a:r>
              <a:rPr>
                <a:solidFill>
                  <a:srgbClr val="0433FF"/>
                </a:solidFill>
              </a:rPr>
              <a:t>1 </a:t>
            </a:r>
            <a:r>
              <a:t>* emailService.sendCancellationEmail(user, _ </a:t>
            </a:r>
            <a:r>
              <a:rPr b="1">
                <a:solidFill>
                  <a:srgbClr val="000A55"/>
                </a:solidFill>
              </a:rPr>
              <a:t>as </a:t>
            </a:r>
            <a:r>
              <a:t>String)</a:t>
            </a:r>
            <a:br/>
            <a:r>
              <a:t>}</a:t>
            </a:r>
          </a:p>
          <a:p>
            <a:pPr lvl="4" marL="0" indent="640079" defTabSz="320039">
              <a:spcBef>
                <a:spcPts val="0"/>
              </a:spcBef>
              <a:buSzTx/>
              <a:buNone/>
              <a:defRPr sz="1050"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320039" defTabSz="320039">
              <a:spcBef>
                <a:spcPts val="0"/>
              </a:spcBef>
              <a:buSzTx/>
              <a:buNone/>
              <a:defRPr sz="1260"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320039" defTabSz="320039">
              <a:spcBef>
                <a:spcPts val="0"/>
              </a:spcBef>
              <a:buSzTx/>
              <a:buNone/>
              <a:defRPr sz="1260"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Stub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Stubbing is the act of making collaborators respond to method calls in a certain way</a:t>
            </a:r>
          </a:p>
          <a:p>
            <a:pPr/>
            <a:r>
              <a:t>When stubbing a method, you don’t care if and how many times the method is going to be called; you just want it to return some value, or perform some side effect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Stub example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6615">
              <a:spcBef>
                <a:spcPts val="0"/>
              </a:spcBef>
              <a:buSzTx/>
              <a:buNone/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Boolean encyryptPassword(String pwd) {</a:t>
            </a:r>
            <a:br/>
            <a:r>
              <a:t>    String encryptedPassword = </a:t>
            </a:r>
            <a:r>
              <a:rPr b="1">
                <a:solidFill>
                  <a:srgbClr val="7B248D"/>
                </a:solidFill>
              </a:rPr>
              <a:t>passwordEncrypterService</a:t>
            </a:r>
            <a:r>
              <a:t>.encrypt(pwd)</a:t>
            </a:r>
            <a:br/>
            <a:r>
              <a:t>    </a:t>
            </a:r>
            <a:r>
              <a:rPr b="1">
                <a:solidFill>
                  <a:srgbClr val="000A55"/>
                </a:solidFill>
              </a:rPr>
              <a:t>return </a:t>
            </a:r>
            <a:r>
              <a:t>encryptedPassword</a:t>
            </a:r>
            <a:br/>
            <a:r>
              <a:t> }</a:t>
            </a:r>
          </a:p>
          <a:p>
            <a:pPr marL="0" indent="0" defTabSz="356615">
              <a:spcBef>
                <a:spcPts val="0"/>
              </a:spcBef>
              <a:buSzTx/>
              <a:buNone/>
              <a:defRPr sz="1637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56615">
              <a:spcBef>
                <a:spcPts val="0"/>
              </a:spcBef>
              <a:buSzTx/>
              <a:buNone/>
              <a:defRPr sz="1482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56615">
              <a:spcBef>
                <a:spcPts val="0"/>
              </a:spcBef>
              <a:buSzTx/>
              <a:buNone/>
              <a:defRPr sz="1482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A55"/>
                </a:solidFill>
              </a:rPr>
              <a:t>def </a:t>
            </a:r>
            <a:r>
              <a:rPr b="1">
                <a:solidFill>
                  <a:srgbClr val="008F00"/>
                </a:solidFill>
              </a:rPr>
              <a:t>"Valid password is encrypted" </a:t>
            </a:r>
            <a:r>
              <a:t>( ) {</a:t>
            </a:r>
            <a:br/>
            <a:r>
              <a:t>    </a:t>
            </a:r>
            <a:r>
              <a:rPr b="1"/>
              <a:t>given</a:t>
            </a:r>
            <a:r>
              <a:t>: </a:t>
            </a:r>
            <a:r>
              <a:rPr b="1">
                <a:solidFill>
                  <a:srgbClr val="008F00"/>
                </a:solidFill>
              </a:rPr>
              <a:t>"A user"</a:t>
            </a:r>
            <a:br>
              <a:rPr b="1">
                <a:solidFill>
                  <a:srgbClr val="008F00"/>
                </a:solidFill>
              </a:rPr>
            </a:br>
            <a:r>
              <a:rPr b="1">
                <a:solidFill>
                  <a:srgbClr val="008F00"/>
                </a:solidFill>
              </a:rPr>
              <a:t>    </a:t>
            </a:r>
            <a:r>
              <a:t>User user = </a:t>
            </a:r>
            <a:r>
              <a:rPr b="1">
                <a:solidFill>
                  <a:srgbClr val="000A55"/>
                </a:solidFill>
              </a:rPr>
              <a:t>new </a:t>
            </a:r>
            <a:r>
              <a:t>User()</a:t>
            </a:r>
            <a:br/>
            <a:br/>
            <a:r>
              <a:t>    </a:t>
            </a:r>
            <a:r>
              <a:rPr b="1"/>
              <a:t>and</a:t>
            </a:r>
            <a:r>
              <a:t>: </a:t>
            </a:r>
            <a:r>
              <a:rPr b="1">
                <a:solidFill>
                  <a:srgbClr val="008F00"/>
                </a:solidFill>
              </a:rPr>
              <a:t>"A passwordEncrypterMock"</a:t>
            </a:r>
            <a:br>
              <a:rPr b="1">
                <a:solidFill>
                  <a:srgbClr val="008F00"/>
                </a:solidFill>
              </a:rPr>
            </a:br>
            <a:r>
              <a:rPr b="1">
                <a:solidFill>
                  <a:srgbClr val="008F00"/>
                </a:solidFill>
              </a:rPr>
              <a:t>    </a:t>
            </a:r>
            <a:r>
              <a:rPr b="1">
                <a:solidFill>
                  <a:srgbClr val="000A55"/>
                </a:solidFill>
              </a:rPr>
              <a:t>def </a:t>
            </a:r>
            <a:r>
              <a:t>passwordEncrypterService = Mock(PasswordEncrypterService)</a:t>
            </a:r>
            <a:br/>
            <a:r>
              <a:t>    passwordEncrypterService.encrypt(_ </a:t>
            </a:r>
            <a:r>
              <a:rPr b="1">
                <a:solidFill>
                  <a:srgbClr val="000A55"/>
                </a:solidFill>
              </a:rPr>
              <a:t>as </a:t>
            </a:r>
            <a:r>
              <a:t>String) &gt;&gt;  </a:t>
            </a:r>
            <a:r>
              <a:rPr b="1">
                <a:solidFill>
                  <a:srgbClr val="008F00"/>
                </a:solidFill>
              </a:rPr>
              <a:t>"drowssap"</a:t>
            </a:r>
            <a:br>
              <a:rPr b="1">
                <a:solidFill>
                  <a:srgbClr val="008F00"/>
                </a:solidFill>
              </a:rPr>
            </a:br>
            <a:r>
              <a:rPr b="1">
                <a:solidFill>
                  <a:srgbClr val="008F00"/>
                </a:solidFill>
              </a:rPr>
              <a:t>    </a:t>
            </a:r>
            <a:r>
              <a:t>user.passwordEncrypterService = passwordEncrypterService</a:t>
            </a:r>
            <a:br/>
            <a:r>
              <a:t>    passwordEncrypterService.encrypt(_ </a:t>
            </a:r>
            <a:r>
              <a:rPr b="1">
                <a:solidFill>
                  <a:srgbClr val="000A55"/>
                </a:solidFill>
              </a:rPr>
              <a:t>as </a:t>
            </a:r>
            <a:r>
              <a:t>String) &gt;&gt; </a:t>
            </a:r>
            <a:r>
              <a:rPr b="1">
                <a:solidFill>
                  <a:srgbClr val="008F00"/>
                </a:solidFill>
              </a:rPr>
              <a:t>"drowssap"</a:t>
            </a:r>
            <a:br>
              <a:rPr b="1">
                <a:solidFill>
                  <a:srgbClr val="008F00"/>
                </a:solidFill>
              </a:rPr>
            </a:br>
            <a:br>
              <a:rPr b="1">
                <a:solidFill>
                  <a:srgbClr val="008F00"/>
                </a:solidFill>
              </a:rPr>
            </a:br>
            <a:r>
              <a:rPr b="1">
                <a:solidFill>
                  <a:srgbClr val="008F00"/>
                </a:solidFill>
              </a:rPr>
              <a:t>    </a:t>
            </a:r>
            <a:r>
              <a:rPr b="1"/>
              <a:t>when</a:t>
            </a:r>
            <a:r>
              <a:t>: </a:t>
            </a:r>
            <a:r>
              <a:rPr b="1">
                <a:solidFill>
                  <a:srgbClr val="008F00"/>
                </a:solidFill>
              </a:rPr>
              <a:t>"encryptPassword is called"</a:t>
            </a:r>
            <a:br>
              <a:rPr b="1">
                <a:solidFill>
                  <a:srgbClr val="008F00"/>
                </a:solidFill>
              </a:rPr>
            </a:br>
            <a:r>
              <a:rPr b="1">
                <a:solidFill>
                  <a:srgbClr val="008F00"/>
                </a:solidFill>
              </a:rPr>
              <a:t>    </a:t>
            </a:r>
            <a:r>
              <a:t>String encryptedPwd = user.encyryptPassword(</a:t>
            </a:r>
            <a:r>
              <a:rPr b="1">
                <a:solidFill>
                  <a:srgbClr val="008F00"/>
                </a:solidFill>
              </a:rPr>
              <a:t>"password"</a:t>
            </a:r>
            <a:r>
              <a:t>)</a:t>
            </a:r>
            <a:br/>
            <a:br/>
            <a:r>
              <a:t>    </a:t>
            </a:r>
            <a:r>
              <a:rPr b="1"/>
              <a:t>then</a:t>
            </a:r>
            <a:r>
              <a:t>:</a:t>
            </a:r>
            <a:br/>
            <a:r>
              <a:t>    encryptedPwd == </a:t>
            </a:r>
            <a:r>
              <a:rPr b="1">
                <a:solidFill>
                  <a:srgbClr val="008F00"/>
                </a:solidFill>
              </a:rPr>
              <a:t>"drowssap"</a:t>
            </a:r>
            <a:br>
              <a:rPr b="1">
                <a:solidFill>
                  <a:srgbClr val="008F00"/>
                </a:solidFill>
              </a:rPr>
            </a:br>
            <a:r>
              <a:t>}</a:t>
            </a:r>
          </a:p>
          <a:p>
            <a:pPr marL="0" indent="0" defTabSz="356615">
              <a:spcBef>
                <a:spcPts val="0"/>
              </a:spcBef>
              <a:buSzTx/>
              <a:buNone/>
              <a:defRPr sz="1637">
                <a:latin typeface="Menlo"/>
                <a:ea typeface="Menlo"/>
                <a:cs typeface="Menlo"/>
                <a:sym typeface="Menlo"/>
              </a:defRPr>
            </a:pPr>
            <a:br/>
          </a:p>
          <a:p>
            <a:pPr marL="0" indent="0" defTabSz="356615">
              <a:spcBef>
                <a:spcPts val="0"/>
              </a:spcBef>
              <a:buSzTx/>
              <a:buNone/>
              <a:defRPr sz="2027">
                <a:latin typeface="Menlo"/>
                <a:ea typeface="Menlo"/>
                <a:cs typeface="Menlo"/>
                <a:sym typeface="Menlo"/>
              </a:defRPr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 we test ?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What a program is supposed to do </a:t>
            </a:r>
          </a:p>
          <a:p>
            <a:pPr marL="0" indent="0" algn="ctr">
              <a:buSzTx/>
              <a:buNone/>
            </a:pPr>
            <a:r>
              <a:t>==</a:t>
            </a:r>
          </a:p>
          <a:p>
            <a:pPr marL="0" indent="0" algn="ctr">
              <a:buSzTx/>
              <a:buNone/>
            </a:pPr>
            <a:r>
              <a:t>What the program actually does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Understanding Stub syntax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" y="2882900"/>
            <a:ext cx="8393005" cy="1352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3402" y="4422985"/>
            <a:ext cx="8393006" cy="2809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..cont.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8056" y="2767056"/>
            <a:ext cx="8508688" cy="1577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6601" y="4845050"/>
            <a:ext cx="8067919" cy="1082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Combining Mocking and Stubbing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0287" y="3579389"/>
            <a:ext cx="9413357" cy="2232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Spy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A spy is always based on a real object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Method calls on a spy are automatically delegated to the real object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After creating a spy, you can listen in on the conversation between the caller and the real object underlying the spy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Think twice before using this feature. It might be better to change the design of the code under specification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2336">
              <a:spcBef>
                <a:spcPts val="0"/>
              </a:spcBef>
              <a:buSzTx/>
              <a:buNone/>
              <a:defRPr sz="1496">
                <a:latin typeface="Menlo"/>
                <a:ea typeface="Menlo"/>
                <a:cs typeface="Menlo"/>
                <a:sym typeface="Menlo"/>
              </a:defRPr>
            </a:pPr>
            <a:r>
              <a:t>List&lt;String&gt;getSortedInterestedInCategories(){</a:t>
            </a:r>
            <a:br/>
            <a:r>
              <a:t>    List&lt;String&gt; interestedInCategories = getInterestedInCategories()</a:t>
            </a:r>
            <a:br/>
            <a:r>
              <a:t>    interestedInCategories.sort()</a:t>
            </a:r>
            <a:br/>
            <a:r>
              <a:t>}</a:t>
            </a:r>
            <a:br/>
            <a:br/>
            <a:r>
              <a:t>List&lt;String&gt;getInterestedInCategories(){    </a:t>
            </a:r>
            <a:r>
              <a:rPr i="1">
                <a:solidFill>
                  <a:srgbClr val="929292"/>
                </a:solidFill>
              </a:rPr>
              <a:t>//assumed to be a very complex method</a:t>
            </a:r>
            <a:br>
              <a:rPr i="1">
                <a:solidFill>
                  <a:srgbClr val="929292"/>
                </a:solidFill>
              </a:rPr>
            </a:br>
            <a:r>
              <a:rPr i="1">
                <a:solidFill>
                  <a:srgbClr val="929292"/>
                </a:solidFill>
              </a:rPr>
              <a:t>    </a:t>
            </a:r>
            <a:r>
              <a:rPr i="1"/>
              <a:t>sleep</a:t>
            </a:r>
            <a:r>
              <a:t>(</a:t>
            </a:r>
            <a:r>
              <a:rPr>
                <a:solidFill>
                  <a:srgbClr val="0433FF"/>
                </a:solidFill>
              </a:rPr>
              <a:t>10000</a:t>
            </a:r>
            <a:r>
              <a:t>)</a:t>
            </a:r>
            <a:br/>
            <a:r>
              <a:t>}</a:t>
            </a:r>
            <a:br/>
          </a:p>
          <a:p>
            <a:pPr marL="0" indent="0" defTabSz="402336">
              <a:spcBef>
                <a:spcPts val="0"/>
              </a:spcBef>
              <a:buSzTx/>
              <a:buNone/>
              <a:defRPr sz="1232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02336">
              <a:spcBef>
                <a:spcPts val="0"/>
              </a:spcBef>
              <a:buSzTx/>
              <a:buNone/>
              <a:defRPr sz="1671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A55"/>
                </a:solidFill>
              </a:rPr>
              <a:t>def </a:t>
            </a:r>
            <a:r>
              <a:rPr b="1">
                <a:solidFill>
                  <a:srgbClr val="008F00"/>
                </a:solidFill>
              </a:rPr>
              <a:t>"SortedInterestedInCategories can be retrieved"</a:t>
            </a:r>
            <a:r>
              <a:t>(){</a:t>
            </a:r>
            <a:br/>
            <a:r>
              <a:t>    </a:t>
            </a:r>
            <a:r>
              <a:rPr b="1"/>
              <a:t>given</a:t>
            </a:r>
            <a:r>
              <a:t>: </a:t>
            </a:r>
            <a:r>
              <a:rPr b="1">
                <a:solidFill>
                  <a:srgbClr val="008F00"/>
                </a:solidFill>
              </a:rPr>
              <a:t>"A user spy"</a:t>
            </a:r>
            <a:br>
              <a:rPr b="1">
                <a:solidFill>
                  <a:srgbClr val="008F00"/>
                </a:solidFill>
              </a:rPr>
            </a:br>
            <a:r>
              <a:rPr b="1">
                <a:solidFill>
                  <a:srgbClr val="008F00"/>
                </a:solidFill>
              </a:rPr>
              <a:t>    </a:t>
            </a:r>
            <a:r>
              <a:rPr b="1">
                <a:solidFill>
                  <a:srgbClr val="000A55"/>
                </a:solidFill>
              </a:rPr>
              <a:t>def </a:t>
            </a:r>
            <a:r>
              <a:t>user = Spy(User)</a:t>
            </a:r>
            <a:br/>
            <a:r>
              <a:t>    user.getInterestedInCategories() &gt;&gt; [</a:t>
            </a:r>
            <a:r>
              <a:rPr b="1">
                <a:solidFill>
                  <a:srgbClr val="008F00"/>
                </a:solidFill>
              </a:rPr>
              <a:t>"z"</a:t>
            </a:r>
            <a:r>
              <a:t>,</a:t>
            </a:r>
            <a:r>
              <a:rPr b="1">
                <a:solidFill>
                  <a:srgbClr val="008F00"/>
                </a:solidFill>
              </a:rPr>
              <a:t>"x"</a:t>
            </a:r>
            <a:r>
              <a:t>,</a:t>
            </a:r>
            <a:r>
              <a:rPr b="1">
                <a:solidFill>
                  <a:srgbClr val="008F00"/>
                </a:solidFill>
              </a:rPr>
              <a:t>"a"</a:t>
            </a:r>
            <a:r>
              <a:t>,</a:t>
            </a:r>
            <a:r>
              <a:rPr b="1">
                <a:solidFill>
                  <a:srgbClr val="008F00"/>
                </a:solidFill>
              </a:rPr>
              <a:t>"s"</a:t>
            </a:r>
            <a:r>
              <a:t>]</a:t>
            </a:r>
            <a:br/>
            <a:r>
              <a:t>    </a:t>
            </a:r>
            <a:br/>
            <a:r>
              <a:t>    </a:t>
            </a:r>
            <a:r>
              <a:rPr b="1"/>
              <a:t>when</a:t>
            </a:r>
            <a:r>
              <a:t>:</a:t>
            </a:r>
            <a:br/>
            <a:r>
              <a:t>    </a:t>
            </a:r>
            <a:r>
              <a:rPr b="1">
                <a:solidFill>
                  <a:srgbClr val="000A55"/>
                </a:solidFill>
              </a:rPr>
              <a:t>def </a:t>
            </a:r>
            <a:r>
              <a:t>sortedCategories = user.getSortedInterestedInCategories()</a:t>
            </a:r>
            <a:br/>
            <a:r>
              <a:t>    </a:t>
            </a:r>
            <a:br/>
            <a:r>
              <a:t>    </a:t>
            </a:r>
            <a:r>
              <a:rPr b="1"/>
              <a:t>then</a:t>
            </a:r>
            <a:r>
              <a:t>:</a:t>
            </a:r>
            <a:br/>
            <a:r>
              <a:t>    sortedCategories == [</a:t>
            </a:r>
            <a:r>
              <a:rPr b="1">
                <a:solidFill>
                  <a:srgbClr val="008F00"/>
                </a:solidFill>
              </a:rPr>
              <a:t>"a"</a:t>
            </a:r>
            <a:r>
              <a:t>,</a:t>
            </a:r>
            <a:r>
              <a:rPr b="1">
                <a:solidFill>
                  <a:srgbClr val="008F00"/>
                </a:solidFill>
              </a:rPr>
              <a:t>"s"</a:t>
            </a:r>
            <a:r>
              <a:t>,</a:t>
            </a:r>
            <a:r>
              <a:rPr b="1">
                <a:solidFill>
                  <a:srgbClr val="008F00"/>
                </a:solidFill>
              </a:rPr>
              <a:t>"x"</a:t>
            </a:r>
            <a:r>
              <a:t>,</a:t>
            </a:r>
            <a:r>
              <a:rPr b="1">
                <a:solidFill>
                  <a:srgbClr val="008F00"/>
                </a:solidFill>
              </a:rPr>
              <a:t>"z"</a:t>
            </a:r>
            <a:r>
              <a:t>]</a:t>
            </a:r>
            <a:br/>
            <a:r>
              <a:t>}</a:t>
            </a:r>
          </a:p>
          <a:p>
            <a:pPr marL="0" indent="0" defTabSz="402336">
              <a:spcBef>
                <a:spcPts val="0"/>
              </a:spcBef>
              <a:buSzTx/>
              <a:buNone/>
              <a:defRPr sz="1232">
                <a:latin typeface="Menlo"/>
                <a:ea typeface="Menlo"/>
                <a:cs typeface="Menlo"/>
                <a:sym typeface="Menlo"/>
              </a:defRPr>
            </a:pPr>
            <a:br/>
          </a:p>
          <a:p>
            <a:pPr marL="0" indent="0" defTabSz="402336">
              <a:spcBef>
                <a:spcPts val="0"/>
              </a:spcBef>
              <a:buSzTx/>
              <a:buNone/>
              <a:defRPr sz="1848">
                <a:latin typeface="Menlo"/>
                <a:ea typeface="Menlo"/>
                <a:cs typeface="Menlo"/>
                <a:sym typeface="Menlo"/>
              </a:defRPr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Questions 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 ?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People are not perfect</a:t>
            </a:r>
          </a:p>
          <a:p>
            <a:pPr lvl="1">
              <a:buSzPct val="45000"/>
              <a:buBlip>
                <a:blip r:embed="rId2"/>
              </a:buBlip>
            </a:pPr>
            <a:r>
              <a:t>We make errors in design and code</a:t>
            </a:r>
          </a:p>
          <a:p>
            <a:pPr lvl="1">
              <a:buSzPct val="45000"/>
              <a:buBlip>
                <a:blip r:embed="rId2"/>
              </a:buBlip>
            </a:pPr>
            <a:r>
              <a:t>And we need to deliver high quality software consistently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contd..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SzPct val="45000"/>
              <a:buBlip>
                <a:blip r:embed="rId2"/>
              </a:buBlip>
            </a:lvl2pPr>
          </a:lstStyle>
          <a:p>
            <a:pPr/>
            <a:r>
              <a:t>Testing is an investment</a:t>
            </a:r>
          </a:p>
          <a:p>
            <a:pPr lvl="1"/>
            <a:r>
              <a:t>Over the time as tests build, the early investment in writing the test cases pays dividends later as the size of the application grows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way of thinking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Design and code are creative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Testing is destructive. The primary aim is to break the software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Most often unit testing is done by the same developer who writes the code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Needs split personality: when you start testing, become paranoid and malicious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Surprisingly hard to do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People don't like finding out that they make mistakes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Unit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Tests</a:t>
            </a:r>
            <a:r>
              <a:t> execute a unit of software with the intent of finding bugs and errors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Good Unit Tests</a:t>
            </a:r>
            <a:r>
              <a:t> have high probability of finding bugs and errors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Successful Unit Tests</a:t>
            </a:r>
            <a:r>
              <a:t> detect bugs and errors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