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c7c12b71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c7c12b71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c7c12b71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c7c12b71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c7c12b71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c7c12b71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c7c12b71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c7c12b71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c7c12b71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c7c12b71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c7c12b71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c7c12b71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c7c12b71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c7c12b71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c7c12b71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c7c12b71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c7c12b7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c7c12b7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c7c12b71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c7c12b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c7c12b71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c7c12b71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c7c12b71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c7c12b71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Hit Level Data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Other Approaches?</a:t>
            </a:r>
            <a:endParaRPr/>
          </a:p>
        </p:txBody>
      </p:sp>
      <p:sp>
        <p:nvSpPr>
          <p:cNvPr id="114" name="Google Shape;114;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Using sql like analytical function like lead/lag, first value/last value.</a:t>
            </a:r>
            <a:endParaRPr/>
          </a:p>
          <a:p>
            <a:pPr indent="-342900" lvl="0" marL="457200" rtl="0" algn="l">
              <a:spcBef>
                <a:spcPts val="0"/>
              </a:spcBef>
              <a:spcAft>
                <a:spcPts val="0"/>
              </a:spcAft>
              <a:buSzPts val="1800"/>
              <a:buChar char="●"/>
            </a:pPr>
            <a:r>
              <a:rPr lang="en"/>
              <a:t>Filter on event_type =1 and then join back to original dataset</a:t>
            </a:r>
            <a:endParaRPr/>
          </a:p>
          <a:p>
            <a:pPr indent="-342900" lvl="0" marL="457200" rtl="0" algn="l">
              <a:spcBef>
                <a:spcPts val="0"/>
              </a:spcBef>
              <a:spcAft>
                <a:spcPts val="0"/>
              </a:spcAft>
              <a:buSzPts val="1800"/>
              <a:buChar char="●"/>
            </a:pPr>
            <a:r>
              <a:rPr lang="en"/>
              <a:t>Sort only by time, instead of time and ip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Cloud Data pipeline Design</a:t>
            </a:r>
            <a:endParaRPr/>
          </a:p>
        </p:txBody>
      </p:sp>
      <p:pic>
        <p:nvPicPr>
          <p:cNvPr id="120" name="Google Shape;120;p23"/>
          <p:cNvPicPr preferRelativeResize="0"/>
          <p:nvPr/>
        </p:nvPicPr>
        <p:blipFill>
          <a:blip r:embed="rId3">
            <a:alphaModFix/>
          </a:blip>
          <a:stretch>
            <a:fillRect/>
          </a:stretch>
        </p:blipFill>
        <p:spPr>
          <a:xfrm>
            <a:off x="1856975" y="1064425"/>
            <a:ext cx="4952760" cy="38209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Recommendations</a:t>
            </a:r>
            <a:r>
              <a:rPr lang="en"/>
              <a:t>?</a:t>
            </a:r>
            <a:endParaRPr/>
          </a:p>
        </p:txBody>
      </p:sp>
      <p:sp>
        <p:nvSpPr>
          <p:cNvPr id="126" name="Google Shape;126;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55000"/>
          </a:bodyPr>
          <a:lstStyle/>
          <a:p>
            <a:pPr indent="-291465" lvl="0" marL="457200" rtl="0" algn="l">
              <a:spcBef>
                <a:spcPts val="0"/>
              </a:spcBef>
              <a:spcAft>
                <a:spcPts val="0"/>
              </a:spcAft>
              <a:buSzPct val="100000"/>
              <a:buChar char="●"/>
            </a:pPr>
            <a:r>
              <a:rPr lang="en"/>
              <a:t>A</a:t>
            </a:r>
            <a:r>
              <a:rPr lang="en"/>
              <a:t>bove solution represents the python functional programming way of solving the solution, the solution will be simpler in a database. Also, with MPP systems, it should be way quicker than in-memory calculations if we are thinking about scale. AWS EMR, Redshift are better products to implement this use case. We can utilize distribution and sort keys to optimize the processing.</a:t>
            </a:r>
            <a:endParaRPr/>
          </a:p>
          <a:p>
            <a:pPr indent="-291465" lvl="0" marL="457200" rtl="0" algn="l">
              <a:spcBef>
                <a:spcPts val="0"/>
              </a:spcBef>
              <a:spcAft>
                <a:spcPts val="0"/>
              </a:spcAft>
              <a:buSzPct val="100000"/>
              <a:buChar char="●"/>
            </a:pPr>
            <a:r>
              <a:rPr lang="en"/>
              <a:t>If this processing has to be non-database solution, AWS EC2 will work better with scalability, Lambda with its 15 mins max timeout and restricted memory can be a bottleneck.</a:t>
            </a:r>
            <a:endParaRPr/>
          </a:p>
          <a:p>
            <a:pPr indent="-291465" lvl="0" marL="457200" rtl="0" algn="l">
              <a:spcBef>
                <a:spcPts val="0"/>
              </a:spcBef>
              <a:spcAft>
                <a:spcPts val="0"/>
              </a:spcAft>
              <a:buSzPct val="100000"/>
              <a:buChar char="●"/>
            </a:pPr>
            <a:r>
              <a:rPr lang="en"/>
              <a:t>There are gaps with this solution with regards to CI/CD, which need to worked upon to have it built out on as a production level application.</a:t>
            </a:r>
            <a:endParaRPr/>
          </a:p>
          <a:p>
            <a:pPr indent="-291465" lvl="0" marL="457200" rtl="0" algn="l">
              <a:spcBef>
                <a:spcPts val="0"/>
              </a:spcBef>
              <a:spcAft>
                <a:spcPts val="0"/>
              </a:spcAft>
              <a:buSzPct val="100000"/>
              <a:buChar char="●"/>
            </a:pPr>
            <a:r>
              <a:rPr lang="en"/>
              <a:t>With respect to business case, one recommendation that can be provided is to look for other metrics like count from search engine domains, percentage of dropouts on internal pages, etc which can further help drive discussions around improvement of user experience for the visitors.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7700"/>
              <a:t>Thank you!</a:t>
            </a:r>
            <a:endParaRPr sz="7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 is hit level data?</a:t>
            </a:r>
            <a:endParaRPr/>
          </a:p>
        </p:txBody>
      </p:sp>
      <p:sp>
        <p:nvSpPr>
          <p:cNvPr id="65" name="Google Shape;65;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 hit level record is a single "hit" from a visitor on the client's site. </a:t>
            </a:r>
            <a:endParaRPr/>
          </a:p>
          <a:p>
            <a:pPr indent="-342900" lvl="0" marL="457200" rtl="0" algn="l">
              <a:spcBef>
                <a:spcPts val="0"/>
              </a:spcBef>
              <a:spcAft>
                <a:spcPts val="0"/>
              </a:spcAft>
              <a:buSzPts val="1800"/>
              <a:buChar char="●"/>
            </a:pPr>
            <a:r>
              <a:rPr lang="en"/>
              <a:t>A visitor could navigate from one page to </a:t>
            </a:r>
            <a:r>
              <a:rPr lang="en"/>
              <a:t>another</a:t>
            </a:r>
            <a:r>
              <a:rPr lang="en"/>
              <a:t> with lot of different actions, hence it can be thought that this dataset is a journey of the visitor on clients website.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Business Problem Statement</a:t>
            </a:r>
            <a:endParaRPr/>
          </a:p>
        </p:txBody>
      </p:sp>
      <p:sp>
        <p:nvSpPr>
          <p:cNvPr id="71" name="Google Shape;71;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How much revenue is the client getting from external Search Engines, such as Google, Yahoo and MSN, and which keywords are performing the best based on revenue?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Data.tsv</a:t>
            </a:r>
            <a:endParaRPr/>
          </a:p>
        </p:txBody>
      </p:sp>
      <p:pic>
        <p:nvPicPr>
          <p:cNvPr id="77" name="Google Shape;77;p16"/>
          <p:cNvPicPr preferRelativeResize="0"/>
          <p:nvPr/>
        </p:nvPicPr>
        <p:blipFill>
          <a:blip r:embed="rId3">
            <a:alphaModFix/>
          </a:blip>
          <a:stretch>
            <a:fillRect/>
          </a:stretch>
        </p:blipFill>
        <p:spPr>
          <a:xfrm>
            <a:off x="113363" y="1124325"/>
            <a:ext cx="8917274" cy="3705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exploration takeaways</a:t>
            </a:r>
            <a:endParaRPr/>
          </a:p>
        </p:txBody>
      </p:sp>
      <p:sp>
        <p:nvSpPr>
          <p:cNvPr id="83" name="Google Shape;8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a:bodyPr>
          <a:lstStyle/>
          <a:p>
            <a:pPr indent="-325755" lvl="0" marL="457200" rtl="0" algn="l">
              <a:spcBef>
                <a:spcPts val="0"/>
              </a:spcBef>
              <a:spcAft>
                <a:spcPts val="0"/>
              </a:spcAft>
              <a:buSzPct val="100000"/>
              <a:buChar char="●"/>
            </a:pPr>
            <a:r>
              <a:rPr lang="en"/>
              <a:t>The grain can be identified as the destination (pages) the visitor visits in journey of buying/ browsing a product.</a:t>
            </a:r>
            <a:endParaRPr/>
          </a:p>
          <a:p>
            <a:pPr indent="-325755" lvl="0" marL="457200" rtl="0" algn="l">
              <a:spcBef>
                <a:spcPts val="0"/>
              </a:spcBef>
              <a:spcAft>
                <a:spcPts val="0"/>
              </a:spcAft>
              <a:buSzPct val="100000"/>
              <a:buChar char="●"/>
            </a:pPr>
            <a:r>
              <a:rPr lang="en"/>
              <a:t>Many different actions of the user are captured in the dataset with a timeline.</a:t>
            </a:r>
            <a:endParaRPr/>
          </a:p>
          <a:p>
            <a:pPr indent="-325755" lvl="0" marL="457200" rtl="0" algn="l">
              <a:spcBef>
                <a:spcPts val="0"/>
              </a:spcBef>
              <a:spcAft>
                <a:spcPts val="0"/>
              </a:spcAft>
              <a:buSzPct val="100000"/>
              <a:buChar char="●"/>
            </a:pPr>
            <a:r>
              <a:rPr lang="en"/>
              <a:t>Product level details are captured for the visitor only when the action type is Purchase.</a:t>
            </a:r>
            <a:endParaRPr/>
          </a:p>
          <a:p>
            <a:pPr indent="-325755" lvl="0" marL="457200" rtl="0" algn="l">
              <a:spcBef>
                <a:spcPts val="0"/>
              </a:spcBef>
              <a:spcAft>
                <a:spcPts val="0"/>
              </a:spcAft>
              <a:buSzPct val="100000"/>
              <a:buChar char="●"/>
            </a:pPr>
            <a:r>
              <a:rPr lang="en"/>
              <a:t>It also has location and user agent (device) information of the visitor.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 by IP &amp; Datetime</a:t>
            </a:r>
            <a:endParaRPr/>
          </a:p>
        </p:txBody>
      </p:sp>
      <p:pic>
        <p:nvPicPr>
          <p:cNvPr id="89" name="Google Shape;89;p18"/>
          <p:cNvPicPr preferRelativeResize="0"/>
          <p:nvPr/>
        </p:nvPicPr>
        <p:blipFill>
          <a:blip r:embed="rId3">
            <a:alphaModFix/>
          </a:blip>
          <a:stretch>
            <a:fillRect/>
          </a:stretch>
        </p:blipFill>
        <p:spPr>
          <a:xfrm>
            <a:off x="152400" y="1057825"/>
            <a:ext cx="8839199" cy="2745299"/>
          </a:xfrm>
          <a:prstGeom prst="rect">
            <a:avLst/>
          </a:prstGeom>
          <a:noFill/>
          <a:ln>
            <a:noFill/>
          </a:ln>
        </p:spPr>
      </p:pic>
      <p:sp>
        <p:nvSpPr>
          <p:cNvPr id="90" name="Google Shape;90;p18"/>
          <p:cNvSpPr txBox="1"/>
          <p:nvPr/>
        </p:nvSpPr>
        <p:spPr>
          <a:xfrm>
            <a:off x="568200" y="4050050"/>
            <a:ext cx="7360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Referrer -&gt; Page_url</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Revenue found in rows where event_type = 1</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Main challenge</a:t>
            </a:r>
            <a:endParaRPr/>
          </a:p>
        </p:txBody>
      </p:sp>
      <p:sp>
        <p:nvSpPr>
          <p:cNvPr id="96" name="Google Shape;96;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M</a:t>
            </a:r>
            <a:r>
              <a:rPr lang="en"/>
              <a:t>atching the start of a journey to the end of a journey for each visitor, mostly we are interested in the visitor who provided our client some revenue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Assumptions</a:t>
            </a:r>
            <a:endParaRPr/>
          </a:p>
        </p:txBody>
      </p:sp>
      <p:sp>
        <p:nvSpPr>
          <p:cNvPr id="102" name="Google Shape;102;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Ip identifies a single user.</a:t>
            </a:r>
            <a:endParaRPr/>
          </a:p>
          <a:p>
            <a:pPr indent="-300037" lvl="0" marL="457200" rtl="0" algn="l">
              <a:spcBef>
                <a:spcPts val="0"/>
              </a:spcBef>
              <a:spcAft>
                <a:spcPts val="0"/>
              </a:spcAft>
              <a:buSzPct val="100000"/>
              <a:buChar char="●"/>
            </a:pPr>
            <a:r>
              <a:rPr lang="en"/>
              <a:t>If the same user buys multiple products, even though different category, initial search keyword and search engine domain will be allocated that revenue, as there was no new search.</a:t>
            </a:r>
            <a:endParaRPr/>
          </a:p>
          <a:p>
            <a:pPr indent="-300037" lvl="0" marL="457200" rtl="0" algn="l">
              <a:spcBef>
                <a:spcPts val="0"/>
              </a:spcBef>
              <a:spcAft>
                <a:spcPts val="0"/>
              </a:spcAft>
              <a:buSzPct val="100000"/>
              <a:buChar char="●"/>
            </a:pPr>
            <a:r>
              <a:rPr lang="en"/>
              <a:t>If there is a new search keyword or use of different search engine domain before end of purchase of the first item, then latest search keyword and search engine will be allocated that revenue, as there is no way to tell if the first search or second search resulted in buy of the first item.</a:t>
            </a:r>
            <a:endParaRPr/>
          </a:p>
          <a:p>
            <a:pPr indent="-300037" lvl="0" marL="457200" rtl="0" algn="l">
              <a:spcBef>
                <a:spcPts val="0"/>
              </a:spcBef>
              <a:spcAft>
                <a:spcPts val="0"/>
              </a:spcAft>
              <a:buSzPct val="100000"/>
              <a:buChar char="●"/>
            </a:pPr>
            <a:r>
              <a:rPr lang="en"/>
              <a:t>'p=search' or 'q=search' are the only ways Google, MSN and Bing add search query to their URL, if there are other ways we might have to include that and also we will have to include other patterns for other search engines.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Unpacking columns and approach</a:t>
            </a:r>
            <a:endParaRPr/>
          </a:p>
        </p:txBody>
      </p:sp>
      <p:pic>
        <p:nvPicPr>
          <p:cNvPr id="108" name="Google Shape;108;p21"/>
          <p:cNvPicPr preferRelativeResize="0"/>
          <p:nvPr/>
        </p:nvPicPr>
        <p:blipFill>
          <a:blip r:embed="rId3">
            <a:alphaModFix/>
          </a:blip>
          <a:stretch>
            <a:fillRect/>
          </a:stretch>
        </p:blipFill>
        <p:spPr>
          <a:xfrm>
            <a:off x="152400" y="1381575"/>
            <a:ext cx="8839199" cy="2745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