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i Patil" userId="caba91a54f459de2" providerId="LiveId" clId="{5EFC3179-E736-43AC-B3AD-E829479EBBB7}"/>
    <pc:docChg chg="undo redo custSel modSld">
      <pc:chgData name="Gauri Patil" userId="caba91a54f459de2" providerId="LiveId" clId="{5EFC3179-E736-43AC-B3AD-E829479EBBB7}" dt="2022-09-20T17:26:57.354" v="5847" actId="207"/>
      <pc:docMkLst>
        <pc:docMk/>
      </pc:docMkLst>
      <pc:sldChg chg="addSp modSp mod">
        <pc:chgData name="Gauri Patil" userId="caba91a54f459de2" providerId="LiveId" clId="{5EFC3179-E736-43AC-B3AD-E829479EBBB7}" dt="2022-09-20T16:52:29.997" v="5330" actId="20577"/>
        <pc:sldMkLst>
          <pc:docMk/>
          <pc:sldMk cId="0" sldId="256"/>
        </pc:sldMkLst>
        <pc:spChg chg="add mod">
          <ac:chgData name="Gauri Patil" userId="caba91a54f459de2" providerId="LiveId" clId="{5EFC3179-E736-43AC-B3AD-E829479EBBB7}" dt="2022-09-20T13:38:46.979" v="2497" actId="20577"/>
          <ac:spMkLst>
            <pc:docMk/>
            <pc:sldMk cId="0" sldId="256"/>
            <ac:spMk id="2" creationId="{CFE5B974-FDBA-81F3-DE93-E8770F05D1D7}"/>
          </ac:spMkLst>
        </pc:spChg>
        <pc:spChg chg="add mod">
          <ac:chgData name="Gauri Patil" userId="caba91a54f459de2" providerId="LiveId" clId="{5EFC3179-E736-43AC-B3AD-E829479EBBB7}" dt="2022-09-19T15:28:45.366" v="170" actId="207"/>
          <ac:spMkLst>
            <pc:docMk/>
            <pc:sldMk cId="0" sldId="256"/>
            <ac:spMk id="3" creationId="{AB35B691-8076-4348-2FC7-7FD293E8FF9F}"/>
          </ac:spMkLst>
        </pc:spChg>
        <pc:spChg chg="mod">
          <ac:chgData name="Gauri Patil" userId="caba91a54f459de2" providerId="LiveId" clId="{5EFC3179-E736-43AC-B3AD-E829479EBBB7}" dt="2022-09-20T16:52:29.997" v="5330" actId="20577"/>
          <ac:spMkLst>
            <pc:docMk/>
            <pc:sldMk cId="0" sldId="256"/>
            <ac:spMk id="339" creationId="{00000000-0000-0000-0000-000000000000}"/>
          </ac:spMkLst>
        </pc:spChg>
        <pc:spChg chg="mod">
          <ac:chgData name="Gauri Patil" userId="caba91a54f459de2" providerId="LiveId" clId="{5EFC3179-E736-43AC-B3AD-E829479EBBB7}" dt="2022-09-19T15:27:10.870" v="132" actId="21"/>
          <ac:spMkLst>
            <pc:docMk/>
            <pc:sldMk cId="0" sldId="256"/>
            <ac:spMk id="340" creationId="{00000000-0000-0000-0000-000000000000}"/>
          </ac:spMkLst>
        </pc:spChg>
      </pc:sldChg>
      <pc:sldChg chg="modSp mod">
        <pc:chgData name="Gauri Patil" userId="caba91a54f459de2" providerId="LiveId" clId="{5EFC3179-E736-43AC-B3AD-E829479EBBB7}" dt="2022-09-20T12:59:03.847" v="2328" actId="20577"/>
        <pc:sldMkLst>
          <pc:docMk/>
          <pc:sldMk cId="0" sldId="257"/>
        </pc:sldMkLst>
        <pc:spChg chg="mod">
          <ac:chgData name="Gauri Patil" userId="caba91a54f459de2" providerId="LiveId" clId="{5EFC3179-E736-43AC-B3AD-E829479EBBB7}" dt="2022-09-19T18:30:43.769" v="657" actId="20577"/>
          <ac:spMkLst>
            <pc:docMk/>
            <pc:sldMk cId="0" sldId="257"/>
            <ac:spMk id="347" creationId="{00000000-0000-0000-0000-000000000000}"/>
          </ac:spMkLst>
        </pc:spChg>
        <pc:spChg chg="mod">
          <ac:chgData name="Gauri Patil" userId="caba91a54f459de2" providerId="LiveId" clId="{5EFC3179-E736-43AC-B3AD-E829479EBBB7}" dt="2022-09-20T12:59:03.847" v="2328" actId="20577"/>
          <ac:spMkLst>
            <pc:docMk/>
            <pc:sldMk cId="0" sldId="257"/>
            <ac:spMk id="348" creationId="{00000000-0000-0000-0000-000000000000}"/>
          </ac:spMkLst>
        </pc:spChg>
      </pc:sldChg>
      <pc:sldChg chg="modSp mod">
        <pc:chgData name="Gauri Patil" userId="caba91a54f459de2" providerId="LiveId" clId="{5EFC3179-E736-43AC-B3AD-E829479EBBB7}" dt="2022-09-20T13:04:26.094" v="2494" actId="113"/>
        <pc:sldMkLst>
          <pc:docMk/>
          <pc:sldMk cId="0" sldId="258"/>
        </pc:sldMkLst>
        <pc:spChg chg="mod">
          <ac:chgData name="Gauri Patil" userId="caba91a54f459de2" providerId="LiveId" clId="{5EFC3179-E736-43AC-B3AD-E829479EBBB7}" dt="2022-09-20T13:04:26.094" v="2494" actId="113"/>
          <ac:spMkLst>
            <pc:docMk/>
            <pc:sldMk cId="0" sldId="258"/>
            <ac:spMk id="354" creationId="{00000000-0000-0000-0000-000000000000}"/>
          </ac:spMkLst>
        </pc:spChg>
      </pc:sldChg>
      <pc:sldChg chg="modSp mod">
        <pc:chgData name="Gauri Patil" userId="caba91a54f459de2" providerId="LiveId" clId="{5EFC3179-E736-43AC-B3AD-E829479EBBB7}" dt="2022-09-20T16:14:59.279" v="4344" actId="20577"/>
        <pc:sldMkLst>
          <pc:docMk/>
          <pc:sldMk cId="0" sldId="259"/>
        </pc:sldMkLst>
        <pc:spChg chg="mod">
          <ac:chgData name="Gauri Patil" userId="caba91a54f459de2" providerId="LiveId" clId="{5EFC3179-E736-43AC-B3AD-E829479EBBB7}" dt="2022-09-20T16:14:59.279" v="4344" actId="20577"/>
          <ac:spMkLst>
            <pc:docMk/>
            <pc:sldMk cId="0" sldId="259"/>
            <ac:spMk id="359" creationId="{00000000-0000-0000-0000-000000000000}"/>
          </ac:spMkLst>
        </pc:spChg>
      </pc:sldChg>
      <pc:sldChg chg="addSp modSp mod">
        <pc:chgData name="Gauri Patil" userId="caba91a54f459de2" providerId="LiveId" clId="{5EFC3179-E736-43AC-B3AD-E829479EBBB7}" dt="2022-09-20T16:51:16.589" v="5329" actId="120"/>
        <pc:sldMkLst>
          <pc:docMk/>
          <pc:sldMk cId="0" sldId="260"/>
        </pc:sldMkLst>
        <pc:spChg chg="add mod">
          <ac:chgData name="Gauri Patil" userId="caba91a54f459de2" providerId="LiveId" clId="{5EFC3179-E736-43AC-B3AD-E829479EBBB7}" dt="2022-09-20T16:51:06.946" v="5327" actId="123"/>
          <ac:spMkLst>
            <pc:docMk/>
            <pc:sldMk cId="0" sldId="260"/>
            <ac:spMk id="4" creationId="{B5393A2C-6B75-FB20-8438-C8472E318EE7}"/>
          </ac:spMkLst>
        </pc:spChg>
        <pc:spChg chg="mod">
          <ac:chgData name="Gauri Patil" userId="caba91a54f459de2" providerId="LiveId" clId="{5EFC3179-E736-43AC-B3AD-E829479EBBB7}" dt="2022-09-20T15:58:09.044" v="3861" actId="1076"/>
          <ac:spMkLst>
            <pc:docMk/>
            <pc:sldMk cId="0" sldId="260"/>
            <ac:spMk id="365" creationId="{00000000-0000-0000-0000-000000000000}"/>
          </ac:spMkLst>
        </pc:spChg>
        <pc:spChg chg="mod">
          <ac:chgData name="Gauri Patil" userId="caba91a54f459de2" providerId="LiveId" clId="{5EFC3179-E736-43AC-B3AD-E829479EBBB7}" dt="2022-09-20T16:51:16.589" v="5329" actId="120"/>
          <ac:spMkLst>
            <pc:docMk/>
            <pc:sldMk cId="0" sldId="260"/>
            <ac:spMk id="366" creationId="{00000000-0000-0000-0000-000000000000}"/>
          </ac:spMkLst>
        </pc:spChg>
        <pc:picChg chg="add mod">
          <ac:chgData name="Gauri Patil" userId="caba91a54f459de2" providerId="LiveId" clId="{5EFC3179-E736-43AC-B3AD-E829479EBBB7}" dt="2022-09-20T16:45:38.525" v="5065" actId="1076"/>
          <ac:picMkLst>
            <pc:docMk/>
            <pc:sldMk cId="0" sldId="260"/>
            <ac:picMk id="3" creationId="{BD955343-E949-E822-5444-86556645E83B}"/>
          </ac:picMkLst>
        </pc:picChg>
      </pc:sldChg>
      <pc:sldChg chg="modSp mod">
        <pc:chgData name="Gauri Patil" userId="caba91a54f459de2" providerId="LiveId" clId="{5EFC3179-E736-43AC-B3AD-E829479EBBB7}" dt="2022-09-20T17:26:57.354" v="5847" actId="207"/>
        <pc:sldMkLst>
          <pc:docMk/>
          <pc:sldMk cId="0" sldId="261"/>
        </pc:sldMkLst>
        <pc:spChg chg="mod">
          <ac:chgData name="Gauri Patil" userId="caba91a54f459de2" providerId="LiveId" clId="{5EFC3179-E736-43AC-B3AD-E829479EBBB7}" dt="2022-09-20T16:23:00.418" v="4543" actId="1076"/>
          <ac:spMkLst>
            <pc:docMk/>
            <pc:sldMk cId="0" sldId="261"/>
            <ac:spMk id="371" creationId="{00000000-0000-0000-0000-000000000000}"/>
          </ac:spMkLst>
        </pc:spChg>
        <pc:spChg chg="mod">
          <ac:chgData name="Gauri Patil" userId="caba91a54f459de2" providerId="LiveId" clId="{5EFC3179-E736-43AC-B3AD-E829479EBBB7}" dt="2022-09-20T17:26:57.354" v="5847" actId="207"/>
          <ac:spMkLst>
            <pc:docMk/>
            <pc:sldMk cId="0" sldId="261"/>
            <ac:spMk id="372" creationId="{00000000-0000-0000-0000-000000000000}"/>
          </ac:spMkLst>
        </pc:spChg>
      </pc:sldChg>
      <pc:sldChg chg="modSp mod">
        <pc:chgData name="Gauri Patil" userId="caba91a54f459de2" providerId="LiveId" clId="{5EFC3179-E736-43AC-B3AD-E829479EBBB7}" dt="2022-09-20T17:13:37.949" v="5430" actId="113"/>
        <pc:sldMkLst>
          <pc:docMk/>
          <pc:sldMk cId="0" sldId="262"/>
        </pc:sldMkLst>
        <pc:spChg chg="mod">
          <ac:chgData name="Gauri Patil" userId="caba91a54f459de2" providerId="LiveId" clId="{5EFC3179-E736-43AC-B3AD-E829479EBBB7}" dt="2022-09-20T17:13:37.949" v="5430" actId="113"/>
          <ac:spMkLst>
            <pc:docMk/>
            <pc:sldMk cId="0" sldId="262"/>
            <ac:spMk id="378" creationId="{00000000-0000-0000-0000-000000000000}"/>
          </ac:spMkLst>
        </pc:spChg>
      </pc:sldChg>
      <pc:sldChg chg="addSp delSp modSp mod delAnim modAnim modNotes">
        <pc:chgData name="Gauri Patil" userId="caba91a54f459de2" providerId="LiveId" clId="{5EFC3179-E736-43AC-B3AD-E829479EBBB7}" dt="2022-09-20T16:40:54.449" v="5056" actId="13926"/>
        <pc:sldMkLst>
          <pc:docMk/>
          <pc:sldMk cId="0" sldId="263"/>
        </pc:sldMkLst>
        <pc:spChg chg="add del mod">
          <ac:chgData name="Gauri Patil" userId="caba91a54f459de2" providerId="LiveId" clId="{5EFC3179-E736-43AC-B3AD-E829479EBBB7}" dt="2022-09-19T18:03:00.034" v="611"/>
          <ac:spMkLst>
            <pc:docMk/>
            <pc:sldMk cId="0" sldId="263"/>
            <ac:spMk id="4" creationId="{7070E83B-C09A-EE86-40EA-33FC4F35B280}"/>
          </ac:spMkLst>
        </pc:spChg>
        <pc:spChg chg="add mod">
          <ac:chgData name="Gauri Patil" userId="caba91a54f459de2" providerId="LiveId" clId="{5EFC3179-E736-43AC-B3AD-E829479EBBB7}" dt="2022-09-19T18:24:41.960" v="623"/>
          <ac:spMkLst>
            <pc:docMk/>
            <pc:sldMk cId="0" sldId="263"/>
            <ac:spMk id="5" creationId="{45B0DB29-ABC6-C54E-7C2D-2CEF82C54867}"/>
          </ac:spMkLst>
        </pc:spChg>
        <pc:spChg chg="add mod">
          <ac:chgData name="Gauri Patil" userId="caba91a54f459de2" providerId="LiveId" clId="{5EFC3179-E736-43AC-B3AD-E829479EBBB7}" dt="2022-09-20T16:40:54.449" v="5056" actId="13926"/>
          <ac:spMkLst>
            <pc:docMk/>
            <pc:sldMk cId="0" sldId="263"/>
            <ac:spMk id="10" creationId="{97439256-92D0-C7CE-8FCD-23BF19014A2E}"/>
          </ac:spMkLst>
        </pc:spChg>
        <pc:spChg chg="mod">
          <ac:chgData name="Gauri Patil" userId="caba91a54f459de2" providerId="LiveId" clId="{5EFC3179-E736-43AC-B3AD-E829479EBBB7}" dt="2022-09-19T18:01:26.620" v="479" actId="20577"/>
          <ac:spMkLst>
            <pc:docMk/>
            <pc:sldMk cId="0" sldId="263"/>
            <ac:spMk id="383" creationId="{00000000-0000-0000-0000-000000000000}"/>
          </ac:spMkLst>
        </pc:spChg>
        <pc:spChg chg="mod">
          <ac:chgData name="Gauri Patil" userId="caba91a54f459de2" providerId="LiveId" clId="{5EFC3179-E736-43AC-B3AD-E829479EBBB7}" dt="2022-09-20T13:43:25.602" v="2615" actId="207"/>
          <ac:spMkLst>
            <pc:docMk/>
            <pc:sldMk cId="0" sldId="263"/>
            <ac:spMk id="384" creationId="{00000000-0000-0000-0000-000000000000}"/>
          </ac:spMkLst>
        </pc:spChg>
        <pc:picChg chg="add del mod">
          <ac:chgData name="Gauri Patil" userId="caba91a54f459de2" providerId="LiveId" clId="{5EFC3179-E736-43AC-B3AD-E829479EBBB7}" dt="2022-09-19T17:01:14.869" v="313" actId="21"/>
          <ac:picMkLst>
            <pc:docMk/>
            <pc:sldMk cId="0" sldId="263"/>
            <ac:picMk id="2" creationId="{365D96C7-E715-C8E6-CC6A-F9AB86BEED52}"/>
          </ac:picMkLst>
        </pc:picChg>
        <pc:picChg chg="add del mod">
          <ac:chgData name="Gauri Patil" userId="caba91a54f459de2" providerId="LiveId" clId="{5EFC3179-E736-43AC-B3AD-E829479EBBB7}" dt="2022-09-20T13:42:14.741" v="2498" actId="21"/>
          <ac:picMkLst>
            <pc:docMk/>
            <pc:sldMk cId="0" sldId="263"/>
            <ac:picMk id="3" creationId="{3EC5C50B-1B84-2865-2E78-4A0920FA6FCB}"/>
          </ac:picMkLst>
        </pc:picChg>
        <pc:picChg chg="add mod">
          <ac:chgData name="Gauri Patil" userId="caba91a54f459de2" providerId="LiveId" clId="{5EFC3179-E736-43AC-B3AD-E829479EBBB7}" dt="2022-09-20T13:45:09.632" v="2618" actId="1076"/>
          <ac:picMkLst>
            <pc:docMk/>
            <pc:sldMk cId="0" sldId="263"/>
            <ac:picMk id="4" creationId="{DC4ACE66-7E63-F626-9AA5-E4BBDC7230D3}"/>
          </ac:picMkLst>
        </pc:picChg>
        <pc:picChg chg="add mod">
          <ac:chgData name="Gauri Patil" userId="caba91a54f459de2" providerId="LiveId" clId="{5EFC3179-E736-43AC-B3AD-E829479EBBB7}" dt="2022-09-20T16:39:14.296" v="4865" actId="1076"/>
          <ac:picMkLst>
            <pc:docMk/>
            <pc:sldMk cId="0" sldId="263"/>
            <ac:picMk id="7" creationId="{BC7DB3F2-56DE-7196-6C0D-4CB08A252FFF}"/>
          </ac:picMkLst>
        </pc:picChg>
        <pc:picChg chg="add mod">
          <ac:chgData name="Gauri Patil" userId="caba91a54f459de2" providerId="LiveId" clId="{5EFC3179-E736-43AC-B3AD-E829479EBBB7}" dt="2022-09-20T16:39:08.069" v="4864" actId="14100"/>
          <ac:picMkLst>
            <pc:docMk/>
            <pc:sldMk cId="0" sldId="263"/>
            <ac:picMk id="9" creationId="{1ED3D57A-6607-4457-25E7-2BE89E8E7269}"/>
          </ac:picMkLst>
        </pc:picChg>
      </pc:sldChg>
      <pc:sldChg chg="modSp mod">
        <pc:chgData name="Gauri Patil" userId="caba91a54f459de2" providerId="LiveId" clId="{5EFC3179-E736-43AC-B3AD-E829479EBBB7}" dt="2022-09-20T17:09:58.045" v="5425" actId="20577"/>
        <pc:sldMkLst>
          <pc:docMk/>
          <pc:sldMk cId="0" sldId="264"/>
        </pc:sldMkLst>
        <pc:spChg chg="mod">
          <ac:chgData name="Gauri Patil" userId="caba91a54f459de2" providerId="LiveId" clId="{5EFC3179-E736-43AC-B3AD-E829479EBBB7}" dt="2022-09-20T17:09:58.045" v="5425" actId="20577"/>
          <ac:spMkLst>
            <pc:docMk/>
            <pc:sldMk cId="0" sldId="264"/>
            <ac:spMk id="389" creationId="{00000000-0000-0000-0000-000000000000}"/>
          </ac:spMkLst>
        </pc:spChg>
        <pc:spChg chg="mod">
          <ac:chgData name="Gauri Patil" userId="caba91a54f459de2" providerId="LiveId" clId="{5EFC3179-E736-43AC-B3AD-E829479EBBB7}" dt="2022-09-19T16:02:53.602" v="302" actId="11"/>
          <ac:spMkLst>
            <pc:docMk/>
            <pc:sldMk cId="0" sldId="264"/>
            <ac:spMk id="39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a:t>
            </a:r>
            <a:r>
              <a:rPr lang="en" sz="2900" b="1" i="0" u="none" strike="noStrike" cap="none" dirty="0">
                <a:solidFill>
                  <a:schemeClr val="tx1"/>
                </a:solidFill>
                <a:latin typeface="Trebuchet MS"/>
                <a:ea typeface="Trebuchet MS"/>
                <a:cs typeface="Trebuchet MS"/>
                <a:sym typeface="Trebuchet MS"/>
              </a:rPr>
              <a:t>Decoders.</a:t>
            </a:r>
            <a:endParaRPr sz="2900" b="1" i="0" u="none" strike="noStrike" cap="none" dirty="0">
              <a:solidFill>
                <a:schemeClr val="tx1"/>
              </a:solidFill>
              <a:latin typeface="Trebuchet MS"/>
              <a:ea typeface="Trebuchet MS"/>
              <a:cs typeface="Trebuchet MS"/>
              <a:sym typeface="Trebuchet MS"/>
            </a:endParaRPr>
          </a:p>
        </p:txBody>
      </p:sp>
      <p:sp>
        <p:nvSpPr>
          <p:cNvPr id="340" name="Google Shape;340;p1"/>
          <p:cNvSpPr txBox="1"/>
          <p:nvPr/>
        </p:nvSpPr>
        <p:spPr>
          <a:xfrm>
            <a:off x="172739" y="2817299"/>
            <a:ext cx="4559100" cy="478793"/>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a:t>
            </a:r>
            <a:endParaRPr sz="17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
        <p:nvSpPr>
          <p:cNvPr id="2" name="TextBox 1">
            <a:extLst>
              <a:ext uri="{FF2B5EF4-FFF2-40B4-BE49-F238E27FC236}">
                <a16:creationId xmlns:a16="http://schemas.microsoft.com/office/drawing/2014/main" id="{CFE5B974-FDBA-81F3-DE93-E8770F05D1D7}"/>
              </a:ext>
            </a:extLst>
          </p:cNvPr>
          <p:cNvSpPr txBox="1"/>
          <p:nvPr/>
        </p:nvSpPr>
        <p:spPr>
          <a:xfrm>
            <a:off x="1835888" y="2955851"/>
            <a:ext cx="2842438" cy="738664"/>
          </a:xfrm>
          <a:prstGeom prst="rect">
            <a:avLst/>
          </a:prstGeom>
          <a:noFill/>
        </p:spPr>
        <p:txBody>
          <a:bodyPr wrap="square" rtlCol="0">
            <a:spAutoFit/>
          </a:bodyPr>
          <a:lstStyle/>
          <a:p>
            <a:r>
              <a:rPr lang="en-IN" dirty="0"/>
              <a:t>A Team built of enthusiastic girls students, who are very dedicated to accomplish any task.</a:t>
            </a:r>
          </a:p>
        </p:txBody>
      </p:sp>
      <p:sp>
        <p:nvSpPr>
          <p:cNvPr id="3" name="TextBox 2">
            <a:extLst>
              <a:ext uri="{FF2B5EF4-FFF2-40B4-BE49-F238E27FC236}">
                <a16:creationId xmlns:a16="http://schemas.microsoft.com/office/drawing/2014/main" id="{AB35B691-8076-4348-2FC7-7FD293E8FF9F}"/>
              </a:ext>
            </a:extLst>
          </p:cNvPr>
          <p:cNvSpPr txBox="1"/>
          <p:nvPr/>
        </p:nvSpPr>
        <p:spPr>
          <a:xfrm>
            <a:off x="99237" y="3955312"/>
            <a:ext cx="4862623" cy="307777"/>
          </a:xfrm>
          <a:prstGeom prst="rect">
            <a:avLst/>
          </a:prstGeom>
          <a:noFill/>
        </p:spPr>
        <p:txBody>
          <a:bodyPr wrap="square" rtlCol="0">
            <a:spAutoFit/>
          </a:bodyPr>
          <a:lstStyle/>
          <a:p>
            <a:r>
              <a:rPr lang="en-IN" dirty="0">
                <a:solidFill>
                  <a:schemeClr val="bg1"/>
                </a:solidFill>
              </a:rPr>
              <a:t>Date: </a:t>
            </a:r>
            <a:r>
              <a:rPr lang="en-IN" dirty="0"/>
              <a:t>20-09-2022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9217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br>
              <a:rPr lang="en" sz="2000" dirty="0"/>
            </a:br>
            <a:r>
              <a:rPr lang="en-US" sz="1200" dirty="0"/>
              <a:t>Virtual Avatar, Virtual Assistant and Alternate Authentication.</a:t>
            </a:r>
            <a:br>
              <a:rPr lang="en" sz="2000" dirty="0"/>
            </a:b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Why did you decide to solve this Problem statement?</a:t>
            </a:r>
          </a:p>
          <a:p>
            <a:pPr marR="0" lvl="0" algn="l" rtl="0">
              <a:lnSpc>
                <a:spcPct val="100000"/>
              </a:lnSpc>
              <a:spcBef>
                <a:spcPts val="0"/>
              </a:spcBef>
              <a:spcAft>
                <a:spcPts val="0"/>
              </a:spcAft>
              <a:buClr>
                <a:srgbClr val="000000"/>
              </a:buClr>
              <a:buSzPts val="1400"/>
            </a:pPr>
            <a:endParaRPr lang="en-IN" sz="1200" dirty="0">
              <a:latin typeface="Lato"/>
              <a:ea typeface="Lato"/>
              <a:cs typeface="Lato"/>
              <a:sym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IN" sz="1200" dirty="0">
                <a:latin typeface="Lato"/>
                <a:ea typeface="Lato"/>
                <a:cs typeface="Lato"/>
                <a:sym typeface="Lato"/>
              </a:rPr>
              <a:t>There comes many hurdles and panic situations among customers while doing transactions in online banking so in order to ease the customers there needs to be a voice assistant guiding them in the every step that they take while transacting or doing some or the other banking work through e-banking.</a:t>
            </a:r>
          </a:p>
          <a:p>
            <a:pPr marR="0" lvl="0" algn="l" rtl="0">
              <a:lnSpc>
                <a:spcPct val="100000"/>
              </a:lnSpc>
              <a:spcBef>
                <a:spcPts val="0"/>
              </a:spcBef>
              <a:spcAft>
                <a:spcPts val="0"/>
              </a:spcAft>
              <a:buClr>
                <a:srgbClr val="000000"/>
              </a:buClr>
              <a:buSzPts val="1400"/>
            </a:pPr>
            <a:endParaRPr lang="en-IN" sz="1200" dirty="0">
              <a:latin typeface="Lato"/>
              <a:ea typeface="Lato"/>
              <a:cs typeface="Lato"/>
              <a:sym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IN" sz="1200" dirty="0">
                <a:latin typeface="Lato"/>
                <a:ea typeface="Lato"/>
                <a:cs typeface="Lato"/>
                <a:sym typeface="Lato"/>
              </a:rPr>
              <a:t>Also, there are many customers with disability so a virtual assistant with voice and text both can be a boon to those disable people. The process of working online with the bank will become super easy to them.</a:t>
            </a:r>
          </a:p>
          <a:p>
            <a:pPr marR="0" lvl="0" algn="l" rtl="0">
              <a:lnSpc>
                <a:spcPct val="100000"/>
              </a:lnSpc>
              <a:spcBef>
                <a:spcPts val="0"/>
              </a:spcBef>
              <a:spcAft>
                <a:spcPts val="0"/>
              </a:spcAft>
              <a:buClr>
                <a:srgbClr val="000000"/>
              </a:buClr>
              <a:buSzPts val="1400"/>
            </a:pPr>
            <a:endParaRPr lang="en-IN" sz="1200" dirty="0">
              <a:latin typeface="Lato"/>
              <a:ea typeface="Lato"/>
              <a:cs typeface="Lato"/>
              <a:sym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IN" sz="1200" dirty="0">
                <a:latin typeface="Lato"/>
                <a:ea typeface="Lato"/>
                <a:cs typeface="Lato"/>
                <a:sym typeface="Lato"/>
              </a:rPr>
              <a:t>Additionally, there are many more benefits of using a virtual assistant instead of a chat-bot.</a:t>
            </a:r>
          </a:p>
          <a:p>
            <a:pPr marR="0" lvl="0" algn="l" rtl="0">
              <a:lnSpc>
                <a:spcPct val="100000"/>
              </a:lnSpc>
              <a:spcBef>
                <a:spcPts val="0"/>
              </a:spcBef>
              <a:spcAft>
                <a:spcPts val="0"/>
              </a:spcAft>
              <a:buClr>
                <a:srgbClr val="000000"/>
              </a:buClr>
              <a:buSzPts val="1400"/>
            </a:pPr>
            <a:endParaRPr lang="en-IN" sz="1200" dirty="0">
              <a:latin typeface="Lato"/>
              <a:ea typeface="Lato"/>
              <a:cs typeface="Lato"/>
              <a:sym typeface="Lato"/>
            </a:endParaRP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IN" sz="1200" dirty="0">
                <a:latin typeface="Lato"/>
                <a:ea typeface="Lato"/>
                <a:cs typeface="Lato"/>
                <a:sym typeface="Lato"/>
              </a:rPr>
              <a:t>The alternate authentication system besides the login id and password can be a </a:t>
            </a:r>
            <a:r>
              <a:rPr lang="en-IN" sz="1200" b="1" u="sng" dirty="0">
                <a:highlight>
                  <a:srgbClr val="FFFF00"/>
                </a:highlight>
                <a:latin typeface="Lato"/>
                <a:ea typeface="Lato"/>
                <a:cs typeface="Lato"/>
                <a:sym typeface="Lato"/>
              </a:rPr>
              <a:t>QR code system </a:t>
            </a:r>
            <a:r>
              <a:rPr lang="en-IN" sz="1200" dirty="0">
                <a:latin typeface="Lato"/>
                <a:ea typeface="Lato"/>
                <a:cs typeface="Lato"/>
                <a:sym typeface="Lato"/>
              </a:rPr>
              <a:t>that will be connected to respective customer’s bank application just like WhatsApp Web. Also we can use a OTP system while logging through Website just as the same we do for an App Login</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494629"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It is not like </a:t>
            </a:r>
            <a:r>
              <a:rPr lang="en" dirty="0">
                <a:solidFill>
                  <a:srgbClr val="222222"/>
                </a:solidFill>
                <a:highlight>
                  <a:srgbClr val="FFFFFF"/>
                </a:highlight>
                <a:latin typeface="Lato"/>
                <a:ea typeface="Lato"/>
                <a:cs typeface="Lato"/>
                <a:sym typeface="Lato"/>
              </a:rPr>
              <a:t>that these features that we will be introducing are inhibited to a particular flock of people.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entire humankind will be</a:t>
            </a:r>
            <a:r>
              <a:rPr lang="en" dirty="0">
                <a:solidFill>
                  <a:srgbClr val="222222"/>
                </a:solidFill>
                <a:highlight>
                  <a:srgbClr val="FFFFFF"/>
                </a:highlight>
                <a:latin typeface="Lato"/>
                <a:ea typeface="Lato"/>
                <a:cs typeface="Lato"/>
                <a:sym typeface="Lato"/>
              </a:rPr>
              <a:t> benefitted because of these features.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As the interface will be clea</a:t>
            </a:r>
            <a:r>
              <a:rPr lang="en" dirty="0">
                <a:solidFill>
                  <a:srgbClr val="222222"/>
                </a:solidFill>
                <a:highlight>
                  <a:srgbClr val="FFFFFF"/>
                </a:highlight>
                <a:latin typeface="Lato"/>
                <a:ea typeface="Lato"/>
                <a:cs typeface="Lato"/>
                <a:sym typeface="Lato"/>
              </a:rPr>
              <a:t>n and easy to use, everyone including the old people and even the disable people will be able to use the new Bank of Baroda Website as well as the Application smoothly without any hassle and bustle.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voice assistant and the text which will be displaying on the screen will be very much helpful to the </a:t>
            </a:r>
            <a:r>
              <a:rPr lang="en" b="1" dirty="0">
                <a:solidFill>
                  <a:srgbClr val="222222"/>
                </a:solidFill>
                <a:highlight>
                  <a:srgbClr val="FFFF00"/>
                </a:highlight>
                <a:latin typeface="Lato"/>
                <a:ea typeface="Lato"/>
                <a:cs typeface="Lato"/>
                <a:sym typeface="Lato"/>
              </a:rPr>
              <a:t>blind</a:t>
            </a:r>
            <a:r>
              <a:rPr lang="en" dirty="0">
                <a:solidFill>
                  <a:srgbClr val="222222"/>
                </a:solidFill>
                <a:highlight>
                  <a:srgbClr val="FFFFFF"/>
                </a:highlight>
                <a:latin typeface="Lato"/>
                <a:ea typeface="Lato"/>
                <a:cs typeface="Lato"/>
                <a:sym typeface="Lato"/>
              </a:rPr>
              <a:t> as well as to the </a:t>
            </a:r>
            <a:r>
              <a:rPr lang="en" b="1" dirty="0">
                <a:solidFill>
                  <a:srgbClr val="222222"/>
                </a:solidFill>
                <a:highlight>
                  <a:srgbClr val="FFFF00"/>
                </a:highlight>
                <a:latin typeface="Lato"/>
                <a:ea typeface="Lato"/>
                <a:cs typeface="Lato"/>
                <a:sym typeface="Lato"/>
              </a:rPr>
              <a:t>deaf</a:t>
            </a:r>
            <a:r>
              <a:rPr lang="en" dirty="0">
                <a:solidFill>
                  <a:srgbClr val="222222"/>
                </a:solidFill>
                <a:highlight>
                  <a:srgbClr val="FFFFFF"/>
                </a:highlight>
                <a:latin typeface="Lato"/>
                <a:ea typeface="Lato"/>
                <a:cs typeface="Lato"/>
                <a:sym typeface="Lato"/>
              </a:rPr>
              <a:t> people.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166817" y="864599"/>
            <a:ext cx="8238600" cy="387043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The existing alternatives are AI powered chatbots. These Chatbots use artificial intelligence to mimic human interactions through a chat interface, allowing customers to obtain the information they want using simple, natural conversational language. For example:</a:t>
            </a:r>
          </a:p>
          <a:p>
            <a:pPr marL="0" marR="0" lvl="0" indent="0" algn="l" rtl="0">
              <a:lnSpc>
                <a:spcPct val="115000"/>
              </a:lnSpc>
              <a:spcBef>
                <a:spcPts val="1000"/>
              </a:spcBef>
              <a:spcAft>
                <a:spcPts val="1000"/>
              </a:spcAft>
              <a:buClr>
                <a:srgbClr val="000000"/>
              </a:buClr>
              <a:buSzPts val="1400"/>
              <a:buFont typeface="Arial"/>
              <a:buNone/>
            </a:pPr>
            <a:r>
              <a:rPr lang="en-US" sz="1200" dirty="0">
                <a:latin typeface="Lato"/>
                <a:ea typeface="Lato"/>
                <a:cs typeface="Lato"/>
                <a:sym typeface="Lato"/>
              </a:rPr>
              <a:t>1.</a:t>
            </a:r>
            <a:r>
              <a:rPr lang="en-US" sz="1200" b="0" i="0" u="none" strike="noStrike" cap="none" dirty="0">
                <a:solidFill>
                  <a:srgbClr val="000000"/>
                </a:solidFill>
                <a:latin typeface="Lato"/>
                <a:ea typeface="Lato"/>
                <a:cs typeface="Lato"/>
                <a:sym typeface="Lato"/>
              </a:rPr>
              <a:t> State Bank of India (SBI) deployed its AI-based financial chatbot named SBI Intelligent Assistant (SIA) in 2017 which is capable of understanding and resolving the banking needs of customers without human intervention.</a:t>
            </a:r>
          </a:p>
          <a:p>
            <a:pPr marL="0" marR="0" lvl="0" indent="0" algn="l" rtl="0">
              <a:lnSpc>
                <a:spcPct val="115000"/>
              </a:lnSpc>
              <a:spcBef>
                <a:spcPts val="1000"/>
              </a:spcBef>
              <a:spcAft>
                <a:spcPts val="1000"/>
              </a:spcAft>
              <a:buClr>
                <a:srgbClr val="000000"/>
              </a:buClr>
              <a:buSzPts val="1400"/>
              <a:buFont typeface="Arial"/>
              <a:buNone/>
            </a:pPr>
            <a:r>
              <a:rPr lang="en-IN" sz="1200" b="0" i="0" u="none" strike="noStrike" cap="none" dirty="0">
                <a:solidFill>
                  <a:srgbClr val="000000"/>
                </a:solidFill>
                <a:latin typeface="Lato"/>
                <a:ea typeface="Lato"/>
                <a:cs typeface="Lato"/>
                <a:sym typeface="Lato"/>
              </a:rPr>
              <a:t>2. HDFC Bank’s EVA (Electronic Virtual Assistant)</a:t>
            </a:r>
          </a:p>
          <a:p>
            <a:pPr marL="0" marR="0" lvl="0" indent="0" algn="l" rtl="0">
              <a:lnSpc>
                <a:spcPct val="115000"/>
              </a:lnSpc>
              <a:spcBef>
                <a:spcPts val="1000"/>
              </a:spcBef>
              <a:spcAft>
                <a:spcPts val="1000"/>
              </a:spcAft>
              <a:buClr>
                <a:srgbClr val="000000"/>
              </a:buClr>
              <a:buSzPts val="1400"/>
              <a:buFont typeface="Arial"/>
              <a:buNone/>
            </a:pPr>
            <a:r>
              <a:rPr lang="en-IN" sz="1200" dirty="0">
                <a:latin typeface="Lato"/>
                <a:ea typeface="Lato"/>
                <a:cs typeface="Lato"/>
                <a:sym typeface="Lato"/>
              </a:rPr>
              <a:t>3. </a:t>
            </a:r>
            <a:r>
              <a:rPr lang="en-US" sz="1200" dirty="0">
                <a:latin typeface="Lato"/>
                <a:ea typeface="Lato"/>
                <a:cs typeface="Lato"/>
                <a:sym typeface="Lato"/>
              </a:rPr>
              <a:t>ICICI Bank deployed its AI-powered chatbot </a:t>
            </a:r>
            <a:r>
              <a:rPr lang="en-US" sz="1200" dirty="0" err="1">
                <a:latin typeface="Lato"/>
                <a:ea typeface="Lato"/>
                <a:cs typeface="Lato"/>
                <a:sym typeface="Lato"/>
              </a:rPr>
              <a:t>iPal</a:t>
            </a:r>
            <a:r>
              <a:rPr lang="en-US" sz="1200" dirty="0">
                <a:latin typeface="Lato"/>
                <a:ea typeface="Lato"/>
                <a:cs typeface="Lato"/>
                <a:sym typeface="Lato"/>
              </a:rPr>
              <a:t> in 2017.</a:t>
            </a:r>
          </a:p>
          <a:p>
            <a:pPr marL="0" marR="0" lvl="0" indent="0" algn="l" rtl="0">
              <a:lnSpc>
                <a:spcPct val="115000"/>
              </a:lnSpc>
              <a:spcBef>
                <a:spcPts val="1000"/>
              </a:spcBef>
              <a:spcAft>
                <a:spcPts val="1000"/>
              </a:spcAft>
              <a:buClr>
                <a:srgbClr val="000000"/>
              </a:buClr>
              <a:buSzPts val="1400"/>
              <a:buFont typeface="Arial"/>
              <a:buNone/>
            </a:pPr>
            <a:r>
              <a:rPr lang="en-US" sz="1200" b="0" i="0" u="none" strike="noStrike" cap="none" dirty="0">
                <a:solidFill>
                  <a:srgbClr val="000000"/>
                </a:solidFill>
                <a:latin typeface="Lato"/>
                <a:ea typeface="Lato"/>
                <a:cs typeface="Lato"/>
                <a:sym typeface="Lato"/>
              </a:rPr>
              <a:t>The main issue with these assi</a:t>
            </a:r>
            <a:r>
              <a:rPr lang="en-US" sz="1200" dirty="0">
                <a:latin typeface="Lato"/>
                <a:ea typeface="Lato"/>
                <a:cs typeface="Lato"/>
                <a:sym typeface="Lato"/>
              </a:rPr>
              <a:t>stants is that they all are chat-bots and not the real time virtual assistants. However they are still in the budding stage.</a:t>
            </a:r>
            <a:endParaRPr sz="12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6014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Azure tools or resources</a:t>
            </a:r>
            <a:endParaRPr sz="2000" dirty="0"/>
          </a:p>
        </p:txBody>
      </p:sp>
      <p:sp>
        <p:nvSpPr>
          <p:cNvPr id="366" name="Google Shape;366;p5"/>
          <p:cNvSpPr txBox="1">
            <a:spLocks noGrp="1"/>
          </p:cNvSpPr>
          <p:nvPr>
            <p:ph type="title"/>
          </p:nvPr>
        </p:nvSpPr>
        <p:spPr>
          <a:xfrm>
            <a:off x="0" y="636144"/>
            <a:ext cx="9037674" cy="320786"/>
          </a:xfrm>
          <a:prstGeom prst="rect">
            <a:avLst/>
          </a:prstGeom>
          <a:noFill/>
          <a:ln>
            <a:noFill/>
          </a:ln>
        </p:spPr>
        <p:txBody>
          <a:bodyPr spcFirstLastPara="1" wrap="square" lIns="91425" tIns="91425" rIns="91425" bIns="91425" anchor="t" anchorCtr="0">
            <a:normAutofit fontScale="90000"/>
          </a:bodyPr>
          <a:lstStyle/>
          <a:p>
            <a:pPr lvl="0" rtl="0">
              <a:lnSpc>
                <a:spcPct val="100000"/>
              </a:lnSpc>
              <a:spcBef>
                <a:spcPts val="0"/>
              </a:spcBef>
              <a:spcAft>
                <a:spcPts val="0"/>
              </a:spcAft>
              <a:buSzPts val="2800"/>
            </a:pPr>
            <a:r>
              <a:rPr lang="en" sz="1400" dirty="0">
                <a:solidFill>
                  <a:srgbClr val="4A4548"/>
                </a:solidFill>
                <a:highlight>
                  <a:srgbClr val="FFFFFF"/>
                </a:highlight>
              </a:rPr>
              <a:t>Azure tools or resources which are likely to be used by you for the prototype, if your idea gets selected:</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1. In the making of voice assistant, we will need Azure Cognitive Services like vision, speech, language and decision.</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2. Various Azure APIs</a:t>
            </a:r>
            <a:br>
              <a:rPr lang="en" sz="1400" b="0" dirty="0">
                <a:solidFill>
                  <a:srgbClr val="4A4548"/>
                </a:solidFill>
                <a:highlight>
                  <a:srgbClr val="FFFFFF"/>
                </a:highlight>
              </a:rPr>
            </a:br>
            <a:br>
              <a:rPr lang="en" sz="1400" b="0" dirty="0">
                <a:solidFill>
                  <a:srgbClr val="4A4548"/>
                </a:solidFill>
                <a:highlight>
                  <a:srgbClr val="FFFFFF"/>
                </a:highlight>
              </a:rPr>
            </a:br>
            <a:r>
              <a:rPr lang="en" sz="1400" b="0" dirty="0">
                <a:solidFill>
                  <a:srgbClr val="4A4548"/>
                </a:solidFill>
                <a:highlight>
                  <a:srgbClr val="FFFFFF"/>
                </a:highlight>
              </a:rPr>
              <a:t>3. Azure Artificial Intelligence for developers.</a:t>
            </a:r>
            <a:endParaRPr sz="1400" dirty="0"/>
          </a:p>
        </p:txBody>
      </p:sp>
      <p:pic>
        <p:nvPicPr>
          <p:cNvPr id="3" name="Picture 2">
            <a:extLst>
              <a:ext uri="{FF2B5EF4-FFF2-40B4-BE49-F238E27FC236}">
                <a16:creationId xmlns:a16="http://schemas.microsoft.com/office/drawing/2014/main" id="{BD955343-E949-E822-5444-86556645E83B}"/>
              </a:ext>
            </a:extLst>
          </p:cNvPr>
          <p:cNvPicPr>
            <a:picLocks noChangeAspect="1"/>
          </p:cNvPicPr>
          <p:nvPr/>
        </p:nvPicPr>
        <p:blipFill>
          <a:blip r:embed="rId3"/>
          <a:stretch>
            <a:fillRect/>
          </a:stretch>
        </p:blipFill>
        <p:spPr>
          <a:xfrm>
            <a:off x="354418" y="2453056"/>
            <a:ext cx="2344479" cy="2344479"/>
          </a:xfrm>
          <a:prstGeom prst="rect">
            <a:avLst/>
          </a:prstGeom>
        </p:spPr>
      </p:pic>
      <p:sp>
        <p:nvSpPr>
          <p:cNvPr id="4" name="TextBox 3">
            <a:extLst>
              <a:ext uri="{FF2B5EF4-FFF2-40B4-BE49-F238E27FC236}">
                <a16:creationId xmlns:a16="http://schemas.microsoft.com/office/drawing/2014/main" id="{B5393A2C-6B75-FB20-8438-C8472E318EE7}"/>
              </a:ext>
            </a:extLst>
          </p:cNvPr>
          <p:cNvSpPr txBox="1"/>
          <p:nvPr/>
        </p:nvSpPr>
        <p:spPr>
          <a:xfrm>
            <a:off x="2877879" y="2757377"/>
            <a:ext cx="3806456" cy="1169551"/>
          </a:xfrm>
          <a:prstGeom prst="rect">
            <a:avLst/>
          </a:prstGeom>
          <a:noFill/>
        </p:spPr>
        <p:txBody>
          <a:bodyPr wrap="square" rtlCol="0">
            <a:spAutoFit/>
          </a:bodyPr>
          <a:lstStyle/>
          <a:p>
            <a:pPr algn="just"/>
            <a:r>
              <a:rPr lang="en-IN" dirty="0"/>
              <a:t>Hi!!! I am </a:t>
            </a:r>
            <a:r>
              <a:rPr lang="en-IN" dirty="0">
                <a:highlight>
                  <a:srgbClr val="FFFF00"/>
                </a:highlight>
              </a:rPr>
              <a:t>BOB</a:t>
            </a:r>
            <a:r>
              <a:rPr lang="en-IN" dirty="0"/>
              <a:t>. Virtual Assistant, designed by the Team Decoders for the Bank of Baroda.</a:t>
            </a:r>
          </a:p>
          <a:p>
            <a:pPr algn="just"/>
            <a:r>
              <a:rPr lang="en-IN" dirty="0"/>
              <a:t>I am capable of handling various functions and I am going to automate the e-banking system of the bank.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572601" y="6651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Any Supporting Functional Documents</a:t>
            </a:r>
            <a:endParaRPr sz="2000" dirty="0"/>
          </a:p>
        </p:txBody>
      </p:sp>
      <p:sp>
        <p:nvSpPr>
          <p:cNvPr id="372" name="Google Shape;372;p6"/>
          <p:cNvSpPr txBox="1"/>
          <p:nvPr/>
        </p:nvSpPr>
        <p:spPr>
          <a:xfrm>
            <a:off x="106326" y="506259"/>
            <a:ext cx="8931348" cy="449813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r>
              <a:rPr lang="en-US" sz="1200" b="1" i="0" u="sng" strike="noStrike" cap="none" dirty="0">
                <a:solidFill>
                  <a:srgbClr val="000000"/>
                </a:solidFill>
                <a:latin typeface="Lato"/>
                <a:ea typeface="Lato"/>
                <a:cs typeface="Lato"/>
                <a:sym typeface="Lato"/>
              </a:rPr>
              <a:t>Methodology:</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Lato"/>
                <a:ea typeface="Lato"/>
                <a:cs typeface="Lato"/>
                <a:sym typeface="Lato"/>
              </a:rPr>
              <a:t>1.    BOB(Bank of Baroda voice assistant) is an AI based virtual assistant that is going to </a:t>
            </a:r>
            <a:r>
              <a:rPr lang="en-US" sz="1200" i="0" u="none" strike="noStrike" cap="none" dirty="0">
                <a:solidFill>
                  <a:srgbClr val="000000"/>
                </a:solidFill>
                <a:highlight>
                  <a:srgbClr val="FFFF00"/>
                </a:highlight>
                <a:latin typeface="Lato"/>
                <a:ea typeface="Lato"/>
                <a:cs typeface="Lato"/>
                <a:sym typeface="Lato"/>
              </a:rPr>
              <a:t>automate</a:t>
            </a:r>
            <a:r>
              <a:rPr lang="en-US" sz="1200" i="0" u="none" strike="noStrike" cap="none" dirty="0">
                <a:solidFill>
                  <a:srgbClr val="000000"/>
                </a:solidFill>
                <a:latin typeface="Lato"/>
                <a:ea typeface="Lato"/>
                <a:cs typeface="Lato"/>
                <a:sym typeface="Lato"/>
              </a:rPr>
              <a:t> E-banking system of Bank of Baroda.</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Lato"/>
                <a:ea typeface="Lato"/>
                <a:cs typeface="Lato"/>
                <a:sym typeface="Lato"/>
              </a:rPr>
              <a:t>2.    Bob will consist features like Checking the </a:t>
            </a:r>
            <a:r>
              <a:rPr lang="en-US" sz="1200" i="0" u="none" strike="noStrike" cap="none" dirty="0">
                <a:solidFill>
                  <a:srgbClr val="000000"/>
                </a:solidFill>
                <a:highlight>
                  <a:srgbClr val="FFFF00"/>
                </a:highlight>
                <a:latin typeface="Lato"/>
                <a:ea typeface="Lato"/>
                <a:cs typeface="Lato"/>
                <a:sym typeface="Lato"/>
              </a:rPr>
              <a:t>internet speed of user </a:t>
            </a:r>
            <a:r>
              <a:rPr lang="en-US" sz="1200" i="0" u="none" strike="noStrike" cap="none" dirty="0">
                <a:solidFill>
                  <a:srgbClr val="000000"/>
                </a:solidFill>
                <a:latin typeface="Lato"/>
                <a:ea typeface="Lato"/>
                <a:cs typeface="Lato"/>
                <a:sym typeface="Lato"/>
              </a:rPr>
              <a:t>, Display the </a:t>
            </a:r>
            <a:r>
              <a:rPr lang="en-US" sz="1200" i="0" u="none" strike="noStrike" cap="none" dirty="0">
                <a:solidFill>
                  <a:srgbClr val="000000"/>
                </a:solidFill>
                <a:highlight>
                  <a:srgbClr val="FFFF00"/>
                </a:highlight>
                <a:latin typeface="Lato"/>
                <a:ea typeface="Lato"/>
                <a:cs typeface="Lato"/>
                <a:sym typeface="Lato"/>
              </a:rPr>
              <a:t>credit score </a:t>
            </a:r>
            <a:r>
              <a:rPr lang="en-US" sz="1200" i="0" u="none" strike="noStrike" cap="none" dirty="0">
                <a:solidFill>
                  <a:srgbClr val="000000"/>
                </a:solidFill>
                <a:latin typeface="Lato"/>
                <a:ea typeface="Lato"/>
                <a:cs typeface="Lato"/>
                <a:sym typeface="Lato"/>
              </a:rPr>
              <a:t>along with the </a:t>
            </a:r>
            <a:r>
              <a:rPr lang="en-US" sz="1200" i="0" u="none" strike="noStrike" cap="none" dirty="0">
                <a:solidFill>
                  <a:srgbClr val="000000"/>
                </a:solidFill>
                <a:highlight>
                  <a:srgbClr val="FFFF00"/>
                </a:highlight>
                <a:latin typeface="Lato"/>
                <a:ea typeface="Lato"/>
                <a:cs typeface="Lato"/>
                <a:sym typeface="Lato"/>
              </a:rPr>
              <a:t>account balance</a:t>
            </a:r>
            <a:r>
              <a:rPr lang="en-US" sz="1200" i="0" u="none" strike="noStrike" cap="none" dirty="0">
                <a:solidFill>
                  <a:srgbClr val="000000"/>
                </a:solidFill>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Lato"/>
                <a:ea typeface="Lato"/>
                <a:cs typeface="Lato"/>
                <a:sym typeface="Lato"/>
              </a:rPr>
              <a:t>3.    For now, the features are limited if the idea get selected, we will add new and unique features into the assistant.</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Lato"/>
                <a:ea typeface="Lato"/>
                <a:cs typeface="Lato"/>
                <a:sym typeface="Lato"/>
              </a:rPr>
              <a:t>4.    Our main focus is to </a:t>
            </a:r>
            <a:r>
              <a:rPr lang="en-US" sz="1200" i="0" u="none" strike="noStrike" cap="none" dirty="0">
                <a:solidFill>
                  <a:srgbClr val="000000"/>
                </a:solidFill>
                <a:highlight>
                  <a:srgbClr val="FFFF00"/>
                </a:highlight>
                <a:latin typeface="Lato"/>
                <a:ea typeface="Lato"/>
                <a:cs typeface="Lato"/>
                <a:sym typeface="Lato"/>
              </a:rPr>
              <a:t>reduce the stress of the users </a:t>
            </a:r>
            <a:r>
              <a:rPr lang="en-US" sz="1200" i="0" u="none" strike="noStrike" cap="none" dirty="0">
                <a:solidFill>
                  <a:srgbClr val="000000"/>
                </a:solidFill>
                <a:latin typeface="Lato"/>
                <a:ea typeface="Lato"/>
                <a:cs typeface="Lato"/>
                <a:sym typeface="Lato"/>
              </a:rPr>
              <a:t>which is often created while debiting large amount of transacting money.</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000000"/>
                </a:solidFill>
                <a:latin typeface="Lato"/>
                <a:ea typeface="Lato"/>
                <a:cs typeface="Lato"/>
                <a:sym typeface="Lato"/>
              </a:rPr>
              <a:t>5.    For the scalability we are adding two step verification process using </a:t>
            </a:r>
            <a:r>
              <a:rPr lang="en-US" sz="1200" i="0" u="none" strike="noStrike" cap="none" dirty="0">
                <a:solidFill>
                  <a:srgbClr val="000000"/>
                </a:solidFill>
                <a:highlight>
                  <a:srgbClr val="FFFF00"/>
                </a:highlight>
                <a:latin typeface="Lato"/>
                <a:ea typeface="Lato"/>
                <a:cs typeface="Lato"/>
                <a:sym typeface="Lato"/>
              </a:rPr>
              <a:t>QR code </a:t>
            </a:r>
            <a:r>
              <a:rPr lang="en-US" sz="1200" i="0" u="none" strike="noStrike" cap="none" dirty="0">
                <a:solidFill>
                  <a:srgbClr val="000000"/>
                </a:solidFill>
                <a:latin typeface="Lato"/>
                <a:ea typeface="Lato"/>
                <a:cs typeface="Lato"/>
                <a:sym typeface="Lato"/>
              </a:rPr>
              <a:t>and </a:t>
            </a:r>
            <a:r>
              <a:rPr lang="en-US" sz="1200" i="0" u="none" strike="noStrike" cap="none" dirty="0">
                <a:solidFill>
                  <a:srgbClr val="000000"/>
                </a:solidFill>
                <a:highlight>
                  <a:srgbClr val="FFFF00"/>
                </a:highlight>
                <a:latin typeface="Lato"/>
                <a:ea typeface="Lato"/>
                <a:cs typeface="Lato"/>
                <a:sym typeface="Lato"/>
              </a:rPr>
              <a:t>OTP</a:t>
            </a:r>
            <a:r>
              <a:rPr lang="en-US" sz="1200" i="0" u="none" strike="noStrike" cap="none" dirty="0">
                <a:solidFill>
                  <a:srgbClr val="000000"/>
                </a:solidFill>
                <a:latin typeface="Lato"/>
                <a:ea typeface="Lato"/>
                <a:cs typeface="Lato"/>
                <a:sym typeface="Lato"/>
              </a:rPr>
              <a:t> systems.</a:t>
            </a:r>
          </a:p>
          <a:p>
            <a:pPr marL="0" marR="0" lvl="0" indent="0" algn="l" rtl="0">
              <a:lnSpc>
                <a:spcPct val="100000"/>
              </a:lnSpc>
              <a:spcBef>
                <a:spcPts val="0"/>
              </a:spcBef>
              <a:spcAft>
                <a:spcPts val="0"/>
              </a:spcAft>
              <a:buClr>
                <a:srgbClr val="000000"/>
              </a:buClr>
              <a:buSzPts val="1400"/>
              <a:buFont typeface="Arial"/>
              <a:buNone/>
            </a:pPr>
            <a:endParaRPr lang="en-US" sz="120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sz="1200" b="1" i="0" u="sng" strike="noStrike" cap="none" dirty="0">
                <a:solidFill>
                  <a:srgbClr val="000000"/>
                </a:solidFill>
                <a:latin typeface="Lato"/>
                <a:ea typeface="Lato"/>
                <a:cs typeface="Lato"/>
                <a:sym typeface="Lato"/>
              </a:rPr>
              <a:t>Architecture:</a:t>
            </a:r>
          </a:p>
          <a:p>
            <a:pPr marL="0" marR="0" lvl="0" indent="0" algn="l" rtl="0">
              <a:lnSpc>
                <a:spcPct val="100000"/>
              </a:lnSpc>
              <a:spcBef>
                <a:spcPts val="0"/>
              </a:spcBef>
              <a:spcAft>
                <a:spcPts val="0"/>
              </a:spcAft>
              <a:buClr>
                <a:srgbClr val="000000"/>
              </a:buClr>
              <a:buSzPts val="1400"/>
              <a:buFont typeface="Arial"/>
              <a:buNone/>
            </a:pPr>
            <a:r>
              <a:rPr lang="en-US" sz="1200" i="0" u="none" strike="noStrike" cap="none" dirty="0">
                <a:solidFill>
                  <a:srgbClr val="FF0000"/>
                </a:solidFill>
                <a:latin typeface="Lato"/>
                <a:ea typeface="Lato"/>
                <a:cs typeface="Lato"/>
                <a:sym typeface="Lato"/>
              </a:rPr>
              <a:t>Voice Assistant will be designed using:</a:t>
            </a:r>
          </a:p>
          <a:p>
            <a:pPr marL="228600" marR="0" lvl="0" indent="-228600" algn="l" rtl="0">
              <a:lnSpc>
                <a:spcPct val="100000"/>
              </a:lnSpc>
              <a:spcBef>
                <a:spcPts val="0"/>
              </a:spcBef>
              <a:spcAft>
                <a:spcPts val="0"/>
              </a:spcAft>
              <a:buClr>
                <a:srgbClr val="000000"/>
              </a:buClr>
              <a:buSzPts val="1400"/>
              <a:buFont typeface="Arial"/>
              <a:buAutoNum type="arabicPeriod"/>
            </a:pPr>
            <a:r>
              <a:rPr lang="en-US" sz="1200" dirty="0">
                <a:latin typeface="Lato"/>
                <a:ea typeface="Lato"/>
                <a:cs typeface="Lato"/>
                <a:sym typeface="Lato"/>
              </a:rPr>
              <a:t>P</a:t>
            </a:r>
            <a:r>
              <a:rPr lang="en-US" sz="1200" i="0" u="none" strike="noStrike" cap="none" dirty="0">
                <a:solidFill>
                  <a:srgbClr val="000000"/>
                </a:solidFill>
                <a:latin typeface="Lato"/>
                <a:ea typeface="Lato"/>
                <a:cs typeface="Lato"/>
                <a:sym typeface="Lato"/>
              </a:rPr>
              <a:t>ython and its libraries</a:t>
            </a:r>
          </a:p>
          <a:p>
            <a:pPr marL="228600" marR="0" lvl="0" indent="-228600" algn="l" rtl="0">
              <a:lnSpc>
                <a:spcPct val="100000"/>
              </a:lnSpc>
              <a:spcBef>
                <a:spcPts val="0"/>
              </a:spcBef>
              <a:spcAft>
                <a:spcPts val="0"/>
              </a:spcAft>
              <a:buClr>
                <a:srgbClr val="000000"/>
              </a:buClr>
              <a:buSzPts val="1400"/>
              <a:buFont typeface="Arial"/>
              <a:buAutoNum type="arabicPeriod"/>
            </a:pPr>
            <a:r>
              <a:rPr lang="en-US" sz="1200" i="0" u="none" strike="noStrike" cap="none" dirty="0">
                <a:solidFill>
                  <a:srgbClr val="000000"/>
                </a:solidFill>
                <a:latin typeface="Lato"/>
                <a:ea typeface="Lato"/>
                <a:cs typeface="Lato"/>
                <a:sym typeface="Lato"/>
              </a:rPr>
              <a:t>Databases and API’s</a:t>
            </a:r>
          </a:p>
          <a:p>
            <a:pPr marL="228600" marR="0" lvl="0" indent="-228600" algn="l" rtl="0">
              <a:lnSpc>
                <a:spcPct val="100000"/>
              </a:lnSpc>
              <a:spcBef>
                <a:spcPts val="0"/>
              </a:spcBef>
              <a:spcAft>
                <a:spcPts val="0"/>
              </a:spcAft>
              <a:buClr>
                <a:srgbClr val="000000"/>
              </a:buClr>
              <a:buSzPts val="1400"/>
              <a:buFont typeface="Arial"/>
              <a:buAutoNum type="arabicPeriod"/>
            </a:pPr>
            <a:r>
              <a:rPr lang="en-US" sz="1200" dirty="0">
                <a:latin typeface="Lato"/>
                <a:ea typeface="Lato"/>
                <a:cs typeface="Lato"/>
                <a:sym typeface="Lato"/>
              </a:rPr>
              <a:t>Generate text script with </a:t>
            </a:r>
            <a:r>
              <a:rPr lang="en-US" sz="1200" dirty="0" err="1">
                <a:latin typeface="Lato"/>
                <a:ea typeface="Lato"/>
                <a:cs typeface="Lato"/>
                <a:sym typeface="Lato"/>
              </a:rPr>
              <a:t>TextSynth</a:t>
            </a:r>
            <a:r>
              <a:rPr lang="en-US" sz="1200" dirty="0">
                <a:latin typeface="Lato"/>
                <a:ea typeface="Lato"/>
                <a:cs typeface="Lato"/>
                <a:sym typeface="Lato"/>
              </a:rPr>
              <a:t>.</a:t>
            </a:r>
          </a:p>
          <a:p>
            <a:pPr marL="228600" marR="0" lvl="0" indent="-228600" algn="l" rtl="0">
              <a:lnSpc>
                <a:spcPct val="100000"/>
              </a:lnSpc>
              <a:spcBef>
                <a:spcPts val="0"/>
              </a:spcBef>
              <a:spcAft>
                <a:spcPts val="0"/>
              </a:spcAft>
              <a:buClr>
                <a:srgbClr val="000000"/>
              </a:buClr>
              <a:buSzPts val="1400"/>
              <a:buFont typeface="Arial"/>
              <a:buAutoNum type="arabicPeriod"/>
            </a:pPr>
            <a:r>
              <a:rPr lang="en-US" sz="1200" i="0" u="none" strike="noStrike" cap="none" dirty="0">
                <a:solidFill>
                  <a:srgbClr val="000000"/>
                </a:solidFill>
                <a:latin typeface="Lato"/>
                <a:ea typeface="Lato"/>
                <a:cs typeface="Lato"/>
                <a:sym typeface="Lato"/>
              </a:rPr>
              <a:t>Converting the response text to speech with </a:t>
            </a:r>
            <a:r>
              <a:rPr lang="en-US" sz="1200" i="0" u="none" strike="noStrike" cap="none" dirty="0" err="1">
                <a:solidFill>
                  <a:srgbClr val="000000"/>
                </a:solidFill>
                <a:latin typeface="Lato"/>
                <a:ea typeface="Lato"/>
                <a:cs typeface="Lato"/>
                <a:sym typeface="Lato"/>
              </a:rPr>
              <a:t>FlowTron</a:t>
            </a:r>
            <a:r>
              <a:rPr lang="en-US" sz="1200" i="0" u="none" strike="noStrike" cap="none" dirty="0">
                <a:solidFill>
                  <a:srgbClr val="000000"/>
                </a:solidFill>
                <a:latin typeface="Lato"/>
                <a:ea typeface="Lato"/>
                <a:cs typeface="Lato"/>
                <a:sym typeface="Lato"/>
              </a:rPr>
              <a:t>.</a:t>
            </a:r>
          </a:p>
          <a:p>
            <a:pPr marL="228600" marR="0" lvl="0" indent="-228600" algn="l" rtl="0">
              <a:lnSpc>
                <a:spcPct val="100000"/>
              </a:lnSpc>
              <a:spcBef>
                <a:spcPts val="0"/>
              </a:spcBef>
              <a:spcAft>
                <a:spcPts val="0"/>
              </a:spcAft>
              <a:buClr>
                <a:srgbClr val="000000"/>
              </a:buClr>
              <a:buSzPts val="1400"/>
              <a:buFont typeface="Arial"/>
              <a:buAutoNum type="arabicPeriod"/>
            </a:pPr>
            <a:r>
              <a:rPr lang="en-US" sz="1200" dirty="0">
                <a:latin typeface="Lato"/>
                <a:ea typeface="Lato"/>
                <a:cs typeface="Lato"/>
                <a:sym typeface="Lato"/>
              </a:rPr>
              <a:t>Creating talking head with </a:t>
            </a:r>
            <a:r>
              <a:rPr lang="en-US" sz="1200" dirty="0" err="1">
                <a:latin typeface="Lato"/>
                <a:ea typeface="Lato"/>
                <a:cs typeface="Lato"/>
                <a:sym typeface="Lato"/>
              </a:rPr>
              <a:t>LipGan</a:t>
            </a:r>
            <a:r>
              <a:rPr lang="en-US" sz="1200" dirty="0">
                <a:latin typeface="Lato"/>
                <a:ea typeface="Lato"/>
                <a:cs typeface="Lato"/>
                <a:sym typeface="Lato"/>
              </a:rPr>
              <a:t>.</a:t>
            </a:r>
          </a:p>
          <a:p>
            <a:pPr marR="0" lvl="0" algn="l" rtl="0">
              <a:lnSpc>
                <a:spcPct val="100000"/>
              </a:lnSpc>
              <a:spcBef>
                <a:spcPts val="0"/>
              </a:spcBef>
              <a:spcAft>
                <a:spcPts val="0"/>
              </a:spcAft>
              <a:buClr>
                <a:srgbClr val="000000"/>
              </a:buClr>
              <a:buSzPts val="1400"/>
            </a:pPr>
            <a:r>
              <a:rPr lang="en-US" sz="1200" i="0" u="none" strike="noStrike" cap="none" dirty="0">
                <a:solidFill>
                  <a:srgbClr val="FF0000"/>
                </a:solidFill>
                <a:latin typeface="Lato"/>
                <a:ea typeface="Lato"/>
                <a:cs typeface="Lato"/>
                <a:sym typeface="Lato"/>
              </a:rPr>
              <a:t>For checking Internet service speed:</a:t>
            </a:r>
          </a:p>
          <a:p>
            <a:pPr marL="228600" marR="0" lvl="0" indent="-228600" algn="l" rtl="0">
              <a:lnSpc>
                <a:spcPct val="100000"/>
              </a:lnSpc>
              <a:spcBef>
                <a:spcPts val="0"/>
              </a:spcBef>
              <a:spcAft>
                <a:spcPts val="0"/>
              </a:spcAft>
              <a:buClr>
                <a:srgbClr val="000000"/>
              </a:buClr>
              <a:buSzPts val="1400"/>
              <a:buAutoNum type="arabicPeriod"/>
            </a:pPr>
            <a:r>
              <a:rPr lang="en-US" sz="1200" dirty="0">
                <a:latin typeface="Lato"/>
                <a:ea typeface="Lato"/>
                <a:cs typeface="Lato"/>
                <a:sym typeface="Lato"/>
              </a:rPr>
              <a:t>JavaScript libraries. </a:t>
            </a:r>
            <a:r>
              <a:rPr lang="en-US" sz="1200" dirty="0" err="1">
                <a:latin typeface="Lato"/>
                <a:ea typeface="Lato"/>
                <a:cs typeface="Lato"/>
                <a:sym typeface="Lato"/>
              </a:rPr>
              <a:t>Eg.</a:t>
            </a:r>
            <a:r>
              <a:rPr lang="en-US" sz="1200" dirty="0">
                <a:latin typeface="Lato"/>
                <a:ea typeface="Lato"/>
                <a:cs typeface="Lato"/>
                <a:sym typeface="Lato"/>
              </a:rPr>
              <a:t>  Underscore.js, </a:t>
            </a:r>
            <a:r>
              <a:rPr lang="en-US" sz="1200" dirty="0" err="1">
                <a:latin typeface="Lato"/>
                <a:ea typeface="Lato"/>
                <a:cs typeface="Lato"/>
                <a:sym typeface="Lato"/>
              </a:rPr>
              <a:t>Jquery</a:t>
            </a:r>
            <a:r>
              <a:rPr lang="en-US" sz="1200" dirty="0">
                <a:latin typeface="Lato"/>
                <a:ea typeface="Lato"/>
                <a:cs typeface="Lato"/>
                <a:sym typeface="Lato"/>
              </a:rPr>
              <a:t> etc. with be used.</a:t>
            </a:r>
          </a:p>
          <a:p>
            <a:pPr marL="228600" marR="0" lvl="0" indent="-228600" algn="l" rtl="0">
              <a:lnSpc>
                <a:spcPct val="100000"/>
              </a:lnSpc>
              <a:spcBef>
                <a:spcPts val="0"/>
              </a:spcBef>
              <a:spcAft>
                <a:spcPts val="0"/>
              </a:spcAft>
              <a:buClr>
                <a:srgbClr val="000000"/>
              </a:buClr>
              <a:buSzPts val="1400"/>
              <a:buAutoNum type="arabicPeriod"/>
            </a:pPr>
            <a:r>
              <a:rPr lang="en-US" sz="1200" i="0" u="none" strike="noStrike" cap="none" dirty="0">
                <a:solidFill>
                  <a:srgbClr val="000000"/>
                </a:solidFill>
                <a:latin typeface="Lato"/>
                <a:ea typeface="Lato"/>
                <a:cs typeface="Lato"/>
                <a:sym typeface="Lato"/>
              </a:rPr>
              <a:t>Other technologies like Google </a:t>
            </a:r>
            <a:r>
              <a:rPr lang="en-US" sz="1200" dirty="0">
                <a:latin typeface="Lato"/>
                <a:ea typeface="Lato"/>
                <a:cs typeface="Lato"/>
                <a:sym typeface="Lato"/>
              </a:rPr>
              <a:t>Analytics, Amazon Web Services, Babel will be used.</a:t>
            </a:r>
            <a:endParaRPr sz="120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Lato"/>
                <a:ea typeface="Lato"/>
                <a:cs typeface="Lato"/>
                <a:sym typeface="Lato"/>
              </a:rPr>
              <a:t>………………………………………………………………………………………………………………</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69005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b="0" i="0" u="none" strike="noStrike" cap="none" dirty="0">
                <a:solidFill>
                  <a:srgbClr val="222222"/>
                </a:solidFill>
                <a:highlight>
                  <a:srgbClr val="FFFFFF"/>
                </a:highlight>
                <a:latin typeface="Lato"/>
                <a:ea typeface="Lato"/>
                <a:cs typeface="Lato"/>
                <a:sym typeface="Lato"/>
              </a:rPr>
              <a:t>As we already mentioned the existing products which are a competition to our BOB Assistant, it will be clear to you that BOB is more advanced than those products as they </a:t>
            </a:r>
            <a:r>
              <a:rPr lang="en" sz="1200" b="1" i="0" u="none" strike="noStrike" cap="none" dirty="0">
                <a:solidFill>
                  <a:srgbClr val="222222"/>
                </a:solidFill>
                <a:highlight>
                  <a:srgbClr val="FFFFFF"/>
                </a:highlight>
                <a:latin typeface="Lato"/>
                <a:ea typeface="Lato"/>
                <a:cs typeface="Lato"/>
                <a:sym typeface="Lato"/>
              </a:rPr>
              <a:t>are just mere chat-bots </a:t>
            </a:r>
            <a:r>
              <a:rPr lang="en" sz="1200" b="0" i="0" u="none" strike="noStrike" cap="none" dirty="0">
                <a:solidFill>
                  <a:srgbClr val="222222"/>
                </a:solidFill>
                <a:highlight>
                  <a:srgbClr val="FFFFFF"/>
                </a:highlight>
                <a:latin typeface="Lato"/>
                <a:ea typeface="Lato"/>
                <a:cs typeface="Lato"/>
                <a:sym typeface="Lato"/>
              </a:rPr>
              <a:t>and our BOB is a real time voice assistant which takes input from the user of bank and returns an answer to the user’s query along with the text beside it. </a:t>
            </a:r>
          </a:p>
          <a:p>
            <a:pPr marL="0" marR="0" lvl="0" indent="0" algn="l" rtl="0">
              <a:lnSpc>
                <a:spcPct val="100000"/>
              </a:lnSpc>
              <a:spcBef>
                <a:spcPts val="0"/>
              </a:spcBef>
              <a:spcAft>
                <a:spcPts val="0"/>
              </a:spcAft>
              <a:buClr>
                <a:srgbClr val="000000"/>
              </a:buClr>
              <a:buSzPts val="1400"/>
              <a:buFont typeface="Arial"/>
              <a:buNone/>
            </a:pPr>
            <a:endParaRPr lang="en" sz="1200" dirty="0">
              <a:solidFill>
                <a:srgbClr val="222222"/>
              </a:solidFill>
              <a:highlight>
                <a:srgbClr val="FFFFFF"/>
              </a:highlight>
              <a:latin typeface="Lato"/>
              <a:ea typeface="Lato"/>
              <a:cs typeface="Lato"/>
              <a:sym typeface="Lato"/>
            </a:endParaRPr>
          </a:p>
          <a:p>
            <a:pPr marL="228600" marR="0" lvl="0" indent="-228600" algn="l" rtl="0">
              <a:lnSpc>
                <a:spcPct val="100000"/>
              </a:lnSpc>
              <a:spcBef>
                <a:spcPts val="0"/>
              </a:spcBef>
              <a:spcAft>
                <a:spcPts val="0"/>
              </a:spcAft>
              <a:buClr>
                <a:srgbClr val="000000"/>
              </a:buClr>
              <a:buSzPts val="1400"/>
              <a:buFont typeface="Wingdings" panose="05000000000000000000" pitchFamily="2" charset="2"/>
              <a:buChar char="Ø"/>
            </a:pPr>
            <a:r>
              <a:rPr lang="en" sz="1200" dirty="0">
                <a:solidFill>
                  <a:srgbClr val="222222"/>
                </a:solidFill>
                <a:highlight>
                  <a:srgbClr val="FFFFFF"/>
                </a:highlight>
                <a:latin typeface="Lato"/>
                <a:ea typeface="Lato"/>
                <a:cs typeface="Lato"/>
                <a:sym typeface="Lato"/>
              </a:rPr>
              <a:t>Since, the text too is displayed with the voice, it is </a:t>
            </a:r>
            <a:r>
              <a:rPr lang="en" sz="1200" b="1" dirty="0">
                <a:solidFill>
                  <a:srgbClr val="222222"/>
                </a:solidFill>
                <a:highlight>
                  <a:srgbClr val="FFFFFF"/>
                </a:highlight>
                <a:latin typeface="Lato"/>
                <a:ea typeface="Lato"/>
                <a:cs typeface="Lato"/>
                <a:sym typeface="Lato"/>
              </a:rPr>
              <a:t>beneficial for disable people</a:t>
            </a:r>
            <a:r>
              <a:rPr lang="en" sz="1200" dirty="0">
                <a:solidFill>
                  <a:srgbClr val="222222"/>
                </a:solidFill>
                <a:highlight>
                  <a:srgbClr val="FFFFFF"/>
                </a:highlight>
                <a:latin typeface="Lato"/>
                <a:ea typeface="Lato"/>
                <a:cs typeface="Lato"/>
                <a:sym typeface="Lato"/>
              </a:rPr>
              <a:t>. </a:t>
            </a:r>
          </a:p>
          <a:p>
            <a:pPr marL="0" marR="0" lvl="0" indent="0" algn="l" rtl="0">
              <a:lnSpc>
                <a:spcPct val="100000"/>
              </a:lnSpc>
              <a:spcBef>
                <a:spcPts val="0"/>
              </a:spcBef>
              <a:spcAft>
                <a:spcPts val="0"/>
              </a:spcAft>
              <a:buClr>
                <a:srgbClr val="000000"/>
              </a:buClr>
              <a:buSzPts val="1400"/>
              <a:buFont typeface="Arial"/>
              <a:buNone/>
            </a:pPr>
            <a:endParaRPr lang="en" sz="1200" b="0" i="0" u="none" strike="noStrike" cap="none" dirty="0">
              <a:solidFill>
                <a:srgbClr val="222222"/>
              </a:solidFill>
              <a:highlight>
                <a:srgbClr val="FFFFFF"/>
              </a:highlight>
              <a:latin typeface="Lato"/>
              <a:ea typeface="Lato"/>
              <a:cs typeface="Lato"/>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b="0" i="0" u="none" strike="noStrike" cap="none" dirty="0">
                <a:solidFill>
                  <a:srgbClr val="222222"/>
                </a:solidFill>
                <a:highlight>
                  <a:srgbClr val="FFFFFF"/>
                </a:highlight>
                <a:latin typeface="Lato"/>
                <a:ea typeface="Lato"/>
                <a:cs typeface="Lato"/>
                <a:sym typeface="Lato"/>
              </a:rPr>
              <a:t>Also, we are planning to make the voice assistant more featuristic by adding the </a:t>
            </a:r>
            <a:r>
              <a:rPr lang="en" sz="1200" b="1" i="0" u="none" strike="noStrike" cap="none" dirty="0">
                <a:solidFill>
                  <a:srgbClr val="222222"/>
                </a:solidFill>
                <a:highlight>
                  <a:srgbClr val="FFFFFF"/>
                </a:highlight>
                <a:latin typeface="Lato"/>
                <a:ea typeface="Lato"/>
                <a:cs typeface="Lato"/>
                <a:sym typeface="Lato"/>
              </a:rPr>
              <a:t>Multilingual feature</a:t>
            </a:r>
            <a:r>
              <a:rPr lang="en" sz="1200" b="0" i="0" u="none" strike="noStrike" cap="none" dirty="0">
                <a:solidFill>
                  <a:srgbClr val="222222"/>
                </a:solidFill>
                <a:highlight>
                  <a:srgbClr val="FFFFFF"/>
                </a:highlight>
                <a:latin typeface="Lato"/>
                <a:ea typeface="Lato"/>
                <a:cs typeface="Lato"/>
                <a:sym typeface="Lato"/>
              </a:rPr>
              <a:t> in it. </a:t>
            </a:r>
            <a:r>
              <a:rPr lang="en" sz="1200" dirty="0">
                <a:solidFill>
                  <a:srgbClr val="222222"/>
                </a:solidFill>
                <a:highlight>
                  <a:srgbClr val="FFFFFF"/>
                </a:highlight>
                <a:latin typeface="Lato"/>
                <a:ea typeface="Lato"/>
                <a:cs typeface="Lato"/>
                <a:sym typeface="Lato"/>
              </a:rPr>
              <a:t>Atleast there will be two prominent languages which preferrably be </a:t>
            </a:r>
            <a:r>
              <a:rPr lang="en" sz="1200" b="1" dirty="0">
                <a:solidFill>
                  <a:srgbClr val="222222"/>
                </a:solidFill>
                <a:highlight>
                  <a:srgbClr val="FFFFFF"/>
                </a:highlight>
                <a:latin typeface="Lato"/>
                <a:ea typeface="Lato"/>
                <a:cs typeface="Lato"/>
                <a:sym typeface="Lato"/>
              </a:rPr>
              <a:t>English and Hindi</a:t>
            </a:r>
            <a:r>
              <a:rPr lang="en" sz="1200" dirty="0">
                <a:solidFill>
                  <a:srgbClr val="222222"/>
                </a:solidFill>
                <a:highlight>
                  <a:srgbClr val="FFFFFF"/>
                </a:highlight>
                <a:latin typeface="Lato"/>
                <a:ea typeface="Lato"/>
                <a:cs typeface="Lato"/>
                <a:sym typeface="Lato"/>
              </a:rPr>
              <a:t>.</a:t>
            </a:r>
          </a:p>
          <a:p>
            <a:pPr marL="0" marR="0" lvl="0" indent="0" algn="l" rtl="0">
              <a:lnSpc>
                <a:spcPct val="100000"/>
              </a:lnSpc>
              <a:spcBef>
                <a:spcPts val="0"/>
              </a:spcBef>
              <a:spcAft>
                <a:spcPts val="0"/>
              </a:spcAft>
              <a:buClr>
                <a:srgbClr val="000000"/>
              </a:buClr>
              <a:buSzPts val="1400"/>
              <a:buFont typeface="Arial"/>
              <a:buNone/>
            </a:pPr>
            <a:endParaRPr lang="en" sz="1200" b="0" i="0" u="none" strike="noStrike" cap="none" dirty="0">
              <a:solidFill>
                <a:srgbClr val="222222"/>
              </a:solidFill>
              <a:highlight>
                <a:srgbClr val="FFFFFF"/>
              </a:highlight>
              <a:latin typeface="Lato"/>
              <a:ea typeface="Lato"/>
              <a:cs typeface="Lato"/>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b="0" i="0" u="none" strike="noStrike" cap="none" dirty="0">
                <a:solidFill>
                  <a:srgbClr val="222222"/>
                </a:solidFill>
                <a:highlight>
                  <a:srgbClr val="FFFFFF"/>
                </a:highlight>
                <a:latin typeface="Lato"/>
                <a:ea typeface="Lato"/>
                <a:cs typeface="Lato"/>
                <a:sym typeface="Lato"/>
              </a:rPr>
              <a:t>Besides that, we are going to add the f</a:t>
            </a:r>
            <a:r>
              <a:rPr lang="en" sz="1200" dirty="0">
                <a:solidFill>
                  <a:srgbClr val="222222"/>
                </a:solidFill>
                <a:highlight>
                  <a:srgbClr val="FFFFFF"/>
                </a:highlight>
                <a:latin typeface="Lato"/>
                <a:ea typeface="Lato"/>
                <a:cs typeface="Lato"/>
                <a:sym typeface="Lato"/>
              </a:rPr>
              <a:t>eature of </a:t>
            </a:r>
            <a:r>
              <a:rPr lang="en" sz="1200" b="1" dirty="0">
                <a:solidFill>
                  <a:srgbClr val="222222"/>
                </a:solidFill>
                <a:highlight>
                  <a:srgbClr val="FFFFFF"/>
                </a:highlight>
                <a:latin typeface="Lato"/>
                <a:ea typeface="Lato"/>
                <a:cs typeface="Lato"/>
                <a:sym typeface="Lato"/>
              </a:rPr>
              <a:t>checking internet connection</a:t>
            </a:r>
            <a:r>
              <a:rPr lang="en" sz="1200" dirty="0">
                <a:solidFill>
                  <a:srgbClr val="222222"/>
                </a:solidFill>
                <a:highlight>
                  <a:srgbClr val="FFFFFF"/>
                </a:highlight>
                <a:latin typeface="Lato"/>
                <a:ea typeface="Lato"/>
                <a:cs typeface="Lato"/>
                <a:sym typeface="Lato"/>
              </a:rPr>
              <a:t> of the user and the </a:t>
            </a:r>
            <a:r>
              <a:rPr lang="en" sz="1200" b="1" dirty="0">
                <a:solidFill>
                  <a:srgbClr val="222222"/>
                </a:solidFill>
                <a:highlight>
                  <a:srgbClr val="FFFFFF"/>
                </a:highlight>
                <a:latin typeface="Lato"/>
                <a:ea typeface="Lato"/>
                <a:cs typeface="Lato"/>
                <a:sym typeface="Lato"/>
              </a:rPr>
              <a:t>condition of Bank Servers</a:t>
            </a:r>
            <a:r>
              <a:rPr lang="en" sz="1200" dirty="0">
                <a:solidFill>
                  <a:srgbClr val="222222"/>
                </a:solidFill>
                <a:highlight>
                  <a:srgbClr val="FFFFFF"/>
                </a:highlight>
                <a:latin typeface="Lato"/>
                <a:ea typeface="Lato"/>
                <a:cs typeface="Lato"/>
                <a:sym typeface="Lato"/>
              </a:rPr>
              <a:t> at that particular time when an user needs to do a heavy transaction online. If the connection of the user is poor then the voice assistant will alert the user regarding the issue and same goes with the bank servers incase they are down. </a:t>
            </a:r>
          </a:p>
          <a:p>
            <a:pPr marR="0" lvl="0" algn="l" rtl="0">
              <a:lnSpc>
                <a:spcPct val="100000"/>
              </a:lnSpc>
              <a:spcBef>
                <a:spcPts val="0"/>
              </a:spcBef>
              <a:spcAft>
                <a:spcPts val="0"/>
              </a:spcAft>
              <a:buClr>
                <a:srgbClr val="000000"/>
              </a:buClr>
              <a:buSzPts val="1400"/>
            </a:pPr>
            <a:endParaRPr lang="en" sz="1200" dirty="0">
              <a:solidFill>
                <a:srgbClr val="222222"/>
              </a:solidFill>
              <a:highlight>
                <a:srgbClr val="FFFFFF"/>
              </a:highlight>
              <a:latin typeface="Lato"/>
              <a:ea typeface="Lato"/>
              <a:cs typeface="Lato"/>
              <a:sym typeface="Lato"/>
            </a:endParaRPr>
          </a:p>
          <a:p>
            <a:pPr marL="171450" marR="0" lvl="0" indent="-171450" algn="l" rtl="0">
              <a:lnSpc>
                <a:spcPct val="100000"/>
              </a:lnSpc>
              <a:spcBef>
                <a:spcPts val="0"/>
              </a:spcBef>
              <a:spcAft>
                <a:spcPts val="0"/>
              </a:spcAft>
              <a:buClr>
                <a:srgbClr val="000000"/>
              </a:buClr>
              <a:buSzPts val="1400"/>
              <a:buFont typeface="Wingdings" panose="05000000000000000000" pitchFamily="2" charset="2"/>
              <a:buChar char="Ø"/>
            </a:pPr>
            <a:r>
              <a:rPr lang="en" sz="1200" b="0" i="0" u="none" strike="noStrike" cap="none" dirty="0">
                <a:solidFill>
                  <a:srgbClr val="222222"/>
                </a:solidFill>
                <a:highlight>
                  <a:srgbClr val="FFFFFF"/>
                </a:highlight>
                <a:latin typeface="Lato"/>
                <a:ea typeface="Lato"/>
                <a:cs typeface="Lato"/>
                <a:sym typeface="Lato"/>
              </a:rPr>
              <a:t>The </a:t>
            </a:r>
            <a:r>
              <a:rPr lang="en" sz="1200" b="1" i="0" u="none" strike="noStrike" cap="none" dirty="0">
                <a:solidFill>
                  <a:srgbClr val="222222"/>
                </a:solidFill>
                <a:highlight>
                  <a:srgbClr val="FFFFFF"/>
                </a:highlight>
                <a:latin typeface="Lato"/>
                <a:ea typeface="Lato"/>
                <a:cs typeface="Lato"/>
                <a:sym typeface="Lato"/>
              </a:rPr>
              <a:t>virtual assistant of SBI bank </a:t>
            </a:r>
            <a:r>
              <a:rPr lang="en" sz="1200" b="0" i="0" u="none" strike="noStrike" cap="none" dirty="0">
                <a:solidFill>
                  <a:srgbClr val="222222"/>
                </a:solidFill>
                <a:highlight>
                  <a:srgbClr val="FFFFFF"/>
                </a:highlight>
                <a:latin typeface="Lato"/>
                <a:ea typeface="Lato"/>
                <a:cs typeface="Lato"/>
                <a:sym typeface="Lato"/>
              </a:rPr>
              <a:t>is </a:t>
            </a:r>
            <a:r>
              <a:rPr lang="en" sz="1200" dirty="0">
                <a:solidFill>
                  <a:srgbClr val="222222"/>
                </a:solidFill>
                <a:highlight>
                  <a:srgbClr val="FFFFFF"/>
                </a:highlight>
                <a:latin typeface="Lato"/>
                <a:ea typeface="Lato"/>
                <a:cs typeface="Lato"/>
                <a:sym typeface="Lato"/>
              </a:rPr>
              <a:t>still in the </a:t>
            </a:r>
            <a:r>
              <a:rPr lang="en" sz="1200" b="1" dirty="0">
                <a:solidFill>
                  <a:srgbClr val="222222"/>
                </a:solidFill>
                <a:highlight>
                  <a:srgbClr val="FFFFFF"/>
                </a:highlight>
                <a:latin typeface="Lato"/>
                <a:ea typeface="Lato"/>
                <a:cs typeface="Lato"/>
                <a:sym typeface="Lato"/>
              </a:rPr>
              <a:t>prototyping stage </a:t>
            </a:r>
            <a:r>
              <a:rPr lang="en" sz="1200" dirty="0">
                <a:solidFill>
                  <a:srgbClr val="222222"/>
                </a:solidFill>
                <a:highlight>
                  <a:srgbClr val="FFFFFF"/>
                </a:highlight>
                <a:latin typeface="Lato"/>
                <a:ea typeface="Lato"/>
                <a:cs typeface="Lato"/>
                <a:sym typeface="Lato"/>
              </a:rPr>
              <a:t>and they have not actually deployed the assistant SIA in there application nor on there website.</a:t>
            </a: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dirty="0">
                <a:solidFill>
                  <a:srgbClr val="1F1F50"/>
                </a:solidFill>
                <a:latin typeface="Lato"/>
                <a:ea typeface="Lato"/>
                <a:cs typeface="Lato"/>
                <a:sym typeface="Lato"/>
              </a:rPr>
              <a:t>Google Drive link showing the entire web &amp; app prototype created by our team:</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49619" y="859852"/>
            <a:ext cx="9094382"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1" i="0" u="sng" strike="noStrike" cap="none" dirty="0">
                <a:solidFill>
                  <a:srgbClr val="FF0000"/>
                </a:solidFill>
                <a:latin typeface="Lato"/>
                <a:ea typeface="Lato"/>
                <a:cs typeface="Lato"/>
                <a:sym typeface="Lato"/>
              </a:rPr>
              <a:t>Here are some screenshots from the prototype which we built for both the website and the application of BOB:</a:t>
            </a:r>
            <a:endParaRPr sz="1400" b="1" i="0" u="sng" strike="noStrike" cap="none" dirty="0">
              <a:solidFill>
                <a:srgbClr val="FF0000"/>
              </a:solidFill>
              <a:latin typeface="Lato"/>
              <a:ea typeface="Lato"/>
              <a:cs typeface="Lato"/>
              <a:sym typeface="Lato"/>
            </a:endParaRPr>
          </a:p>
        </p:txBody>
      </p:sp>
      <p:sp>
        <p:nvSpPr>
          <p:cNvPr id="5" name="TextBox 4">
            <a:extLst>
              <a:ext uri="{FF2B5EF4-FFF2-40B4-BE49-F238E27FC236}">
                <a16:creationId xmlns:a16="http://schemas.microsoft.com/office/drawing/2014/main" id="{45B0DB29-ABC6-C54E-7C2D-2CEF82C54867}"/>
              </a:ext>
            </a:extLst>
          </p:cNvPr>
          <p:cNvSpPr txBox="1"/>
          <p:nvPr/>
        </p:nvSpPr>
        <p:spPr>
          <a:xfrm>
            <a:off x="187842" y="492600"/>
            <a:ext cx="8619460" cy="313054"/>
          </a:xfrm>
          <a:prstGeom prst="rect">
            <a:avLst/>
          </a:prstGeom>
          <a:noFill/>
        </p:spPr>
        <p:txBody>
          <a:bodyPr wrap="square" rtlCol="0">
            <a:spAutoFit/>
          </a:bodyPr>
          <a:lstStyle/>
          <a:p>
            <a:r>
              <a:rPr lang="en-IN" b="1" i="1" u="sng" dirty="0">
                <a:highlight>
                  <a:srgbClr val="00FFFF"/>
                </a:highlight>
              </a:rPr>
              <a:t>https://drive.google.com/drive/folders/1PaZcdOsMQickERMsTh1dLkzZNsYeeH2A</a:t>
            </a:r>
          </a:p>
        </p:txBody>
      </p:sp>
      <p:pic>
        <p:nvPicPr>
          <p:cNvPr id="4" name="Picture 3">
            <a:extLst>
              <a:ext uri="{FF2B5EF4-FFF2-40B4-BE49-F238E27FC236}">
                <a16:creationId xmlns:a16="http://schemas.microsoft.com/office/drawing/2014/main" id="{DC4ACE66-7E63-F626-9AA5-E4BBDC7230D3}"/>
              </a:ext>
            </a:extLst>
          </p:cNvPr>
          <p:cNvPicPr>
            <a:picLocks noChangeAspect="1"/>
          </p:cNvPicPr>
          <p:nvPr/>
        </p:nvPicPr>
        <p:blipFill>
          <a:blip r:embed="rId3"/>
          <a:stretch>
            <a:fillRect/>
          </a:stretch>
        </p:blipFill>
        <p:spPr>
          <a:xfrm>
            <a:off x="49619" y="1314129"/>
            <a:ext cx="2325858" cy="2869039"/>
          </a:xfrm>
          <a:prstGeom prst="rect">
            <a:avLst/>
          </a:prstGeom>
        </p:spPr>
      </p:pic>
      <p:pic>
        <p:nvPicPr>
          <p:cNvPr id="7" name="Picture 6">
            <a:extLst>
              <a:ext uri="{FF2B5EF4-FFF2-40B4-BE49-F238E27FC236}">
                <a16:creationId xmlns:a16="http://schemas.microsoft.com/office/drawing/2014/main" id="{BC7DB3F2-56DE-7196-6C0D-4CB08A252FFF}"/>
              </a:ext>
            </a:extLst>
          </p:cNvPr>
          <p:cNvPicPr>
            <a:picLocks noChangeAspect="1"/>
          </p:cNvPicPr>
          <p:nvPr/>
        </p:nvPicPr>
        <p:blipFill>
          <a:blip r:embed="rId4"/>
          <a:stretch>
            <a:fillRect/>
          </a:stretch>
        </p:blipFill>
        <p:spPr>
          <a:xfrm>
            <a:off x="3007890" y="1314129"/>
            <a:ext cx="2533033" cy="2869039"/>
          </a:xfrm>
          <a:prstGeom prst="rect">
            <a:avLst/>
          </a:prstGeom>
        </p:spPr>
      </p:pic>
      <p:pic>
        <p:nvPicPr>
          <p:cNvPr id="9" name="Picture 8">
            <a:extLst>
              <a:ext uri="{FF2B5EF4-FFF2-40B4-BE49-F238E27FC236}">
                <a16:creationId xmlns:a16="http://schemas.microsoft.com/office/drawing/2014/main" id="{1ED3D57A-6607-4457-25E7-2BE89E8E7269}"/>
              </a:ext>
            </a:extLst>
          </p:cNvPr>
          <p:cNvPicPr>
            <a:picLocks noChangeAspect="1"/>
          </p:cNvPicPr>
          <p:nvPr/>
        </p:nvPicPr>
        <p:blipFill>
          <a:blip r:embed="rId5"/>
          <a:stretch>
            <a:fillRect/>
          </a:stretch>
        </p:blipFill>
        <p:spPr>
          <a:xfrm>
            <a:off x="6173337" y="1314129"/>
            <a:ext cx="2748660" cy="2869039"/>
          </a:xfrm>
          <a:prstGeom prst="rect">
            <a:avLst/>
          </a:prstGeom>
        </p:spPr>
      </p:pic>
      <p:sp>
        <p:nvSpPr>
          <p:cNvPr id="10" name="TextBox 9">
            <a:extLst>
              <a:ext uri="{FF2B5EF4-FFF2-40B4-BE49-F238E27FC236}">
                <a16:creationId xmlns:a16="http://schemas.microsoft.com/office/drawing/2014/main" id="{97439256-92D0-C7CE-8FCD-23BF19014A2E}"/>
              </a:ext>
            </a:extLst>
          </p:cNvPr>
          <p:cNvSpPr txBox="1"/>
          <p:nvPr/>
        </p:nvSpPr>
        <p:spPr>
          <a:xfrm>
            <a:off x="113414" y="4373526"/>
            <a:ext cx="8640726" cy="523220"/>
          </a:xfrm>
          <a:prstGeom prst="rect">
            <a:avLst/>
          </a:prstGeom>
          <a:noFill/>
        </p:spPr>
        <p:txBody>
          <a:bodyPr wrap="square" rtlCol="0">
            <a:spAutoFit/>
          </a:bodyPr>
          <a:lstStyle/>
          <a:p>
            <a:r>
              <a:rPr lang="en-IN" b="1" dirty="0">
                <a:highlight>
                  <a:srgbClr val="FFFF00"/>
                </a:highlight>
              </a:rPr>
              <a:t>Do check out the above mentioned drive link. There you’ll get to see the entire prototype built by us for the web as well as for the app of Bank of Baroda.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120502" y="1261730"/>
            <a:ext cx="8867073" cy="14825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6600" dirty="0"/>
              <a:t>Thank You!!!</a:t>
            </a:r>
            <a:endParaRPr sz="6600" dirty="0"/>
          </a:p>
        </p:txBody>
      </p:sp>
      <p:sp>
        <p:nvSpPr>
          <p:cNvPr id="390" name="Google Shape;390;p9"/>
          <p:cNvSpPr txBox="1">
            <a:spLocks noGrp="1"/>
          </p:cNvSpPr>
          <p:nvPr>
            <p:ph type="subTitle" idx="1"/>
          </p:nvPr>
        </p:nvSpPr>
        <p:spPr>
          <a:xfrm>
            <a:off x="339712" y="2750624"/>
            <a:ext cx="4559100" cy="35408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dirty="0"/>
              <a:t>Team member names:</a:t>
            </a:r>
          </a:p>
          <a:p>
            <a:pPr marL="342900" lvl="0" algn="l" rtl="0">
              <a:lnSpc>
                <a:spcPct val="150000"/>
              </a:lnSpc>
              <a:spcBef>
                <a:spcPts val="0"/>
              </a:spcBef>
              <a:spcAft>
                <a:spcPts val="1600"/>
              </a:spcAft>
              <a:buClr>
                <a:schemeClr val="bg1"/>
              </a:buClr>
              <a:buSzPts val="1800"/>
              <a:buAutoNum type="arabicPeriod"/>
            </a:pPr>
            <a:r>
              <a:rPr lang="en-IN" sz="1200" dirty="0" err="1">
                <a:solidFill>
                  <a:schemeClr val="bg1"/>
                </a:solidFill>
              </a:rPr>
              <a:t>Vaibhavi</a:t>
            </a:r>
            <a:r>
              <a:rPr lang="en-IN" sz="1200" dirty="0">
                <a:solidFill>
                  <a:schemeClr val="bg1"/>
                </a:solidFill>
              </a:rPr>
              <a:t> Kadam</a:t>
            </a:r>
          </a:p>
          <a:p>
            <a:pPr marL="342900" lvl="0" algn="l" rtl="0">
              <a:lnSpc>
                <a:spcPct val="150000"/>
              </a:lnSpc>
              <a:spcBef>
                <a:spcPts val="0"/>
              </a:spcBef>
              <a:spcAft>
                <a:spcPts val="1600"/>
              </a:spcAft>
              <a:buClr>
                <a:schemeClr val="bg1"/>
              </a:buClr>
              <a:buSzPts val="1800"/>
              <a:buAutoNum type="arabicPeriod"/>
            </a:pPr>
            <a:r>
              <a:rPr lang="en-IN" sz="1200" dirty="0">
                <a:solidFill>
                  <a:schemeClr val="bg1"/>
                </a:solidFill>
              </a:rPr>
              <a:t>Anupam Kumari</a:t>
            </a:r>
          </a:p>
          <a:p>
            <a:pPr marL="342900" lvl="0" algn="l" rtl="0">
              <a:lnSpc>
                <a:spcPct val="150000"/>
              </a:lnSpc>
              <a:spcBef>
                <a:spcPts val="0"/>
              </a:spcBef>
              <a:spcAft>
                <a:spcPts val="1600"/>
              </a:spcAft>
              <a:buClr>
                <a:schemeClr val="bg1"/>
              </a:buClr>
              <a:buSzPts val="1800"/>
              <a:buAutoNum type="arabicPeriod"/>
            </a:pPr>
            <a:r>
              <a:rPr lang="en-IN" sz="1200" dirty="0">
                <a:solidFill>
                  <a:schemeClr val="bg1"/>
                </a:solidFill>
              </a:rPr>
              <a:t>Anushka </a:t>
            </a:r>
            <a:r>
              <a:rPr lang="en-IN" sz="1200" dirty="0" err="1">
                <a:solidFill>
                  <a:schemeClr val="bg1"/>
                </a:solidFill>
              </a:rPr>
              <a:t>Mandrawliya</a:t>
            </a:r>
            <a:endParaRPr lang="en-IN" sz="1200" dirty="0">
              <a:solidFill>
                <a:schemeClr val="bg1"/>
              </a:solidFill>
            </a:endParaRPr>
          </a:p>
          <a:p>
            <a:pPr marL="342900" lvl="0" algn="l" rtl="0">
              <a:lnSpc>
                <a:spcPct val="150000"/>
              </a:lnSpc>
              <a:spcBef>
                <a:spcPts val="0"/>
              </a:spcBef>
              <a:spcAft>
                <a:spcPts val="1600"/>
              </a:spcAft>
              <a:buClr>
                <a:schemeClr val="bg1"/>
              </a:buClr>
              <a:buSzPts val="1800"/>
              <a:buAutoNum type="arabicPeriod"/>
            </a:pPr>
            <a:r>
              <a:rPr lang="en-IN" sz="1200" dirty="0">
                <a:solidFill>
                  <a:schemeClr val="bg1"/>
                </a:solidFill>
              </a:rPr>
              <a:t>Gauri Patil</a:t>
            </a:r>
          </a:p>
          <a:p>
            <a:pPr marL="342900" lvl="0" algn="l" rtl="0">
              <a:lnSpc>
                <a:spcPct val="150000"/>
              </a:lnSpc>
              <a:spcBef>
                <a:spcPts val="0"/>
              </a:spcBef>
              <a:spcAft>
                <a:spcPts val="1600"/>
              </a:spcAft>
              <a:buSzPts val="1800"/>
              <a:buAutoNum type="arabicPeriod"/>
            </a:pPr>
            <a:endParaRPr sz="1500" dirty="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1152</Words>
  <Application>Microsoft Office PowerPoint</Application>
  <PresentationFormat>On-screen Show (16:9)</PresentationFormat>
  <Paragraphs>163</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vt:lpstr>
      <vt:lpstr>Lato Black</vt:lpstr>
      <vt:lpstr>Wingdings</vt:lpstr>
      <vt:lpstr>Trebuchet MS</vt:lpstr>
      <vt:lpstr>Arial</vt:lpstr>
      <vt:lpstr>TI Template</vt:lpstr>
      <vt:lpstr>TI Template</vt:lpstr>
      <vt:lpstr>Bank of Baroda Hackathon - 2022                       </vt:lpstr>
      <vt:lpstr>Problem Statement? Virtual Avatar, Virtual Assistant and Alternate Authentication. </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Gauri Patil</cp:lastModifiedBy>
  <cp:revision>1</cp:revision>
  <dcterms:modified xsi:type="dcterms:W3CDTF">2022-09-20T17:32:47Z</dcterms:modified>
</cp:coreProperties>
</file>