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3" r:id="rId1"/>
  </p:sldMasterIdLst>
  <p:notesMasterIdLst>
    <p:notesMasterId r:id="rId15"/>
  </p:notesMasterIdLst>
  <p:sldIdLst>
    <p:sldId id="256" r:id="rId2"/>
    <p:sldId id="268" r:id="rId3"/>
    <p:sldId id="259" r:id="rId4"/>
    <p:sldId id="264" r:id="rId5"/>
    <p:sldId id="257" r:id="rId6"/>
    <p:sldId id="258" r:id="rId7"/>
    <p:sldId id="263" r:id="rId8"/>
    <p:sldId id="269" r:id="rId9"/>
    <p:sldId id="260" r:id="rId10"/>
    <p:sldId id="265" r:id="rId11"/>
    <p:sldId id="261"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82" d="100"/>
          <a:sy n="82" d="100"/>
        </p:scale>
        <p:origin x="58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09159-85F0-4A12-B0E1-11D9FC80BF87}" type="datetimeFigureOut">
              <a:rPr lang="en-IN" smtClean="0"/>
              <a:t>17-10-2024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7D2B58-26C3-499A-870D-CA59E0D13D29}" type="slidenum">
              <a:rPr lang="en-IN" smtClean="0"/>
              <a:t>‹#›</a:t>
            </a:fld>
            <a:endParaRPr lang="en-IN"/>
          </a:p>
        </p:txBody>
      </p:sp>
    </p:spTree>
    <p:extLst>
      <p:ext uri="{BB962C8B-B14F-4D97-AF65-F5344CB8AC3E}">
        <p14:creationId xmlns:p14="http://schemas.microsoft.com/office/powerpoint/2010/main" val="3822500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D7D2B58-26C3-499A-870D-CA59E0D13D29}" type="slidenum">
              <a:rPr lang="en-IN" smtClean="0"/>
              <a:t>1</a:t>
            </a:fld>
            <a:endParaRPr lang="en-IN"/>
          </a:p>
        </p:txBody>
      </p:sp>
    </p:spTree>
    <p:extLst>
      <p:ext uri="{BB962C8B-B14F-4D97-AF65-F5344CB8AC3E}">
        <p14:creationId xmlns:p14="http://schemas.microsoft.com/office/powerpoint/2010/main" val="3219645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2996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53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7628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9905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9580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6421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4894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0962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2868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187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935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7400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505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25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9058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0711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2420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10/17/2024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2058643"/>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732840" y="3176379"/>
            <a:ext cx="4444999" cy="1068387"/>
          </a:xfrm>
          <a:prstGeom prst="rect">
            <a:avLst/>
          </a:prstGeom>
        </p:spPr>
      </p:pic>
      <p:sp>
        <p:nvSpPr>
          <p:cNvPr id="8" name="Rectangle 7"/>
          <p:cNvSpPr/>
          <p:nvPr/>
        </p:nvSpPr>
        <p:spPr>
          <a:xfrm>
            <a:off x="271572" y="224135"/>
            <a:ext cx="11191655" cy="923330"/>
          </a:xfrm>
          <a:prstGeom prst="rect">
            <a:avLst/>
          </a:prstGeom>
          <a:noFill/>
        </p:spPr>
        <p:txBody>
          <a:bodyPr wrap="none" lIns="91440" tIns="45720" rIns="91440" bIns="45720">
            <a:spAutoFit/>
          </a:bodyPr>
          <a:lstStyle/>
          <a:p>
            <a:pPr algn="ctr"/>
            <a:r>
              <a:rPr lang="en-US" sz="5400" b="1" u="sng" dirty="0">
                <a:ln/>
                <a:solidFill>
                  <a:srgbClr val="FF0000"/>
                </a:solidFill>
                <a:effectLst>
                  <a:outerShdw blurRad="38100" dist="19050" dir="2700000" algn="tl" rotWithShape="0">
                    <a:schemeClr val="dk1">
                      <a:lumMod val="50000"/>
                      <a:alpha val="40000"/>
                    </a:schemeClr>
                  </a:outerShdw>
                </a:effectLst>
              </a:rPr>
              <a:t>Voice Activated </a:t>
            </a:r>
            <a:r>
              <a:rPr lang="en-US" sz="5400" b="1" u="sng" dirty="0" err="1">
                <a:ln/>
                <a:solidFill>
                  <a:srgbClr val="FF0000"/>
                </a:solidFill>
                <a:effectLst>
                  <a:outerShdw blurRad="38100" dist="19050" dir="2700000" algn="tl" rotWithShape="0">
                    <a:schemeClr val="dk1">
                      <a:lumMod val="50000"/>
                      <a:alpha val="40000"/>
                    </a:schemeClr>
                  </a:outerShdw>
                </a:effectLst>
              </a:rPr>
              <a:t>Vistual</a:t>
            </a:r>
            <a:r>
              <a:rPr lang="en-US" sz="5400" b="1" u="sng" dirty="0">
                <a:ln/>
                <a:solidFill>
                  <a:srgbClr val="FF0000"/>
                </a:solidFill>
                <a:effectLst>
                  <a:outerShdw blurRad="38100" dist="19050" dir="2700000" algn="tl" rotWithShape="0">
                    <a:schemeClr val="dk1">
                      <a:lumMod val="50000"/>
                      <a:alpha val="40000"/>
                    </a:schemeClr>
                  </a:outerShdw>
                </a:effectLst>
              </a:rPr>
              <a:t> Assistant</a:t>
            </a:r>
            <a:endParaRPr lang="en-US" sz="5400" b="1" u="sng" cap="none" spc="0" dirty="0">
              <a:ln/>
              <a:solidFill>
                <a:srgbClr val="FF0000"/>
              </a:solidFill>
              <a:effectLst>
                <a:outerShdw blurRad="38100" dist="19050" dir="2700000" algn="tl" rotWithShape="0">
                  <a:schemeClr val="dk1">
                    <a:lumMod val="50000"/>
                    <a:alpha val="40000"/>
                  </a:schemeClr>
                </a:outerShdw>
              </a:effectLst>
            </a:endParaRPr>
          </a:p>
        </p:txBody>
      </p:sp>
      <p:sp>
        <p:nvSpPr>
          <p:cNvPr id="9" name="Rectangle 8"/>
          <p:cNvSpPr/>
          <p:nvPr/>
        </p:nvSpPr>
        <p:spPr>
          <a:xfrm>
            <a:off x="3732840" y="1371252"/>
            <a:ext cx="4269117" cy="553998"/>
          </a:xfrm>
          <a:prstGeom prst="rect">
            <a:avLst/>
          </a:prstGeom>
          <a:noFill/>
        </p:spPr>
        <p:txBody>
          <a:bodyPr wrap="none" lIns="91440" tIns="45720" rIns="91440" bIns="45720">
            <a:spAutoFit/>
          </a:bodyPr>
          <a:lstStyle/>
          <a:p>
            <a:pPr algn="ctr"/>
            <a:r>
              <a:rPr lang="en-US" sz="3000" b="1" u="sng" dirty="0">
                <a:ln w="9525">
                  <a:solidFill>
                    <a:schemeClr val="bg1"/>
                  </a:solidFill>
                  <a:prstDash val="solid"/>
                </a:ln>
                <a:effectLst>
                  <a:outerShdw blurRad="12700" dist="38100" dir="2700000" algn="tl" rotWithShape="0">
                    <a:schemeClr val="bg1">
                      <a:lumMod val="50000"/>
                    </a:schemeClr>
                  </a:outerShdw>
                </a:effectLst>
              </a:rPr>
              <a:t>Mini Project(BCC-351)</a:t>
            </a:r>
            <a:endParaRPr lang="en-IN" sz="3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0" name="Rectangle 9"/>
          <p:cNvSpPr/>
          <p:nvPr/>
        </p:nvSpPr>
        <p:spPr>
          <a:xfrm>
            <a:off x="1229696" y="2042983"/>
            <a:ext cx="9666904" cy="1015663"/>
          </a:xfrm>
          <a:prstGeom prst="rect">
            <a:avLst/>
          </a:prstGeom>
          <a:noFill/>
        </p:spPr>
        <p:txBody>
          <a:bodyPr wrap="square" lIns="91440" tIns="45720" rIns="91440" bIns="45720">
            <a:spAutoFit/>
          </a:bodyPr>
          <a:lstStyle/>
          <a:p>
            <a:pPr algn="ctr"/>
            <a:r>
              <a:rPr lang="en-US" sz="3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B-TECH 2</a:t>
            </a:r>
            <a:r>
              <a:rPr lang="en-US" sz="3000" b="1" cap="none" spc="0" baseline="30000" dirty="0">
                <a:ln w="9525">
                  <a:solidFill>
                    <a:schemeClr val="bg1"/>
                  </a:solidFill>
                  <a:prstDash val="solid"/>
                </a:ln>
                <a:solidFill>
                  <a:schemeClr val="tx1"/>
                </a:solidFill>
                <a:effectLst>
                  <a:outerShdw blurRad="12700" dist="38100" dir="2700000" algn="tl" rotWithShape="0">
                    <a:schemeClr val="bg1">
                      <a:lumMod val="50000"/>
                    </a:schemeClr>
                  </a:outerShdw>
                </a:effectLst>
              </a:rPr>
              <a:t>nd</a:t>
            </a:r>
            <a:r>
              <a:rPr lang="en-US" sz="3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YEAR  (2024-25)</a:t>
            </a:r>
          </a:p>
          <a:p>
            <a:pPr algn="ctr"/>
            <a:r>
              <a:rPr lang="en-US" sz="3000" b="1" dirty="0">
                <a:ln w="9525">
                  <a:solidFill>
                    <a:schemeClr val="bg1"/>
                  </a:solidFill>
                  <a:prstDash val="solid"/>
                </a:ln>
                <a:effectLst>
                  <a:outerShdw blurRad="12700" dist="38100" dir="2700000" algn="tl" rotWithShape="0">
                    <a:schemeClr val="bg1">
                      <a:lumMod val="50000"/>
                    </a:schemeClr>
                  </a:outerShdw>
                </a:effectLst>
              </a:rPr>
              <a:t>DEPARTMENT- CSE-AI</a:t>
            </a:r>
            <a:endParaRPr lang="en-US" sz="3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Rectangle 11"/>
          <p:cNvSpPr/>
          <p:nvPr/>
        </p:nvSpPr>
        <p:spPr>
          <a:xfrm>
            <a:off x="0" y="4707235"/>
            <a:ext cx="3776996" cy="1569660"/>
          </a:xfrm>
          <a:prstGeom prst="rect">
            <a:avLst/>
          </a:prstGeom>
          <a:noFill/>
        </p:spPr>
        <p:txBody>
          <a:bodyPr wrap="none" lIns="91440" tIns="45720" rIns="91440" bIns="45720">
            <a:spAutoFit/>
          </a:bodyPr>
          <a:lstStyle/>
          <a:p>
            <a:r>
              <a:rPr lang="en-US" sz="2400" b="1" dirty="0">
                <a:ln w="9525">
                  <a:solidFill>
                    <a:schemeClr val="bg1"/>
                  </a:solidFill>
                  <a:prstDash val="solid"/>
                </a:ln>
                <a:effectLst>
                  <a:outerShdw blurRad="12700" dist="38100" dir="2700000" algn="tl" rotWithShape="0">
                    <a:schemeClr val="bg1">
                      <a:lumMod val="50000"/>
                    </a:schemeClr>
                  </a:outerShdw>
                </a:effectLst>
              </a:rPr>
              <a:t>SUBMITTED TO:</a:t>
            </a:r>
          </a:p>
          <a:p>
            <a:r>
              <a:rPr lang="en-US" sz="2400" b="1" dirty="0">
                <a:ln w="9525">
                  <a:solidFill>
                    <a:schemeClr val="bg1"/>
                  </a:solidFill>
                  <a:prstDash val="solid"/>
                </a:ln>
                <a:effectLst>
                  <a:outerShdw blurRad="12700" dist="38100" dir="2700000" algn="tl" rotWithShape="0">
                    <a:schemeClr val="bg1">
                      <a:lumMod val="50000"/>
                    </a:schemeClr>
                  </a:outerShdw>
                </a:effectLst>
              </a:rPr>
              <a:t>Dr. Vijay Shukla</a:t>
            </a:r>
          </a:p>
          <a:p>
            <a:r>
              <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Dr. K.P Singh</a:t>
            </a:r>
          </a:p>
          <a:p>
            <a:r>
              <a:rPr lang="en-US" sz="2400" b="1" dirty="0">
                <a:ln w="9525">
                  <a:solidFill>
                    <a:schemeClr val="bg1"/>
                  </a:solidFill>
                  <a:prstDash val="solid"/>
                </a:ln>
                <a:effectLst>
                  <a:outerShdw blurRad="12700" dist="38100" dir="2700000" algn="tl" rotWithShape="0">
                    <a:schemeClr val="bg1">
                      <a:lumMod val="50000"/>
                    </a:schemeClr>
                  </a:outerShdw>
                </a:effectLst>
              </a:rPr>
              <a:t>Dr. </a:t>
            </a:r>
            <a:r>
              <a:rPr lang="en-US" sz="2400" b="1" dirty="0" err="1">
                <a:ln w="9525">
                  <a:solidFill>
                    <a:schemeClr val="bg1"/>
                  </a:solidFill>
                  <a:prstDash val="solid"/>
                </a:ln>
                <a:effectLst>
                  <a:outerShdw blurRad="12700" dist="38100" dir="2700000" algn="tl" rotWithShape="0">
                    <a:schemeClr val="bg1">
                      <a:lumMod val="50000"/>
                    </a:schemeClr>
                  </a:outerShdw>
                </a:effectLst>
              </a:rPr>
              <a:t>Aman</a:t>
            </a:r>
            <a:r>
              <a:rPr lang="en-US" sz="2400" b="1" dirty="0">
                <a:ln w="9525">
                  <a:solidFill>
                    <a:schemeClr val="bg1"/>
                  </a:solidFill>
                  <a:prstDash val="solid"/>
                </a:ln>
                <a:effectLst>
                  <a:outerShdw blurRad="12700" dist="38100" dir="2700000" algn="tl" rotWithShape="0">
                    <a:schemeClr val="bg1">
                      <a:lumMod val="50000"/>
                    </a:schemeClr>
                  </a:outerShdw>
                </a:effectLst>
              </a:rPr>
              <a:t> Ahmad Ansari</a:t>
            </a:r>
            <a:endPar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3" name="Rectangle 12"/>
          <p:cNvSpPr/>
          <p:nvPr/>
        </p:nvSpPr>
        <p:spPr>
          <a:xfrm>
            <a:off x="7353816" y="4707235"/>
            <a:ext cx="4838184" cy="1569660"/>
          </a:xfrm>
          <a:prstGeom prst="rect">
            <a:avLst/>
          </a:prstGeom>
          <a:noFill/>
        </p:spPr>
        <p:txBody>
          <a:bodyPr wrap="none" lIns="91440" tIns="45720" rIns="91440" bIns="45720">
            <a:spAutoFit/>
          </a:bodyPr>
          <a:lstStyle/>
          <a:p>
            <a:r>
              <a:rPr lang="en-US" sz="2400" b="1" dirty="0">
                <a:ln w="9525">
                  <a:solidFill>
                    <a:schemeClr val="bg1"/>
                  </a:solidFill>
                  <a:prstDash val="solid"/>
                </a:ln>
                <a:effectLst>
                  <a:outerShdw blurRad="12700" dist="38100" dir="2700000" algn="tl" rotWithShape="0">
                    <a:schemeClr val="bg1">
                      <a:lumMod val="50000"/>
                    </a:schemeClr>
                  </a:outerShdw>
                </a:effectLst>
              </a:rPr>
              <a:t>BY:</a:t>
            </a:r>
          </a:p>
          <a:p>
            <a:r>
              <a:rPr lang="en-US" sz="2400" b="1" dirty="0" err="1">
                <a:ln w="9525">
                  <a:solidFill>
                    <a:schemeClr val="bg1"/>
                  </a:solidFill>
                  <a:prstDash val="solid"/>
                </a:ln>
                <a:effectLst>
                  <a:outerShdw blurRad="12700" dist="38100" dir="2700000" algn="tl" rotWithShape="0">
                    <a:schemeClr val="bg1">
                      <a:lumMod val="50000"/>
                    </a:schemeClr>
                  </a:outerShdw>
                </a:effectLst>
              </a:rPr>
              <a:t>Somya</a:t>
            </a:r>
            <a:r>
              <a:rPr lang="en-US" sz="2400" b="1" dirty="0">
                <a:ln w="9525">
                  <a:solidFill>
                    <a:schemeClr val="bg1"/>
                  </a:solidFill>
                  <a:prstDash val="solid"/>
                </a:ln>
                <a:effectLst>
                  <a:outerShdw blurRad="12700" dist="38100" dir="2700000" algn="tl" rotWithShape="0">
                    <a:schemeClr val="bg1">
                      <a:lumMod val="50000"/>
                    </a:schemeClr>
                  </a:outerShdw>
                </a:effectLst>
              </a:rPr>
              <a:t>(2301321520113)</a:t>
            </a:r>
          </a:p>
          <a:p>
            <a:r>
              <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Vaibhav Gupta(2301321520107)</a:t>
            </a:r>
          </a:p>
          <a:p>
            <a:r>
              <a:rPr lang="en-US" sz="2400" b="1" dirty="0" err="1">
                <a:ln w="9525">
                  <a:solidFill>
                    <a:schemeClr val="bg1"/>
                  </a:solidFill>
                  <a:prstDash val="solid"/>
                </a:ln>
                <a:effectLst>
                  <a:outerShdw blurRad="12700" dist="38100" dir="2700000" algn="tl" rotWithShape="0">
                    <a:schemeClr val="bg1">
                      <a:lumMod val="50000"/>
                    </a:schemeClr>
                  </a:outerShdw>
                </a:effectLst>
              </a:rPr>
              <a:t>Zoya</a:t>
            </a:r>
            <a:r>
              <a:rPr lang="en-US" sz="2400" b="1" dirty="0">
                <a:ln w="9525">
                  <a:solidFill>
                    <a:schemeClr val="bg1"/>
                  </a:solidFill>
                  <a:prstDash val="solid"/>
                </a:ln>
                <a:effectLst>
                  <a:outerShdw blurRad="12700" dist="38100" dir="2700000" algn="tl" rotWithShape="0">
                    <a:schemeClr val="bg1">
                      <a:lumMod val="50000"/>
                    </a:schemeClr>
                  </a:outerShdw>
                </a:effectLst>
              </a:rPr>
              <a:t> Rahman(2301321520113)</a:t>
            </a:r>
            <a:endPar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5228734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245" y="502276"/>
            <a:ext cx="11668259" cy="6186309"/>
          </a:xfrm>
          <a:prstGeom prst="rect">
            <a:avLst/>
          </a:prstGeom>
          <a:noFill/>
        </p:spPr>
        <p:txBody>
          <a:bodyPr wrap="square" rtlCol="0">
            <a:spAutoFit/>
          </a:bodyPr>
          <a:lstStyle/>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q"/>
            </a:pPr>
            <a:r>
              <a:rPr lang="en-US" b="1" dirty="0"/>
              <a:t> Dependence on Connectivity</a:t>
            </a:r>
          </a:p>
          <a:p>
            <a:r>
              <a:rPr lang="en-US" b="1" dirty="0">
                <a:solidFill>
                  <a:schemeClr val="accent6"/>
                </a:solidFill>
              </a:rPr>
              <a:t>Internet Requirement</a:t>
            </a:r>
            <a:r>
              <a:rPr lang="en-US" dirty="0"/>
              <a:t>: Many assistants require a constant internet connection to function effectively, making them less reliable in areas with poor connectivity.</a:t>
            </a:r>
          </a:p>
          <a:p>
            <a:endParaRPr lang="en-IN" dirty="0"/>
          </a:p>
          <a:p>
            <a:pPr marL="285750" indent="-285750">
              <a:buFont typeface="Wingdings" panose="05000000000000000000" pitchFamily="2" charset="2"/>
              <a:buChar char="q"/>
            </a:pPr>
            <a:r>
              <a:rPr lang="en-US" b="1" dirty="0"/>
              <a:t> Privacy and Security Concerns</a:t>
            </a:r>
          </a:p>
          <a:p>
            <a:r>
              <a:rPr lang="en-US" b="1" dirty="0">
                <a:solidFill>
                  <a:schemeClr val="accent6"/>
                </a:solidFill>
              </a:rPr>
              <a:t>Data Collection</a:t>
            </a:r>
            <a:r>
              <a:rPr lang="en-US" dirty="0"/>
              <a:t>: Continuous listening raises concerns about privacy, as users may be uncomfortable with the potential for their data to be recorded or misused.</a:t>
            </a:r>
          </a:p>
          <a:p>
            <a:r>
              <a:rPr lang="en-US" b="1" dirty="0">
                <a:solidFill>
                  <a:schemeClr val="accent6"/>
                </a:solidFill>
              </a:rPr>
              <a:t>Vulnerability to Attacks</a:t>
            </a:r>
            <a:r>
              <a:rPr lang="en-US" dirty="0"/>
              <a:t>: Like any connected device, they can be targets for hacking or unauthorized access.</a:t>
            </a:r>
          </a:p>
          <a:p>
            <a:endParaRPr lang="en-US" dirty="0"/>
          </a:p>
          <a:p>
            <a:pPr marL="285750" indent="-285750">
              <a:buFont typeface="Wingdings" panose="05000000000000000000" pitchFamily="2" charset="2"/>
              <a:buChar char="q"/>
            </a:pPr>
            <a:r>
              <a:rPr lang="en-US" b="1" dirty="0"/>
              <a:t> User Adaptation</a:t>
            </a:r>
          </a:p>
          <a:p>
            <a:r>
              <a:rPr lang="en-US" b="1" dirty="0">
                <a:solidFill>
                  <a:schemeClr val="accent6"/>
                </a:solidFill>
              </a:rPr>
              <a:t>Learning Curve</a:t>
            </a:r>
            <a:r>
              <a:rPr lang="en-US" dirty="0"/>
              <a:t>: Some users, particularly those less familiar with technology, may find it challenging to adapt to voice commands.</a:t>
            </a:r>
          </a:p>
          <a:p>
            <a:r>
              <a:rPr lang="en-US" b="1" dirty="0">
                <a:solidFill>
                  <a:schemeClr val="accent6"/>
                </a:solidFill>
              </a:rPr>
              <a:t>Frustration with Errors</a:t>
            </a:r>
            <a:r>
              <a:rPr lang="en-US" dirty="0"/>
              <a:t>: Frequent misinterpretations or failures can lead to user frustration and decreased trust in the technology.</a:t>
            </a:r>
          </a:p>
          <a:p>
            <a:endParaRPr lang="en-US" dirty="0"/>
          </a:p>
          <a:p>
            <a:pPr marL="285750" indent="-285750">
              <a:buFont typeface="Wingdings" panose="05000000000000000000" pitchFamily="2" charset="2"/>
              <a:buChar char="q"/>
            </a:pPr>
            <a:r>
              <a:rPr lang="en-US" b="1" dirty="0"/>
              <a:t> Cultural and Linguistic Limitations</a:t>
            </a:r>
          </a:p>
          <a:p>
            <a:r>
              <a:rPr lang="en-US" b="1" dirty="0">
                <a:solidFill>
                  <a:schemeClr val="accent6"/>
                </a:solidFill>
              </a:rPr>
              <a:t>Language Support</a:t>
            </a:r>
            <a:r>
              <a:rPr lang="en-US" dirty="0"/>
              <a:t>: Many assistants may not support all languages or dialects equally, limiting accessibility for diverse user groups.</a:t>
            </a:r>
          </a:p>
          <a:p>
            <a:r>
              <a:rPr lang="en-US" b="1" dirty="0">
                <a:solidFill>
                  <a:schemeClr val="accent6"/>
                </a:solidFill>
              </a:rPr>
              <a:t>Cultural Nuances</a:t>
            </a:r>
            <a:r>
              <a:rPr lang="en-US" dirty="0"/>
              <a:t>: Understanding idioms, colloquialisms, or cultural references can be challenging for voice assistants.</a:t>
            </a:r>
          </a:p>
          <a:p>
            <a:endParaRPr lang="en-IN" dirty="0"/>
          </a:p>
        </p:txBody>
      </p:sp>
    </p:spTree>
    <p:extLst>
      <p:ext uri="{BB962C8B-B14F-4D97-AF65-F5344CB8AC3E}">
        <p14:creationId xmlns:p14="http://schemas.microsoft.com/office/powerpoint/2010/main" val="408445261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573" y="154547"/>
            <a:ext cx="8122736" cy="923330"/>
          </a:xfrm>
          <a:prstGeom prst="rect">
            <a:avLst/>
          </a:prstGeom>
          <a:noFill/>
        </p:spPr>
        <p:txBody>
          <a:bodyPr wrap="none" lIns="91440" tIns="45720" rIns="91440" bIns="45720">
            <a:spAutoFit/>
          </a:bodyPr>
          <a:lstStyle/>
          <a:p>
            <a:pPr algn="ctr"/>
            <a:r>
              <a:rPr lang="en-US" sz="5400" b="1"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SCOPE OF THE PROJECT</a:t>
            </a:r>
          </a:p>
        </p:txBody>
      </p:sp>
      <p:sp>
        <p:nvSpPr>
          <p:cNvPr id="3" name="TextBox 2"/>
          <p:cNvSpPr txBox="1"/>
          <p:nvPr/>
        </p:nvSpPr>
        <p:spPr>
          <a:xfrm>
            <a:off x="0" y="1077877"/>
            <a:ext cx="12192000" cy="5355312"/>
          </a:xfrm>
          <a:prstGeom prst="rect">
            <a:avLst/>
          </a:prstGeom>
          <a:noFill/>
        </p:spPr>
        <p:txBody>
          <a:bodyPr wrap="square" rtlCol="0">
            <a:spAutoFit/>
          </a:bodyPr>
          <a:lstStyle/>
          <a:p>
            <a:r>
              <a:rPr lang="en-US" dirty="0"/>
              <a:t>The scope of voice-activated virtual assistants is broad and continues to expand as technology advances. Here are key areas where they are making an impact:</a:t>
            </a:r>
          </a:p>
          <a:p>
            <a:endParaRPr lang="en-US" dirty="0"/>
          </a:p>
          <a:p>
            <a:pPr marL="285750" indent="-285750">
              <a:buFont typeface="Wingdings" panose="05000000000000000000" pitchFamily="2" charset="2"/>
              <a:buChar char="q"/>
            </a:pPr>
            <a:r>
              <a:rPr lang="en-US" b="1" dirty="0"/>
              <a:t> Personal Assistance</a:t>
            </a:r>
          </a:p>
          <a:p>
            <a:r>
              <a:rPr lang="en-US" b="1" dirty="0">
                <a:solidFill>
                  <a:schemeClr val="accent6"/>
                </a:solidFill>
              </a:rPr>
              <a:t>Task Management</a:t>
            </a:r>
            <a:r>
              <a:rPr lang="en-US" dirty="0"/>
              <a:t>: Setting reminders, alarms, and calendars.</a:t>
            </a:r>
          </a:p>
          <a:p>
            <a:r>
              <a:rPr lang="en-US" b="1" dirty="0">
                <a:solidFill>
                  <a:schemeClr val="accent6"/>
                </a:solidFill>
              </a:rPr>
              <a:t>Information Retrieval</a:t>
            </a:r>
            <a:r>
              <a:rPr lang="en-US" dirty="0"/>
              <a:t>: Answering questions, providing weather updates, and retrieving news.</a:t>
            </a:r>
          </a:p>
          <a:p>
            <a:endParaRPr lang="en-US" dirty="0"/>
          </a:p>
          <a:p>
            <a:pPr marL="285750" indent="-285750">
              <a:buFont typeface="Wingdings" panose="05000000000000000000" pitchFamily="2" charset="2"/>
              <a:buChar char="q"/>
            </a:pPr>
            <a:r>
              <a:rPr lang="en-US" b="1" dirty="0"/>
              <a:t> Smart Home Control</a:t>
            </a:r>
          </a:p>
          <a:p>
            <a:r>
              <a:rPr lang="en-US" b="1" dirty="0">
                <a:solidFill>
                  <a:schemeClr val="accent6"/>
                </a:solidFill>
              </a:rPr>
              <a:t>Home Automation</a:t>
            </a:r>
            <a:r>
              <a:rPr lang="en-US" dirty="0"/>
              <a:t>: Controlling smart devices like lights, thermostats, and security systems.</a:t>
            </a:r>
          </a:p>
          <a:p>
            <a:r>
              <a:rPr lang="en-US" b="1" dirty="0">
                <a:solidFill>
                  <a:schemeClr val="accent6"/>
                </a:solidFill>
              </a:rPr>
              <a:t>Energy Management</a:t>
            </a:r>
            <a:r>
              <a:rPr lang="en-US" dirty="0"/>
              <a:t>: Optimizing energy use through voice commands to adjust settings.</a:t>
            </a:r>
          </a:p>
          <a:p>
            <a:endParaRPr lang="en-US" dirty="0"/>
          </a:p>
          <a:p>
            <a:pPr marL="285750" indent="-285750">
              <a:buFont typeface="Wingdings" panose="05000000000000000000" pitchFamily="2" charset="2"/>
              <a:buChar char="q"/>
            </a:pPr>
            <a:r>
              <a:rPr lang="en-US" b="1" dirty="0"/>
              <a:t> Healthcare Applications</a:t>
            </a:r>
          </a:p>
          <a:p>
            <a:r>
              <a:rPr lang="en-US" b="1" dirty="0">
                <a:solidFill>
                  <a:schemeClr val="accent6"/>
                </a:solidFill>
              </a:rPr>
              <a:t>Patient Monitoring</a:t>
            </a:r>
            <a:r>
              <a:rPr lang="en-US" dirty="0"/>
              <a:t>: Assisting with medication reminders and appointment scheduling.</a:t>
            </a:r>
          </a:p>
          <a:p>
            <a:r>
              <a:rPr lang="en-US" b="1" dirty="0" err="1">
                <a:solidFill>
                  <a:schemeClr val="accent6"/>
                </a:solidFill>
              </a:rPr>
              <a:t>Telehealth</a:t>
            </a:r>
            <a:r>
              <a:rPr lang="en-US" dirty="0"/>
              <a:t>: Facilitating virtual consultations and health tracking.</a:t>
            </a:r>
          </a:p>
          <a:p>
            <a:endParaRPr lang="en-US" dirty="0"/>
          </a:p>
          <a:p>
            <a:pPr marL="285750" indent="-285750">
              <a:buFont typeface="Wingdings" panose="05000000000000000000" pitchFamily="2" charset="2"/>
              <a:buChar char="q"/>
            </a:pPr>
            <a:r>
              <a:rPr lang="en-US" b="1" dirty="0"/>
              <a:t> Customer Service</a:t>
            </a:r>
          </a:p>
          <a:p>
            <a:r>
              <a:rPr lang="en-US" b="1" dirty="0">
                <a:solidFill>
                  <a:schemeClr val="accent6"/>
                </a:solidFill>
              </a:rPr>
              <a:t>Support </a:t>
            </a:r>
            <a:r>
              <a:rPr lang="en-US" b="1" dirty="0" err="1">
                <a:solidFill>
                  <a:schemeClr val="accent6"/>
                </a:solidFill>
              </a:rPr>
              <a:t>Chatbots</a:t>
            </a:r>
            <a:r>
              <a:rPr lang="en-US" dirty="0"/>
              <a:t>: Providing instant responses to customer inquiries and troubleshooting.</a:t>
            </a:r>
          </a:p>
          <a:p>
            <a:r>
              <a:rPr lang="en-US" b="1" dirty="0">
                <a:solidFill>
                  <a:schemeClr val="accent6"/>
                </a:solidFill>
              </a:rPr>
              <a:t>Order Management</a:t>
            </a:r>
            <a:r>
              <a:rPr lang="en-US" dirty="0"/>
              <a:t>: Allowing users to place orders or check order statuses through voice commands.</a:t>
            </a:r>
          </a:p>
          <a:p>
            <a:endParaRPr lang="en-US" dirty="0"/>
          </a:p>
        </p:txBody>
      </p:sp>
    </p:spTree>
    <p:extLst>
      <p:ext uri="{BB962C8B-B14F-4D97-AF65-F5344CB8AC3E}">
        <p14:creationId xmlns:p14="http://schemas.microsoft.com/office/powerpoint/2010/main" val="347262788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003110" cy="6186309"/>
          </a:xfrm>
          <a:prstGeom prst="rect">
            <a:avLst/>
          </a:prstGeom>
          <a:noFill/>
        </p:spPr>
        <p:txBody>
          <a:bodyPr wrap="square" rtlCol="0">
            <a:spAutoFit/>
          </a:bodyPr>
          <a:lstStyle/>
          <a:p>
            <a:endParaRPr lang="en-US" b="1" dirty="0"/>
          </a:p>
          <a:p>
            <a:pPr marL="285750" indent="-285750">
              <a:buFont typeface="Wingdings" panose="05000000000000000000" pitchFamily="2" charset="2"/>
              <a:buChar char="q"/>
            </a:pPr>
            <a:r>
              <a:rPr lang="en-US" b="1" dirty="0"/>
              <a:t> Business Productivity</a:t>
            </a:r>
          </a:p>
          <a:p>
            <a:r>
              <a:rPr lang="en-US" b="1" dirty="0">
                <a:solidFill>
                  <a:schemeClr val="accent6"/>
                </a:solidFill>
              </a:rPr>
              <a:t>Scheduling and Meetings</a:t>
            </a:r>
            <a:r>
              <a:rPr lang="en-US" dirty="0"/>
              <a:t>: Managing calendars and setting up virtual meetings.</a:t>
            </a:r>
          </a:p>
          <a:p>
            <a:r>
              <a:rPr lang="en-US" b="1" dirty="0">
                <a:solidFill>
                  <a:schemeClr val="accent6"/>
                </a:solidFill>
              </a:rPr>
              <a:t>Data Access</a:t>
            </a:r>
            <a:r>
              <a:rPr lang="en-US" dirty="0"/>
              <a:t>: Retrieving business data and analytics through voice queries.</a:t>
            </a:r>
          </a:p>
          <a:p>
            <a:endParaRPr lang="en-US" dirty="0"/>
          </a:p>
          <a:p>
            <a:pPr marL="285750" indent="-285750">
              <a:buFont typeface="Wingdings" panose="05000000000000000000" pitchFamily="2" charset="2"/>
              <a:buChar char="q"/>
            </a:pPr>
            <a:r>
              <a:rPr lang="en-US" b="1" dirty="0"/>
              <a:t> Education and Learning</a:t>
            </a:r>
          </a:p>
          <a:p>
            <a:r>
              <a:rPr lang="en-US" b="1" dirty="0">
                <a:solidFill>
                  <a:schemeClr val="accent6"/>
                </a:solidFill>
              </a:rPr>
              <a:t>Language Learning</a:t>
            </a:r>
            <a:r>
              <a:rPr lang="en-US" dirty="0"/>
              <a:t>: Assisting with pronunciation and language practice.</a:t>
            </a:r>
          </a:p>
          <a:p>
            <a:r>
              <a:rPr lang="en-US" b="1" dirty="0">
                <a:solidFill>
                  <a:schemeClr val="accent6"/>
                </a:solidFill>
              </a:rPr>
              <a:t>Interactive Learning</a:t>
            </a:r>
            <a:r>
              <a:rPr lang="en-US" dirty="0"/>
              <a:t>: Providing quizzes and educational content through voice interactions.</a:t>
            </a:r>
          </a:p>
          <a:p>
            <a:endParaRPr lang="en-US" dirty="0"/>
          </a:p>
          <a:p>
            <a:pPr marL="285750" indent="-285750">
              <a:buFont typeface="Wingdings" panose="05000000000000000000" pitchFamily="2" charset="2"/>
              <a:buChar char="q"/>
            </a:pPr>
            <a:r>
              <a:rPr lang="en-US" b="1" dirty="0"/>
              <a:t>Accessibility</a:t>
            </a:r>
          </a:p>
          <a:p>
            <a:r>
              <a:rPr lang="en-US" b="1" dirty="0">
                <a:solidFill>
                  <a:schemeClr val="accent6"/>
                </a:solidFill>
              </a:rPr>
              <a:t>Support for Individuals with Disabilities</a:t>
            </a:r>
            <a:r>
              <a:rPr lang="en-US" dirty="0"/>
              <a:t>: Enabling hands-free control for users with mobility impairments.</a:t>
            </a:r>
          </a:p>
          <a:p>
            <a:r>
              <a:rPr lang="en-US" b="1" dirty="0">
                <a:solidFill>
                  <a:schemeClr val="accent6"/>
                </a:solidFill>
              </a:rPr>
              <a:t>Enhanced Interaction</a:t>
            </a:r>
            <a:r>
              <a:rPr lang="en-US" dirty="0"/>
              <a:t>: Offering alternative ways to engage with technology for users with visual impairments.</a:t>
            </a:r>
          </a:p>
          <a:p>
            <a:endParaRPr lang="en-US" dirty="0"/>
          </a:p>
          <a:p>
            <a:pPr marL="285750" indent="-285750">
              <a:buFont typeface="Wingdings" panose="05000000000000000000" pitchFamily="2" charset="2"/>
              <a:buChar char="q"/>
            </a:pPr>
            <a:r>
              <a:rPr lang="en-US" b="1" dirty="0"/>
              <a:t> Integration with Other Technologies</a:t>
            </a:r>
          </a:p>
          <a:p>
            <a:r>
              <a:rPr lang="en-US" b="1" dirty="0" err="1">
                <a:solidFill>
                  <a:schemeClr val="accent6"/>
                </a:solidFill>
              </a:rPr>
              <a:t>IoT</a:t>
            </a:r>
            <a:r>
              <a:rPr lang="en-US" b="1" dirty="0">
                <a:solidFill>
                  <a:schemeClr val="accent6"/>
                </a:solidFill>
              </a:rPr>
              <a:t> Integration</a:t>
            </a:r>
            <a:r>
              <a:rPr lang="en-US" dirty="0"/>
              <a:t>: Connecting with a wide array of Internet of Things (</a:t>
            </a:r>
            <a:r>
              <a:rPr lang="en-US" dirty="0" err="1"/>
              <a:t>IoT</a:t>
            </a:r>
            <a:r>
              <a:rPr lang="en-US" dirty="0"/>
              <a:t>) devices for seamless automation.</a:t>
            </a:r>
          </a:p>
          <a:p>
            <a:r>
              <a:rPr lang="en-US" b="1" dirty="0">
                <a:solidFill>
                  <a:schemeClr val="accent6"/>
                </a:solidFill>
              </a:rPr>
              <a:t>AI and Machine Learning</a:t>
            </a:r>
            <a:r>
              <a:rPr lang="en-US" dirty="0"/>
              <a:t>: Utilizing advanced algorithms for personalized experiences and improved understanding over time.</a:t>
            </a:r>
          </a:p>
          <a:p>
            <a:endParaRPr lang="en-US" dirty="0"/>
          </a:p>
          <a:p>
            <a:pPr marL="285750" indent="-285750">
              <a:buFont typeface="Wingdings" panose="05000000000000000000" pitchFamily="2" charset="2"/>
              <a:buChar char="q"/>
            </a:pPr>
            <a:r>
              <a:rPr lang="en-US" b="1" dirty="0"/>
              <a:t> Future Developments</a:t>
            </a:r>
          </a:p>
          <a:p>
            <a:r>
              <a:rPr lang="en-US" b="1" dirty="0">
                <a:solidFill>
                  <a:schemeClr val="accent6"/>
                </a:solidFill>
              </a:rPr>
              <a:t>Contextual Awareness</a:t>
            </a:r>
            <a:r>
              <a:rPr lang="en-US" dirty="0"/>
              <a:t>: Advancements in AI could lead to better understanding of user intent and context.</a:t>
            </a:r>
          </a:p>
          <a:p>
            <a:r>
              <a:rPr lang="en-US" b="1" dirty="0">
                <a:solidFill>
                  <a:schemeClr val="accent6"/>
                </a:solidFill>
              </a:rPr>
              <a:t>Multimodal Interaction</a:t>
            </a:r>
            <a:r>
              <a:rPr lang="en-US" dirty="0"/>
              <a:t>: Combining voice with visual elements for richer user experiences.</a:t>
            </a:r>
          </a:p>
          <a:p>
            <a:endParaRPr lang="en-IN" dirty="0"/>
          </a:p>
        </p:txBody>
      </p:sp>
    </p:spTree>
    <p:extLst>
      <p:ext uri="{BB962C8B-B14F-4D97-AF65-F5344CB8AC3E}">
        <p14:creationId xmlns:p14="http://schemas.microsoft.com/office/powerpoint/2010/main" val="120256106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15463" y="0"/>
            <a:ext cx="4758034" cy="923330"/>
          </a:xfrm>
          <a:prstGeom prst="rect">
            <a:avLst/>
          </a:prstGeom>
          <a:noFill/>
        </p:spPr>
        <p:txBody>
          <a:bodyPr wrap="none" lIns="91440" tIns="45720" rIns="91440" bIns="45720">
            <a:spAutoFit/>
          </a:bodyPr>
          <a:lstStyle/>
          <a:p>
            <a:pPr algn="ctr"/>
            <a:r>
              <a:rPr lang="en-US" sz="5400" b="1" u="sng" dirty="0">
                <a:ln w="9525">
                  <a:solidFill>
                    <a:schemeClr val="bg1"/>
                  </a:solidFill>
                  <a:prstDash val="solid"/>
                </a:ln>
                <a:effectLst>
                  <a:outerShdw blurRad="12700" dist="38100" dir="2700000" algn="tl" rotWithShape="0">
                    <a:schemeClr val="bg1">
                      <a:lumMod val="50000"/>
                    </a:schemeClr>
                  </a:outerShdw>
                </a:effectLst>
              </a:rPr>
              <a:t>CONCLUSION</a:t>
            </a:r>
            <a:endParaRPr lang="en-US" sz="5400" b="1"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TextBox 3"/>
          <p:cNvSpPr txBox="1"/>
          <p:nvPr/>
        </p:nvSpPr>
        <p:spPr>
          <a:xfrm>
            <a:off x="266700" y="1765300"/>
            <a:ext cx="11633200" cy="4787900"/>
          </a:xfrm>
          <a:prstGeom prst="rect">
            <a:avLst/>
          </a:prstGeom>
          <a:noFill/>
        </p:spPr>
        <p:txBody>
          <a:bodyPr wrap="square" rtlCol="0">
            <a:spAutoFit/>
          </a:bodyPr>
          <a:lstStyle/>
          <a:p>
            <a:endParaRPr lang="en-IN"/>
          </a:p>
        </p:txBody>
      </p:sp>
      <p:sp>
        <p:nvSpPr>
          <p:cNvPr id="2" name="TextBox 1"/>
          <p:cNvSpPr txBox="1"/>
          <p:nvPr/>
        </p:nvSpPr>
        <p:spPr>
          <a:xfrm>
            <a:off x="266700" y="1378039"/>
            <a:ext cx="11427317" cy="4154984"/>
          </a:xfrm>
          <a:prstGeom prst="rect">
            <a:avLst/>
          </a:prstGeom>
          <a:noFill/>
        </p:spPr>
        <p:txBody>
          <a:bodyPr wrap="square" rtlCol="0">
            <a:spAutoFit/>
          </a:bodyPr>
          <a:lstStyle/>
          <a:p>
            <a:r>
              <a:rPr lang="en-US" sz="2400" dirty="0"/>
              <a:t>In this project, we successfully developed a virtual voice assistant that demonstrates the capabilities of advanced natural language processing and machine learning. By integrating speech recognition, contextual understanding, and user personalization, the assistant provides an intuitive and efficient interface for managing tasks and retrieving information. The voice assistant’s ability to seamlessly interact with users through natural </a:t>
            </a:r>
            <a:r>
              <a:rPr lang="en-US" sz="2400" dirty="0" err="1"/>
              <a:t>language</a:t>
            </a:r>
            <a:r>
              <a:rPr lang="en-US" sz="2400" dirty="0"/>
              <a:t> enhances user experience and accessibility, making it a valuable tool for </a:t>
            </a:r>
            <a:r>
              <a:rPr lang="en-US" sz="2400" dirty="0" err="1"/>
              <a:t>individuals</a:t>
            </a:r>
            <a:r>
              <a:rPr lang="en-US" sz="2400" dirty="0"/>
              <a:t> and businesses alike. Throughout the development process, we focused on ensuring robust performance, data security, and responsiveness, addressing key challenges in voice interaction technology.</a:t>
            </a:r>
            <a:endParaRPr lang="en-IN" sz="2400" dirty="0"/>
          </a:p>
        </p:txBody>
      </p:sp>
    </p:spTree>
    <p:extLst>
      <p:ext uri="{BB962C8B-B14F-4D97-AF65-F5344CB8AC3E}">
        <p14:creationId xmlns:p14="http://schemas.microsoft.com/office/powerpoint/2010/main" val="198115263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5160" y="-106065"/>
            <a:ext cx="5213287" cy="923330"/>
          </a:xfrm>
          <a:prstGeom prst="rect">
            <a:avLst/>
          </a:prstGeom>
          <a:noFill/>
        </p:spPr>
        <p:txBody>
          <a:bodyPr wrap="none" lIns="91440" tIns="45720" rIns="91440" bIns="45720">
            <a:spAutoFit/>
          </a:bodyPr>
          <a:lstStyle/>
          <a:p>
            <a:pPr algn="ctr"/>
            <a:r>
              <a:rPr lang="en-US" sz="5400" b="1"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p>
        </p:txBody>
      </p:sp>
      <p:sp>
        <p:nvSpPr>
          <p:cNvPr id="3" name="TextBox 2"/>
          <p:cNvSpPr txBox="1"/>
          <p:nvPr/>
        </p:nvSpPr>
        <p:spPr>
          <a:xfrm>
            <a:off x="177800" y="1028700"/>
            <a:ext cx="11595100" cy="5262979"/>
          </a:xfrm>
          <a:prstGeom prst="rect">
            <a:avLst/>
          </a:prstGeom>
          <a:noFill/>
        </p:spPr>
        <p:txBody>
          <a:bodyPr wrap="square" rtlCol="0">
            <a:spAutoFit/>
          </a:bodyPr>
          <a:lstStyle/>
          <a:p>
            <a:pPr marL="285750" indent="-285750">
              <a:buFont typeface="Wingdings" panose="05000000000000000000" pitchFamily="2" charset="2"/>
              <a:buChar char="Ø"/>
            </a:pPr>
            <a:r>
              <a:rPr lang="en-US" sz="3000" b="1" dirty="0">
                <a:solidFill>
                  <a:schemeClr val="accent6"/>
                </a:solidFill>
              </a:rPr>
              <a:t>What is Voice Activated Virtual Assistant?</a:t>
            </a:r>
          </a:p>
          <a:p>
            <a:endParaRPr lang="en-US" dirty="0"/>
          </a:p>
          <a:p>
            <a:r>
              <a:rPr lang="en-US" sz="2400" dirty="0"/>
              <a:t>In an increasingly digital world, the demand for intuitive and efficient technology solutions has grown significantly. Voice-activated virtual assistants are at the forefront of this evolution, transforming how users interact with their devices and manage daily tasks. This project aims to develop a sophisticated voice-activated virtual assistant designed to streamline everyday activities, enhance user productivity, and create a more personalized interaction experience. The voice-activated virtual assistant will utilize advanced natural language processing (NLP) and machine learning algorithms to understand and respond to user commands in real time. Users will be able to perform various tasks—such as setting reminders, managing schedules, retrieving information, and controlling smart home devices—simply by speaking. This hands-free approach not only improves accessibility but also allows users to multitask effectively in their busy lives</a:t>
            </a:r>
            <a:endParaRPr lang="en-IN" sz="2400" dirty="0"/>
          </a:p>
        </p:txBody>
      </p:sp>
    </p:spTree>
    <p:extLst>
      <p:ext uri="{BB962C8B-B14F-4D97-AF65-F5344CB8AC3E}">
        <p14:creationId xmlns:p14="http://schemas.microsoft.com/office/powerpoint/2010/main" val="385149382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425" y="1313645"/>
            <a:ext cx="12024575" cy="5632311"/>
          </a:xfrm>
          <a:prstGeom prst="rect">
            <a:avLst/>
          </a:prstGeom>
          <a:noFill/>
        </p:spPr>
        <p:txBody>
          <a:bodyPr wrap="square" rtlCol="0">
            <a:spAutoFit/>
          </a:bodyPr>
          <a:lstStyle/>
          <a:p>
            <a:r>
              <a:rPr lang="en-US" dirty="0"/>
              <a:t>Voice-activated virtual assistants face several significant problems, including:</a:t>
            </a:r>
          </a:p>
          <a:p>
            <a:endParaRPr lang="en-US" b="1" dirty="0"/>
          </a:p>
          <a:p>
            <a:pPr marL="285750" indent="-285750">
              <a:buFont typeface="Wingdings" panose="05000000000000000000" pitchFamily="2" charset="2"/>
              <a:buChar char="q"/>
            </a:pPr>
            <a:r>
              <a:rPr lang="en-US" b="1" dirty="0"/>
              <a:t> </a:t>
            </a:r>
            <a:r>
              <a:rPr lang="en-US" b="1" u="sng" dirty="0"/>
              <a:t>Privacy Concerns</a:t>
            </a:r>
          </a:p>
          <a:p>
            <a:r>
              <a:rPr lang="en-US" b="1" dirty="0">
                <a:solidFill>
                  <a:schemeClr val="accent6"/>
                </a:solidFill>
              </a:rPr>
              <a:t>Continuous Listening</a:t>
            </a:r>
            <a:r>
              <a:rPr lang="en-US" dirty="0"/>
              <a:t>: Many assistants are always on, raising fears about unauthorized data collection and surveillance.</a:t>
            </a:r>
          </a:p>
          <a:p>
            <a:r>
              <a:rPr lang="en-US" b="1" dirty="0">
                <a:solidFill>
                  <a:schemeClr val="accent6"/>
                </a:solidFill>
              </a:rPr>
              <a:t>Data Security</a:t>
            </a:r>
            <a:r>
              <a:rPr lang="en-US" dirty="0"/>
              <a:t>: Concerns about how voice data is stored, processed, and shared can deter users from utilizing these technologies fully.</a:t>
            </a:r>
          </a:p>
          <a:p>
            <a:endParaRPr lang="en-US" dirty="0"/>
          </a:p>
          <a:p>
            <a:pPr marL="285750" indent="-285750">
              <a:buFont typeface="Wingdings" panose="05000000000000000000" pitchFamily="2" charset="2"/>
              <a:buChar char="q"/>
            </a:pPr>
            <a:r>
              <a:rPr lang="en-US" b="1" dirty="0"/>
              <a:t> Accuracy and Misinterpretation</a:t>
            </a:r>
          </a:p>
          <a:p>
            <a:r>
              <a:rPr lang="en-US" b="1" dirty="0">
                <a:solidFill>
                  <a:schemeClr val="accent6"/>
                </a:solidFill>
              </a:rPr>
              <a:t>Voice Recognition Errors</a:t>
            </a:r>
            <a:r>
              <a:rPr lang="en-US" dirty="0"/>
              <a:t>: Accents, dialects, and background noise can lead to misunderstandings or </a:t>
            </a:r>
            <a:r>
              <a:rPr lang="en-US" dirty="0" err="1"/>
              <a:t>miscommands</a:t>
            </a:r>
            <a:r>
              <a:rPr lang="en-US" dirty="0"/>
              <a:t>.</a:t>
            </a:r>
          </a:p>
          <a:p>
            <a:r>
              <a:rPr lang="en-US" b="1" dirty="0">
                <a:solidFill>
                  <a:schemeClr val="accent6"/>
                </a:solidFill>
              </a:rPr>
              <a:t>Contextual Understanding</a:t>
            </a:r>
            <a:r>
              <a:rPr lang="en-US" dirty="0"/>
              <a:t>: Assistants may struggle to grasp the context of a request, leading to inappropriate responses or actions.</a:t>
            </a:r>
          </a:p>
          <a:p>
            <a:endParaRPr lang="en-US" dirty="0"/>
          </a:p>
          <a:p>
            <a:pPr marL="285750" indent="-285750">
              <a:buFont typeface="Wingdings" panose="05000000000000000000" pitchFamily="2" charset="2"/>
              <a:buChar char="q"/>
            </a:pPr>
            <a:r>
              <a:rPr lang="en-US" b="1" dirty="0"/>
              <a:t> Limited Functionality</a:t>
            </a:r>
          </a:p>
          <a:p>
            <a:r>
              <a:rPr lang="en-US" b="1" dirty="0">
                <a:solidFill>
                  <a:schemeClr val="accent6"/>
                </a:solidFill>
              </a:rPr>
              <a:t>Complex Queries</a:t>
            </a:r>
            <a:r>
              <a:rPr lang="en-US" dirty="0"/>
              <a:t>: While effective for straightforward tasks, they often falter with complex or multi-part questions.</a:t>
            </a:r>
          </a:p>
          <a:p>
            <a:r>
              <a:rPr lang="en-US" b="1" dirty="0">
                <a:solidFill>
                  <a:schemeClr val="accent6"/>
                </a:solidFill>
              </a:rPr>
              <a:t>Integration Challenges</a:t>
            </a:r>
            <a:r>
              <a:rPr lang="en-US" dirty="0"/>
              <a:t>: Not all devices or applications are compatible, limiting the assistant's usefulness in a smart home or office environment.</a:t>
            </a:r>
          </a:p>
          <a:p>
            <a:endParaRPr lang="en-IN" dirty="0"/>
          </a:p>
        </p:txBody>
      </p:sp>
      <p:sp>
        <p:nvSpPr>
          <p:cNvPr id="5" name="Rectangle 4"/>
          <p:cNvSpPr/>
          <p:nvPr/>
        </p:nvSpPr>
        <p:spPr>
          <a:xfrm>
            <a:off x="0" y="0"/>
            <a:ext cx="12103099" cy="923330"/>
          </a:xfrm>
          <a:prstGeom prst="rect">
            <a:avLst/>
          </a:prstGeom>
          <a:noFill/>
        </p:spPr>
        <p:txBody>
          <a:bodyPr wrap="square" lIns="91440" tIns="45720" rIns="91440" bIns="45720">
            <a:spAutoFit/>
          </a:bodyPr>
          <a:lstStyle/>
          <a:p>
            <a:pPr algn="ctr"/>
            <a:r>
              <a:rPr lang="en-US" sz="5400" b="1" u="sng" dirty="0">
                <a:ln w="9525">
                  <a:solidFill>
                    <a:schemeClr val="bg1"/>
                  </a:solidFill>
                  <a:prstDash val="solid"/>
                </a:ln>
                <a:effectLst>
                  <a:outerShdw blurRad="12700" dist="38100" dir="2700000" algn="tl" rotWithShape="0">
                    <a:schemeClr val="bg1">
                      <a:lumMod val="50000"/>
                    </a:schemeClr>
                  </a:outerShdw>
                </a:effectLst>
              </a:rPr>
              <a:t> PROBLEM STATEMEMT</a:t>
            </a:r>
            <a:endParaRPr lang="en-US" sz="5400" b="1"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68201429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9397" y="450761"/>
            <a:ext cx="11526592" cy="4524315"/>
          </a:xfrm>
          <a:prstGeom prst="rect">
            <a:avLst/>
          </a:prstGeom>
          <a:noFill/>
        </p:spPr>
        <p:txBody>
          <a:bodyPr wrap="square" rtlCol="0">
            <a:spAutoFit/>
          </a:bodyPr>
          <a:lstStyle/>
          <a:p>
            <a:pPr marL="285750" indent="-285750">
              <a:buFont typeface="Wingdings" panose="05000000000000000000" pitchFamily="2" charset="2"/>
              <a:buChar char="q"/>
            </a:pPr>
            <a:r>
              <a:rPr lang="en-US" b="1" dirty="0"/>
              <a:t> User Frustration</a:t>
            </a:r>
          </a:p>
          <a:p>
            <a:r>
              <a:rPr lang="en-US" b="1" dirty="0">
                <a:solidFill>
                  <a:schemeClr val="accent6"/>
                </a:solidFill>
              </a:rPr>
              <a:t>Inconsistent Performance</a:t>
            </a:r>
            <a:r>
              <a:rPr lang="en-US" dirty="0"/>
              <a:t>: Variability in responsiveness and understanding can frustrate users, especially when tasks fail to execute correctly.</a:t>
            </a:r>
          </a:p>
          <a:p>
            <a:r>
              <a:rPr lang="en-US" b="1" dirty="0">
                <a:solidFill>
                  <a:schemeClr val="accent6"/>
                </a:solidFill>
              </a:rPr>
              <a:t>Learning Curve</a:t>
            </a:r>
            <a:r>
              <a:rPr lang="en-US" dirty="0"/>
              <a:t>: Some users may find it challenging to adapt to voice commands, especially if they’re accustomed to traditional interfaces.</a:t>
            </a:r>
          </a:p>
          <a:p>
            <a:endParaRPr lang="en-US" dirty="0"/>
          </a:p>
          <a:p>
            <a:pPr marL="285750" indent="-285750">
              <a:buFont typeface="Wingdings" panose="05000000000000000000" pitchFamily="2" charset="2"/>
              <a:buChar char="q"/>
            </a:pPr>
            <a:r>
              <a:rPr lang="en-US" b="1" dirty="0"/>
              <a:t> Dependence on Internet Connectivity</a:t>
            </a:r>
          </a:p>
          <a:p>
            <a:r>
              <a:rPr lang="en-US" b="1" dirty="0">
                <a:solidFill>
                  <a:schemeClr val="accent6"/>
                </a:solidFill>
              </a:rPr>
              <a:t>Network Issues</a:t>
            </a:r>
            <a:r>
              <a:rPr lang="en-US" dirty="0"/>
              <a:t>: Many assistants require a stable internet connection to function, which can hinder usability in areas with poor connectivity.</a:t>
            </a:r>
          </a:p>
          <a:p>
            <a:endParaRPr lang="en-US" dirty="0"/>
          </a:p>
          <a:p>
            <a:pPr marL="285750" indent="-285750">
              <a:buFont typeface="Wingdings" panose="05000000000000000000" pitchFamily="2" charset="2"/>
              <a:buChar char="q"/>
            </a:pPr>
            <a:r>
              <a:rPr lang="en-US" b="1" dirty="0"/>
              <a:t> Ethical Considerations</a:t>
            </a:r>
          </a:p>
          <a:p>
            <a:r>
              <a:rPr lang="en-US" b="1" dirty="0">
                <a:solidFill>
                  <a:schemeClr val="accent6"/>
                </a:solidFill>
              </a:rPr>
              <a:t>Bias in AI</a:t>
            </a:r>
            <a:r>
              <a:rPr lang="en-US" dirty="0"/>
              <a:t>: Voice recognition systems can exhibit biases, which might lead to unequal performance across different demographics.</a:t>
            </a:r>
          </a:p>
          <a:p>
            <a:r>
              <a:rPr lang="en-US" b="1" dirty="0">
                <a:solidFill>
                  <a:schemeClr val="accent6"/>
                </a:solidFill>
              </a:rPr>
              <a:t>User Manipulation</a:t>
            </a:r>
            <a:r>
              <a:rPr lang="en-US" dirty="0"/>
              <a:t>: Concerns about how data may be used for targeted advertising or other manipulative practices.</a:t>
            </a:r>
          </a:p>
          <a:p>
            <a:endParaRPr lang="en-IN" dirty="0"/>
          </a:p>
        </p:txBody>
      </p:sp>
    </p:spTree>
    <p:extLst>
      <p:ext uri="{BB962C8B-B14F-4D97-AF65-F5344CB8AC3E}">
        <p14:creationId xmlns:p14="http://schemas.microsoft.com/office/powerpoint/2010/main" val="15700469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1346" y="0"/>
            <a:ext cx="3730508" cy="923330"/>
          </a:xfrm>
          <a:prstGeom prst="rect">
            <a:avLst/>
          </a:prstGeom>
          <a:noFill/>
        </p:spPr>
        <p:txBody>
          <a:bodyPr wrap="none" lIns="91440" tIns="45720" rIns="91440" bIns="45720">
            <a:spAutoFit/>
          </a:bodyPr>
          <a:lstStyle/>
          <a:p>
            <a:pPr algn="ctr"/>
            <a:r>
              <a:rPr lang="en-US" sz="5400" b="1" u="sng" dirty="0">
                <a:ln w="9525">
                  <a:solidFill>
                    <a:schemeClr val="bg1"/>
                  </a:solidFill>
                  <a:prstDash val="solid"/>
                </a:ln>
                <a:effectLst>
                  <a:outerShdw blurRad="12700" dist="38100" dir="2700000" algn="tl" rotWithShape="0">
                    <a:schemeClr val="bg1">
                      <a:lumMod val="50000"/>
                    </a:schemeClr>
                  </a:outerShdw>
                </a:effectLst>
              </a:rPr>
              <a:t>OBJECTIVE</a:t>
            </a:r>
            <a:endParaRPr lang="en-US" sz="5400" b="1" u="sng" cap="none" spc="0"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TextBox 2"/>
          <p:cNvSpPr txBox="1"/>
          <p:nvPr/>
        </p:nvSpPr>
        <p:spPr>
          <a:xfrm>
            <a:off x="283335" y="1502879"/>
            <a:ext cx="11333409" cy="5139869"/>
          </a:xfrm>
          <a:prstGeom prst="rect">
            <a:avLst/>
          </a:prstGeom>
          <a:noFill/>
        </p:spPr>
        <p:txBody>
          <a:bodyPr wrap="square" rtlCol="0">
            <a:spAutoFit/>
          </a:bodyPr>
          <a:lstStyle/>
          <a:p>
            <a:r>
              <a:rPr lang="en-US" sz="2400" dirty="0"/>
              <a:t>The objective of a voice-activated virtual assistant is to provide users with a hands-free, intuitive way to interact with technology. Key goals include:</a:t>
            </a:r>
          </a:p>
          <a:p>
            <a:endParaRPr lang="en-US" sz="2400" dirty="0"/>
          </a:p>
          <a:p>
            <a:pPr marL="342900" indent="-342900">
              <a:buFont typeface="Wingdings" panose="05000000000000000000" pitchFamily="2" charset="2"/>
              <a:buChar char="q"/>
            </a:pPr>
            <a:r>
              <a:rPr lang="en-US" sz="2400" b="1" u="sng" dirty="0">
                <a:solidFill>
                  <a:schemeClr val="accent6"/>
                </a:solidFill>
              </a:rPr>
              <a:t>Ease of Use</a:t>
            </a:r>
            <a:r>
              <a:rPr lang="en-US" sz="2400" dirty="0"/>
              <a:t>: Allowing users to perform tasks using natural language, making technology more accessible.</a:t>
            </a:r>
          </a:p>
          <a:p>
            <a:pPr marL="342900" indent="-342900">
              <a:buFont typeface="Wingdings" panose="05000000000000000000" pitchFamily="2" charset="2"/>
              <a:buChar char="q"/>
            </a:pPr>
            <a:r>
              <a:rPr lang="en-US" sz="2400" b="1" u="sng" dirty="0">
                <a:solidFill>
                  <a:schemeClr val="accent6"/>
                </a:solidFill>
              </a:rPr>
              <a:t>Efficiency</a:t>
            </a:r>
            <a:r>
              <a:rPr lang="en-US" sz="2400" u="sng" dirty="0">
                <a:solidFill>
                  <a:schemeClr val="accent6"/>
                </a:solidFill>
              </a:rPr>
              <a:t>;</a:t>
            </a:r>
            <a:r>
              <a:rPr lang="en-US" sz="2400" dirty="0"/>
              <a:t> Streamlining daily activities like setting reminders, making calls, or searching for information.</a:t>
            </a:r>
          </a:p>
          <a:p>
            <a:pPr marL="342900" indent="-342900">
              <a:buFont typeface="Wingdings" panose="05000000000000000000" pitchFamily="2" charset="2"/>
              <a:buChar char="q"/>
            </a:pPr>
            <a:r>
              <a:rPr lang="en-US" sz="2400" b="1" dirty="0">
                <a:solidFill>
                  <a:schemeClr val="accent6"/>
                </a:solidFill>
              </a:rPr>
              <a:t>Personalization</a:t>
            </a:r>
            <a:r>
              <a:rPr lang="en-US" sz="2400" dirty="0">
                <a:solidFill>
                  <a:schemeClr val="accent6"/>
                </a:solidFill>
              </a:rPr>
              <a:t>:</a:t>
            </a:r>
            <a:r>
              <a:rPr lang="en-US" sz="2400" dirty="0"/>
              <a:t> Adapting to individual user preferences and habits to enhance user experience.</a:t>
            </a:r>
          </a:p>
          <a:p>
            <a:pPr marL="342900" indent="-342900">
              <a:buFont typeface="Wingdings" panose="05000000000000000000" pitchFamily="2" charset="2"/>
              <a:buChar char="q"/>
            </a:pPr>
            <a:r>
              <a:rPr lang="en-US" sz="2400" b="1" u="sng" dirty="0">
                <a:solidFill>
                  <a:schemeClr val="accent6"/>
                </a:solidFill>
              </a:rPr>
              <a:t>Multitasking</a:t>
            </a:r>
            <a:r>
              <a:rPr lang="en-US" sz="2400" u="sng" dirty="0">
                <a:solidFill>
                  <a:schemeClr val="accent6"/>
                </a:solidFill>
              </a:rPr>
              <a:t>:</a:t>
            </a:r>
            <a:r>
              <a:rPr lang="en-US" sz="2400" dirty="0"/>
              <a:t> Enabling users to manage multiple tasks simultaneously without needing to interact with a screen.</a:t>
            </a:r>
          </a:p>
          <a:p>
            <a:pPr marL="342900" indent="-342900">
              <a:buFont typeface="Wingdings" panose="05000000000000000000" pitchFamily="2" charset="2"/>
              <a:buChar char="q"/>
            </a:pPr>
            <a:r>
              <a:rPr lang="en-US" sz="2400" b="1" u="sng" dirty="0">
                <a:solidFill>
                  <a:schemeClr val="accent6"/>
                </a:solidFill>
              </a:rPr>
              <a:t>Integration</a:t>
            </a:r>
            <a:r>
              <a:rPr lang="en-US" sz="2400" u="sng" dirty="0">
                <a:solidFill>
                  <a:schemeClr val="accent6"/>
                </a:solidFill>
              </a:rPr>
              <a:t>:</a:t>
            </a:r>
            <a:r>
              <a:rPr lang="en-US" sz="2400" dirty="0"/>
              <a:t> Connecting with various devices and services for seamless control of smart home systems, apps, and information sources.</a:t>
            </a:r>
          </a:p>
          <a:p>
            <a:pPr marL="457200" indent="-457200">
              <a:buFont typeface="Wingdings" panose="05000000000000000000" pitchFamily="2" charset="2"/>
              <a:buChar char="q"/>
            </a:pPr>
            <a:endParaRPr lang="en-IN" sz="1600" dirty="0"/>
          </a:p>
        </p:txBody>
      </p:sp>
    </p:spTree>
    <p:extLst>
      <p:ext uri="{BB962C8B-B14F-4D97-AF65-F5344CB8AC3E}">
        <p14:creationId xmlns:p14="http://schemas.microsoft.com/office/powerpoint/2010/main" val="12304364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5465" y="1944710"/>
            <a:ext cx="7984902" cy="369332"/>
          </a:xfrm>
          <a:prstGeom prst="rect">
            <a:avLst/>
          </a:prstGeom>
          <a:noFill/>
        </p:spPr>
        <p:txBody>
          <a:bodyPr wrap="square" rtlCol="0">
            <a:spAutoFit/>
          </a:bodyPr>
          <a:lstStyle/>
          <a:p>
            <a:endParaRPr lang="en-IN" dirty="0"/>
          </a:p>
        </p:txBody>
      </p:sp>
      <p:sp>
        <p:nvSpPr>
          <p:cNvPr id="3" name="Rectangle 2"/>
          <p:cNvSpPr/>
          <p:nvPr/>
        </p:nvSpPr>
        <p:spPr>
          <a:xfrm>
            <a:off x="3952451" y="141461"/>
            <a:ext cx="3373038" cy="923330"/>
          </a:xfrm>
          <a:prstGeom prst="rect">
            <a:avLst/>
          </a:prstGeom>
          <a:noFill/>
        </p:spPr>
        <p:txBody>
          <a:bodyPr wrap="none" lIns="91440" tIns="45720" rIns="91440" bIns="45720">
            <a:spAutoFit/>
          </a:bodyPr>
          <a:lstStyle/>
          <a:p>
            <a:pPr algn="ctr"/>
            <a:r>
              <a:rPr lang="en-US" sz="5400" b="1"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ANALYSIS</a:t>
            </a:r>
            <a:endParaRPr lang="en-IN" sz="5400" b="1"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TextBox 3"/>
          <p:cNvSpPr txBox="1"/>
          <p:nvPr/>
        </p:nvSpPr>
        <p:spPr>
          <a:xfrm>
            <a:off x="167426" y="1326524"/>
            <a:ext cx="11908665" cy="5909310"/>
          </a:xfrm>
          <a:prstGeom prst="rect">
            <a:avLst/>
          </a:prstGeom>
          <a:noFill/>
        </p:spPr>
        <p:txBody>
          <a:bodyPr wrap="square" rtlCol="0">
            <a:spAutoFit/>
          </a:bodyPr>
          <a:lstStyle/>
          <a:p>
            <a:r>
              <a:rPr lang="en-US" b="1" dirty="0"/>
              <a:t>Analyzing voice-activated virtual assistants involves examining their technology, user experience, benefits, challenges, and future trends. Here’s a breakdown:</a:t>
            </a:r>
          </a:p>
          <a:p>
            <a:endParaRPr lang="en-US" b="1" dirty="0"/>
          </a:p>
          <a:p>
            <a:pPr marL="285750" indent="-285750">
              <a:buFont typeface="Wingdings" panose="05000000000000000000" pitchFamily="2" charset="2"/>
              <a:buChar char="q"/>
            </a:pPr>
            <a:r>
              <a:rPr lang="en-US" b="1" u="sng" dirty="0"/>
              <a:t>Technology</a:t>
            </a:r>
          </a:p>
          <a:p>
            <a:r>
              <a:rPr lang="en-US" b="1" dirty="0">
                <a:solidFill>
                  <a:schemeClr val="accent6"/>
                </a:solidFill>
              </a:rPr>
              <a:t>Natural Language Processing (NLP)</a:t>
            </a:r>
            <a:r>
              <a:rPr lang="en-US" dirty="0">
                <a:solidFill>
                  <a:schemeClr val="accent6"/>
                </a:solidFill>
              </a:rPr>
              <a:t>: </a:t>
            </a:r>
            <a:r>
              <a:rPr lang="en-US" dirty="0"/>
              <a:t>Enables understanding and interpretation of spoken language.</a:t>
            </a:r>
          </a:p>
          <a:p>
            <a:r>
              <a:rPr lang="en-US" b="1" dirty="0">
                <a:solidFill>
                  <a:schemeClr val="accent6"/>
                </a:solidFill>
              </a:rPr>
              <a:t>Machine Learning</a:t>
            </a:r>
            <a:r>
              <a:rPr lang="en-US" dirty="0"/>
              <a:t>: Assists in improving accuracy and personalization over time through user interactions.</a:t>
            </a:r>
          </a:p>
          <a:p>
            <a:r>
              <a:rPr lang="en-US" b="1" dirty="0">
                <a:solidFill>
                  <a:schemeClr val="accent6"/>
                </a:solidFill>
              </a:rPr>
              <a:t>Voice Recognition</a:t>
            </a:r>
            <a:r>
              <a:rPr lang="en-US" dirty="0"/>
              <a:t>: Converts spoken language into text, recognizing different accents and dialects.</a:t>
            </a:r>
          </a:p>
          <a:p>
            <a:endParaRPr lang="en-US" dirty="0"/>
          </a:p>
          <a:p>
            <a:pPr marL="285750" indent="-285750">
              <a:buFont typeface="Wingdings" panose="05000000000000000000" pitchFamily="2" charset="2"/>
              <a:buChar char="q"/>
            </a:pPr>
            <a:r>
              <a:rPr lang="en-US" b="1" u="sng" dirty="0"/>
              <a:t>User Experience</a:t>
            </a:r>
          </a:p>
          <a:p>
            <a:r>
              <a:rPr lang="en-US" b="1" dirty="0">
                <a:solidFill>
                  <a:schemeClr val="accent6"/>
                </a:solidFill>
              </a:rPr>
              <a:t>Accessibility</a:t>
            </a:r>
            <a:r>
              <a:rPr lang="en-US" dirty="0">
                <a:solidFill>
                  <a:schemeClr val="accent6"/>
                </a:solidFill>
              </a:rPr>
              <a:t>:</a:t>
            </a:r>
            <a:r>
              <a:rPr lang="en-US" dirty="0"/>
              <a:t> Provides hands-free operation, beneficial for users with disabilities or those multitasking.</a:t>
            </a:r>
          </a:p>
          <a:p>
            <a:r>
              <a:rPr lang="en-US" b="1" dirty="0">
                <a:solidFill>
                  <a:schemeClr val="accent6"/>
                </a:solidFill>
              </a:rPr>
              <a:t>Ease of Interaction</a:t>
            </a:r>
            <a:r>
              <a:rPr lang="en-US" dirty="0"/>
              <a:t>: Intuitive interface allows for quick command execution without needing to navigate menus.</a:t>
            </a:r>
          </a:p>
          <a:p>
            <a:r>
              <a:rPr lang="en-US" b="1" dirty="0">
                <a:solidFill>
                  <a:schemeClr val="accent6"/>
                </a:solidFill>
              </a:rPr>
              <a:t>Feedback Mechanisms</a:t>
            </a:r>
            <a:r>
              <a:rPr lang="en-US" dirty="0"/>
              <a:t>: Many assistants use auditory and visual cues to confirm tasks and provide information.</a:t>
            </a:r>
          </a:p>
          <a:p>
            <a:endParaRPr lang="en-US" dirty="0"/>
          </a:p>
          <a:p>
            <a:pPr marL="285750" indent="-285750">
              <a:buFont typeface="Wingdings" panose="05000000000000000000" pitchFamily="2" charset="2"/>
              <a:buChar char="q"/>
            </a:pPr>
            <a:r>
              <a:rPr lang="en-US" b="1" u="sng" dirty="0"/>
              <a:t>Benefits</a:t>
            </a:r>
          </a:p>
          <a:p>
            <a:r>
              <a:rPr lang="en-US" b="1" dirty="0">
                <a:solidFill>
                  <a:schemeClr val="accent6"/>
                </a:solidFill>
              </a:rPr>
              <a:t>Convenience</a:t>
            </a:r>
            <a:r>
              <a:rPr lang="en-US" dirty="0"/>
              <a:t>: Allows users to perform tasks quickly, like setting alarms or checking the weather.</a:t>
            </a:r>
          </a:p>
          <a:p>
            <a:r>
              <a:rPr lang="en-US" b="1" dirty="0">
                <a:solidFill>
                  <a:schemeClr val="accent6"/>
                </a:solidFill>
              </a:rPr>
              <a:t>Efficiency</a:t>
            </a:r>
            <a:r>
              <a:rPr lang="en-US" dirty="0">
                <a:solidFill>
                  <a:schemeClr val="accent6"/>
                </a:solidFill>
              </a:rPr>
              <a:t>:</a:t>
            </a:r>
            <a:r>
              <a:rPr lang="en-US" dirty="0"/>
              <a:t> Reduces the time needed to complete routine tasks, promoting productivity.</a:t>
            </a:r>
          </a:p>
          <a:p>
            <a:r>
              <a:rPr lang="en-US" b="1" dirty="0">
                <a:solidFill>
                  <a:schemeClr val="accent6"/>
                </a:solidFill>
              </a:rPr>
              <a:t>Smart Home Integration</a:t>
            </a:r>
            <a:r>
              <a:rPr lang="en-US" dirty="0"/>
              <a:t>: Facilitates control of various smart devices, enhancing home automation.</a:t>
            </a:r>
          </a:p>
          <a:p>
            <a:endParaRPr lang="en-US" dirty="0"/>
          </a:p>
          <a:p>
            <a:endParaRPr lang="en-IN" dirty="0"/>
          </a:p>
        </p:txBody>
      </p:sp>
    </p:spTree>
    <p:extLst>
      <p:ext uri="{BB962C8B-B14F-4D97-AF65-F5344CB8AC3E}">
        <p14:creationId xmlns:p14="http://schemas.microsoft.com/office/powerpoint/2010/main" val="199994428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366" y="566670"/>
            <a:ext cx="11805634" cy="3416320"/>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t>Challenges</a:t>
            </a:r>
          </a:p>
          <a:p>
            <a:r>
              <a:rPr lang="en-US" b="1" dirty="0">
                <a:solidFill>
                  <a:schemeClr val="accent6"/>
                </a:solidFill>
              </a:rPr>
              <a:t>Privacy Concerns</a:t>
            </a:r>
            <a:r>
              <a:rPr lang="en-US" dirty="0"/>
              <a:t>: Continuous listening features raise questions about data security and user consent.</a:t>
            </a:r>
          </a:p>
          <a:p>
            <a:r>
              <a:rPr lang="en-US" b="1" dirty="0">
                <a:solidFill>
                  <a:schemeClr val="accent6"/>
                </a:solidFill>
              </a:rPr>
              <a:t>Accuracy Issues</a:t>
            </a:r>
            <a:r>
              <a:rPr lang="en-US" dirty="0">
                <a:solidFill>
                  <a:schemeClr val="accent6"/>
                </a:solidFill>
              </a:rPr>
              <a:t>: </a:t>
            </a:r>
            <a:r>
              <a:rPr lang="en-US" dirty="0"/>
              <a:t>Misinterpretations can lead to errors in task execution.</a:t>
            </a:r>
          </a:p>
          <a:p>
            <a:r>
              <a:rPr lang="en-US" b="1" dirty="0">
                <a:solidFill>
                  <a:schemeClr val="accent6"/>
                </a:solidFill>
              </a:rPr>
              <a:t>Limitations in Context</a:t>
            </a:r>
            <a:r>
              <a:rPr lang="en-US" dirty="0">
                <a:solidFill>
                  <a:schemeClr val="accent6"/>
                </a:solidFill>
              </a:rPr>
              <a:t>:</a:t>
            </a:r>
            <a:r>
              <a:rPr lang="en-US" dirty="0"/>
              <a:t> Sometimes struggle with understanding context or handling complex queries.</a:t>
            </a:r>
          </a:p>
          <a:p>
            <a:endParaRPr lang="en-US" dirty="0"/>
          </a:p>
          <a:p>
            <a:pPr marL="285750" indent="-285750">
              <a:buFont typeface="Wingdings" panose="05000000000000000000" pitchFamily="2" charset="2"/>
              <a:buChar char="q"/>
            </a:pPr>
            <a:r>
              <a:rPr lang="en-US" b="1" u="sng" dirty="0"/>
              <a:t>Future Trends</a:t>
            </a:r>
          </a:p>
          <a:p>
            <a:r>
              <a:rPr lang="en-US" b="1" dirty="0">
                <a:solidFill>
                  <a:schemeClr val="accent6"/>
                </a:solidFill>
              </a:rPr>
              <a:t>Improved Contextual Understanding</a:t>
            </a:r>
            <a:r>
              <a:rPr lang="en-US" dirty="0"/>
              <a:t>: Advances in AI could enhance comprehension of nuanced commands and conversations.</a:t>
            </a:r>
          </a:p>
          <a:p>
            <a:r>
              <a:rPr lang="en-US" b="1" dirty="0">
                <a:solidFill>
                  <a:schemeClr val="accent6"/>
                </a:solidFill>
              </a:rPr>
              <a:t>Multimodal Interfaces</a:t>
            </a:r>
            <a:r>
              <a:rPr lang="en-US" dirty="0"/>
              <a:t>: Combining voice with visual elements for a richer user experience.</a:t>
            </a:r>
          </a:p>
          <a:p>
            <a:r>
              <a:rPr lang="en-US" b="1" dirty="0">
                <a:solidFill>
                  <a:schemeClr val="accent6"/>
                </a:solidFill>
              </a:rPr>
              <a:t>Broader Integration</a:t>
            </a:r>
            <a:r>
              <a:rPr lang="en-US" dirty="0"/>
              <a:t>: Expanding compatibility with more devices and services to create a seamless ecosystem.</a:t>
            </a:r>
          </a:p>
          <a:p>
            <a:endParaRPr lang="en-IN" dirty="0"/>
          </a:p>
        </p:txBody>
      </p:sp>
    </p:spTree>
    <p:extLst>
      <p:ext uri="{BB962C8B-B14F-4D97-AF65-F5344CB8AC3E}">
        <p14:creationId xmlns:p14="http://schemas.microsoft.com/office/powerpoint/2010/main" val="394416564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2A2E83-F07D-695A-9C36-FE33D7B3302F}"/>
              </a:ext>
            </a:extLst>
          </p:cNvPr>
          <p:cNvSpPr/>
          <p:nvPr/>
        </p:nvSpPr>
        <p:spPr>
          <a:xfrm>
            <a:off x="2201713" y="0"/>
            <a:ext cx="745268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TECHNOLOGY USED</a:t>
            </a:r>
          </a:p>
        </p:txBody>
      </p:sp>
      <p:sp>
        <p:nvSpPr>
          <p:cNvPr id="3" name="TextBox 2">
            <a:extLst>
              <a:ext uri="{FF2B5EF4-FFF2-40B4-BE49-F238E27FC236}">
                <a16:creationId xmlns:a16="http://schemas.microsoft.com/office/drawing/2014/main" id="{77A390BB-55A3-F6AC-C824-608DB445D84C}"/>
              </a:ext>
            </a:extLst>
          </p:cNvPr>
          <p:cNvSpPr txBox="1"/>
          <p:nvPr/>
        </p:nvSpPr>
        <p:spPr>
          <a:xfrm>
            <a:off x="214604" y="1119673"/>
            <a:ext cx="11663265" cy="2616101"/>
          </a:xfrm>
          <a:prstGeom prst="rect">
            <a:avLst/>
          </a:prstGeom>
          <a:noFill/>
        </p:spPr>
        <p:txBody>
          <a:bodyPr wrap="square" rtlCol="0">
            <a:spAutoFit/>
          </a:bodyPr>
          <a:lstStyle/>
          <a:p>
            <a:pPr marL="285750" indent="-285750">
              <a:buFont typeface="Wingdings" panose="05000000000000000000" pitchFamily="2" charset="2"/>
              <a:buChar char="Ø"/>
            </a:pPr>
            <a:r>
              <a:rPr lang="en-IN" sz="3200" dirty="0"/>
              <a:t>Frontend Layer</a:t>
            </a:r>
          </a:p>
          <a:p>
            <a:pPr marL="285750" indent="-285750">
              <a:buFont typeface="Wingdings" panose="05000000000000000000" pitchFamily="2" charset="2"/>
              <a:buChar char="Ø"/>
            </a:pPr>
            <a:endParaRPr lang="en-IN" sz="3200" dirty="0"/>
          </a:p>
          <a:p>
            <a:pPr marL="342900" indent="-342900">
              <a:buFont typeface="Arial" panose="020B0604020202020204" pitchFamily="34" charset="0"/>
              <a:buChar char="•"/>
            </a:pPr>
            <a:r>
              <a:rPr lang="en-US" sz="2000" dirty="0"/>
              <a:t>-HTML (</a:t>
            </a:r>
            <a:r>
              <a:rPr lang="en-US" sz="2000" dirty="0" err="1"/>
              <a:t>HyperText</a:t>
            </a:r>
            <a:r>
              <a:rPr lang="en-US" sz="2000" dirty="0"/>
              <a:t> Markup Language): The structure of interface. </a:t>
            </a:r>
          </a:p>
          <a:p>
            <a:endParaRPr lang="en-US" sz="2000" dirty="0"/>
          </a:p>
          <a:p>
            <a:pPr marL="342900" indent="-342900">
              <a:buFont typeface="Arial" panose="020B0604020202020204" pitchFamily="34" charset="0"/>
              <a:buChar char="•"/>
            </a:pPr>
            <a:r>
              <a:rPr lang="en-US" sz="2000" dirty="0"/>
              <a:t>-CSS (Cascading Style Sheets): Styles and layouts for HTML elements. </a:t>
            </a:r>
          </a:p>
          <a:p>
            <a:pPr marL="285750" indent="-285750">
              <a:buFont typeface="Wingdings" panose="05000000000000000000" pitchFamily="2" charset="2"/>
              <a:buChar char="Ø"/>
            </a:pPr>
            <a:endParaRPr lang="en-US" sz="2000" dirty="0"/>
          </a:p>
          <a:p>
            <a:pPr marL="342900" indent="-342900">
              <a:buFont typeface="Arial" panose="020B0604020202020204" pitchFamily="34" charset="0"/>
              <a:buChar char="•"/>
            </a:pPr>
            <a:r>
              <a:rPr lang="en-US" sz="2000" dirty="0"/>
              <a:t>-JavaScript: Adds interactivity and dynamic behavior to interface.</a:t>
            </a:r>
            <a:endParaRPr lang="en-IN" sz="2000" dirty="0"/>
          </a:p>
        </p:txBody>
      </p:sp>
      <p:sp>
        <p:nvSpPr>
          <p:cNvPr id="6" name="TextBox 5">
            <a:extLst>
              <a:ext uri="{FF2B5EF4-FFF2-40B4-BE49-F238E27FC236}">
                <a16:creationId xmlns:a16="http://schemas.microsoft.com/office/drawing/2014/main" id="{20E4E2CD-2B64-C30A-2ADD-D8E7AA2112D2}"/>
              </a:ext>
            </a:extLst>
          </p:cNvPr>
          <p:cNvSpPr txBox="1"/>
          <p:nvPr/>
        </p:nvSpPr>
        <p:spPr>
          <a:xfrm>
            <a:off x="167952" y="4161453"/>
            <a:ext cx="11663265" cy="2308324"/>
          </a:xfrm>
          <a:prstGeom prst="rect">
            <a:avLst/>
          </a:prstGeom>
          <a:noFill/>
        </p:spPr>
        <p:txBody>
          <a:bodyPr wrap="square" rtlCol="0">
            <a:spAutoFit/>
          </a:bodyPr>
          <a:lstStyle/>
          <a:p>
            <a:pPr marL="285750" indent="-285750">
              <a:buFont typeface="Wingdings" panose="05000000000000000000" pitchFamily="2" charset="2"/>
              <a:buChar char="Ø"/>
            </a:pPr>
            <a:r>
              <a:rPr lang="en-IN" sz="3200" dirty="0"/>
              <a:t>Backend Layer</a:t>
            </a:r>
          </a:p>
          <a:p>
            <a:pPr marL="285750" indent="-285750">
              <a:buFont typeface="Wingdings" panose="05000000000000000000" pitchFamily="2" charset="2"/>
              <a:buChar char="Ø"/>
            </a:pPr>
            <a:endParaRPr lang="en-IN" sz="3200" dirty="0"/>
          </a:p>
          <a:p>
            <a:pPr marL="457200" indent="-457200">
              <a:buFont typeface="Arial" panose="020B0604020202020204" pitchFamily="34" charset="0"/>
              <a:buChar char="•"/>
            </a:pPr>
            <a:r>
              <a:rPr lang="en-IN" sz="2000" dirty="0"/>
              <a:t>Python- Sever side programming</a:t>
            </a:r>
          </a:p>
          <a:p>
            <a:pPr marL="457200" indent="-457200">
              <a:buFont typeface="Arial" panose="020B0604020202020204" pitchFamily="34" charset="0"/>
              <a:buChar char="•"/>
            </a:pPr>
            <a:r>
              <a:rPr lang="en-IN" sz="2000" dirty="0"/>
              <a:t>SQLite- Database</a:t>
            </a:r>
          </a:p>
          <a:p>
            <a:pPr marL="457200" indent="-457200">
              <a:buFont typeface="Arial" panose="020B0604020202020204" pitchFamily="34" charset="0"/>
              <a:buChar char="•"/>
            </a:pPr>
            <a:r>
              <a:rPr lang="en-IN" sz="2000" dirty="0"/>
              <a:t>OpenCV- Authentication and security</a:t>
            </a:r>
          </a:p>
          <a:p>
            <a:pPr marL="457200" indent="-457200">
              <a:buFont typeface="Arial" panose="020B0604020202020204" pitchFamily="34" charset="0"/>
              <a:buChar char="•"/>
            </a:pPr>
            <a:r>
              <a:rPr lang="en-IN" sz="2000" dirty="0"/>
              <a:t>OpenAI API- </a:t>
            </a:r>
            <a:r>
              <a:rPr lang="en-US" sz="2000" dirty="0"/>
              <a:t>Enabling functionalities like text generation, conversation, and more.</a:t>
            </a:r>
            <a:endParaRPr lang="en-IN" sz="2000" dirty="0"/>
          </a:p>
        </p:txBody>
      </p:sp>
    </p:spTree>
    <p:extLst>
      <p:ext uri="{BB962C8B-B14F-4D97-AF65-F5344CB8AC3E}">
        <p14:creationId xmlns:p14="http://schemas.microsoft.com/office/powerpoint/2010/main" val="221545721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5321" y="0"/>
            <a:ext cx="4243470" cy="923330"/>
          </a:xfrm>
          <a:prstGeom prst="rect">
            <a:avLst/>
          </a:prstGeom>
          <a:noFill/>
        </p:spPr>
        <p:txBody>
          <a:bodyPr wrap="none" lIns="91440" tIns="45720" rIns="91440" bIns="45720">
            <a:spAutoFit/>
          </a:bodyPr>
          <a:lstStyle/>
          <a:p>
            <a:pPr algn="ctr"/>
            <a:r>
              <a:rPr lang="en-US" sz="5400" b="1" u="sng" dirty="0">
                <a:ln w="9525">
                  <a:solidFill>
                    <a:schemeClr val="bg1"/>
                  </a:solidFill>
                  <a:prstDash val="solid"/>
                </a:ln>
                <a:effectLst>
                  <a:outerShdw blurRad="12700" dist="38100" dir="2700000" algn="tl" rotWithShape="0">
                    <a:schemeClr val="bg1">
                      <a:lumMod val="50000"/>
                    </a:schemeClr>
                  </a:outerShdw>
                </a:effectLst>
              </a:rPr>
              <a:t>LIMITATIONS</a:t>
            </a:r>
            <a:endParaRPr lang="en-US" sz="5400" b="1"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TextBox 2"/>
          <p:cNvSpPr txBox="1"/>
          <p:nvPr/>
        </p:nvSpPr>
        <p:spPr>
          <a:xfrm>
            <a:off x="244699" y="1045693"/>
            <a:ext cx="11947301" cy="5632311"/>
          </a:xfrm>
          <a:prstGeom prst="rect">
            <a:avLst/>
          </a:prstGeom>
          <a:noFill/>
        </p:spPr>
        <p:txBody>
          <a:bodyPr wrap="square" rtlCol="0">
            <a:spAutoFit/>
          </a:bodyPr>
          <a:lstStyle/>
          <a:p>
            <a:r>
              <a:rPr lang="en-US" b="1" dirty="0"/>
              <a:t>Voice-activated virtual assistants have several limitations that can affect their effectiveness and user experience:</a:t>
            </a:r>
          </a:p>
          <a:p>
            <a:endParaRPr lang="en-US" b="1" dirty="0"/>
          </a:p>
          <a:p>
            <a:pPr marL="285750" indent="-285750">
              <a:buFont typeface="Wingdings" panose="05000000000000000000" pitchFamily="2" charset="2"/>
              <a:buChar char="q"/>
            </a:pPr>
            <a:r>
              <a:rPr lang="en-US" b="1" dirty="0"/>
              <a:t>Understanding and Context</a:t>
            </a:r>
          </a:p>
          <a:p>
            <a:r>
              <a:rPr lang="en-US" b="1" dirty="0">
                <a:solidFill>
                  <a:schemeClr val="accent6"/>
                </a:solidFill>
              </a:rPr>
              <a:t>Limited Contextual Awareness</a:t>
            </a:r>
            <a:r>
              <a:rPr lang="en-US" dirty="0">
                <a:solidFill>
                  <a:schemeClr val="accent6"/>
                </a:solidFill>
              </a:rPr>
              <a:t>:</a:t>
            </a:r>
            <a:r>
              <a:rPr lang="en-US" dirty="0"/>
              <a:t> Assistants often struggle to grasp the context or nuances of conversations, which can lead to misunderstandings.</a:t>
            </a:r>
          </a:p>
          <a:p>
            <a:r>
              <a:rPr lang="en-US" b="1" dirty="0">
                <a:solidFill>
                  <a:schemeClr val="accent6"/>
                </a:solidFill>
              </a:rPr>
              <a:t>Complex Commands</a:t>
            </a:r>
            <a:r>
              <a:rPr lang="en-US" dirty="0"/>
              <a:t>: They may have difficulty interpreting multi-part questions or complex instructions, often requiring simplification.</a:t>
            </a:r>
          </a:p>
          <a:p>
            <a:endParaRPr lang="en-US" dirty="0"/>
          </a:p>
          <a:p>
            <a:pPr marL="285750" indent="-285750">
              <a:buFont typeface="Wingdings" panose="05000000000000000000" pitchFamily="2" charset="2"/>
              <a:buChar char="q"/>
            </a:pPr>
            <a:r>
              <a:rPr lang="en-US" b="1" dirty="0"/>
              <a:t> Accuracy Issues</a:t>
            </a:r>
          </a:p>
          <a:p>
            <a:r>
              <a:rPr lang="en-US" b="1" dirty="0">
                <a:solidFill>
                  <a:schemeClr val="accent6"/>
                </a:solidFill>
              </a:rPr>
              <a:t>Voice Recognition Variability</a:t>
            </a:r>
            <a:r>
              <a:rPr lang="en-US" dirty="0"/>
              <a:t>: Accents, speech patterns, and background noise can impact the accuracy of voice recognition, leading to errors.</a:t>
            </a:r>
          </a:p>
          <a:p>
            <a:r>
              <a:rPr lang="en-US" b="1" dirty="0">
                <a:solidFill>
                  <a:schemeClr val="accent6"/>
                </a:solidFill>
              </a:rPr>
              <a:t>Misinterpretation</a:t>
            </a:r>
            <a:r>
              <a:rPr lang="en-US" dirty="0"/>
              <a:t>: Homophones or similar-sounding commands may confuse the assistant, resulting in incorrect actions.</a:t>
            </a:r>
          </a:p>
          <a:p>
            <a:endParaRPr lang="en-US" dirty="0"/>
          </a:p>
          <a:p>
            <a:pPr marL="285750" indent="-285750">
              <a:buFont typeface="Wingdings" panose="05000000000000000000" pitchFamily="2" charset="2"/>
              <a:buChar char="q"/>
            </a:pPr>
            <a:r>
              <a:rPr lang="en-US" b="1" dirty="0"/>
              <a:t> Functionality Constraints</a:t>
            </a:r>
          </a:p>
          <a:p>
            <a:r>
              <a:rPr lang="en-US" b="1" dirty="0">
                <a:solidFill>
                  <a:schemeClr val="accent6"/>
                </a:solidFill>
              </a:rPr>
              <a:t>Task Limitations</a:t>
            </a:r>
            <a:r>
              <a:rPr lang="en-US" dirty="0">
                <a:solidFill>
                  <a:schemeClr val="accent6"/>
                </a:solidFill>
              </a:rPr>
              <a:t>: </a:t>
            </a:r>
            <a:r>
              <a:rPr lang="en-US" dirty="0"/>
              <a:t>They excel at basic commands but may lack functionality for more complex tasks or specialized queries.</a:t>
            </a:r>
          </a:p>
          <a:p>
            <a:r>
              <a:rPr lang="en-US" b="1" dirty="0">
                <a:solidFill>
                  <a:schemeClr val="accent6"/>
                </a:solidFill>
              </a:rPr>
              <a:t>Integration Gaps</a:t>
            </a:r>
            <a:r>
              <a:rPr lang="en-US" dirty="0">
                <a:solidFill>
                  <a:schemeClr val="accent6"/>
                </a:solidFill>
              </a:rPr>
              <a:t>:</a:t>
            </a:r>
            <a:r>
              <a:rPr lang="en-US" dirty="0"/>
              <a:t> Not all smart devices or apps are compatible, limiting the assistant's ability to control a comprehensive smart home ecosystem.</a:t>
            </a:r>
          </a:p>
        </p:txBody>
      </p:sp>
    </p:spTree>
    <p:extLst>
      <p:ext uri="{BB962C8B-B14F-4D97-AF65-F5344CB8AC3E}">
        <p14:creationId xmlns:p14="http://schemas.microsoft.com/office/powerpoint/2010/main" val="2115972040"/>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1882</TotalTime>
  <Words>1635</Words>
  <Application>Microsoft Office PowerPoint</Application>
  <PresentationFormat>Widescreen</PresentationFormat>
  <Paragraphs>158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Calibri</vt:lpstr>
      <vt:lpstr>Rockwell</vt:lpstr>
      <vt:lpstr>Wingdings</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Vaibhav Gupta</cp:lastModifiedBy>
  <cp:revision>21</cp:revision>
  <dcterms:created xsi:type="dcterms:W3CDTF">2024-10-15T16:32:13Z</dcterms:created>
  <dcterms:modified xsi:type="dcterms:W3CDTF">2024-10-17T05:30:01Z</dcterms:modified>
</cp:coreProperties>
</file>