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8" r:id="rId5"/>
    <p:sldId id="259"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0690D-417B-A55E-C785-C77DAD991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575E0E-640B-25BD-0542-ADA507044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52D187-66BF-474A-D9C0-AFB74D1E7C16}"/>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85E5462E-B29A-9572-1173-EC80A26542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74012-CAD7-9A44-2A44-1C8911D2D488}"/>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2410260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061ED-CA33-38D1-4758-6CD17C0FA5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429CBD-94FC-9B0A-331C-797FF1DBD6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BC212-E865-EA31-CE0D-301FB7E4221C}"/>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5E1A8DCC-507E-B32D-2D3B-343BD51AED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B957D-6F11-4503-CCCF-041256B6ED89}"/>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3523423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7A302-87FE-4FEB-4E03-CB41CDF48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815A70-58C2-32D3-5F1C-37052E5DC2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373E70-0169-E6EE-484E-0EA6924CBCD6}"/>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D73BA5EF-F9A5-7FA3-110A-C14C6FD1C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98584-54BA-819B-240B-9B0BE631F37C}"/>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2138457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799C-35F8-DA97-5B2C-120AC4061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D6D908-BE51-3B5B-64D2-CD7DCB0B0E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446AD-A583-AB58-233B-2CCF251FE0C5}"/>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99C59EE1-5062-FAE2-EF7F-B6DF3A247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7C540D-01F7-431F-6648-DEADF9DE1CEB}"/>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1873310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C2A9C-B6AC-CBDB-E713-17253DAB5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7A04D-EC1D-8833-1E46-822CB53BFC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1554A7-34DA-7897-1D65-165A73CAB491}"/>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E1D398CC-C3D3-9C75-DC71-00387A4712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B06DB-A90C-148C-E5C7-45BEFA8488AC}"/>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3484859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D414-0626-849B-349F-CAF5DDB55B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941EF3-1A33-7C8D-A8D7-7B984EB922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E97E04-0D89-8703-1414-7AC42E1B66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FFC63E-B7CF-6652-D663-EB533B20654B}"/>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6" name="Footer Placeholder 5">
            <a:extLst>
              <a:ext uri="{FF2B5EF4-FFF2-40B4-BE49-F238E27FC236}">
                <a16:creationId xmlns:a16="http://schemas.microsoft.com/office/drawing/2014/main" id="{6F999ECF-6670-BB4A-02BB-1185B0BF2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1FF7B6-97C6-F76C-9F02-971F93573F66}"/>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544740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EAAA5-D6B8-2112-0583-9F38A3C847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65F4A1-B744-F31D-090D-4CE6F0E707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976A6D-54F5-7904-3EF5-C717444CFB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7A590E-985B-D9B3-88FE-5CB14BFCFE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ED71A2-D45C-5257-C08D-69B401730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F39CF5-C8E3-D428-7DF0-D1BDAA839ECA}"/>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8" name="Footer Placeholder 7">
            <a:extLst>
              <a:ext uri="{FF2B5EF4-FFF2-40B4-BE49-F238E27FC236}">
                <a16:creationId xmlns:a16="http://schemas.microsoft.com/office/drawing/2014/main" id="{30AEB083-B449-0E8F-B522-2E7FFBF303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4D189B-2561-202E-91BE-0F6D4DFF1D82}"/>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50497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3A533-BECD-95C7-4FE6-9659CEEB59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DA65F7-2541-F501-8B02-A69025CF1DE9}"/>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4" name="Footer Placeholder 3">
            <a:extLst>
              <a:ext uri="{FF2B5EF4-FFF2-40B4-BE49-F238E27FC236}">
                <a16:creationId xmlns:a16="http://schemas.microsoft.com/office/drawing/2014/main" id="{CC32FBCB-20F0-DA49-2467-5A7A97AF43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0740BE-27BE-CBD4-675C-58EB89E06554}"/>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1814793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F49AB9-8029-5107-35DF-AD9145243C49}"/>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3" name="Footer Placeholder 2">
            <a:extLst>
              <a:ext uri="{FF2B5EF4-FFF2-40B4-BE49-F238E27FC236}">
                <a16:creationId xmlns:a16="http://schemas.microsoft.com/office/drawing/2014/main" id="{7075F7B2-6D4B-6F3D-0E02-89490EC689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FA6D8-1D49-1E79-BD6B-BA5BA327A893}"/>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321646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150C9-C3F9-A870-1FB2-CC8E1CBF6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D04C44-B1BC-24E5-E4DF-7A90CE4383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44ECD3-B976-BBE6-D978-4A19BAC85D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674CF4-F446-3B1B-D5CF-8F86D56E6458}"/>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6" name="Footer Placeholder 5">
            <a:extLst>
              <a:ext uri="{FF2B5EF4-FFF2-40B4-BE49-F238E27FC236}">
                <a16:creationId xmlns:a16="http://schemas.microsoft.com/office/drawing/2014/main" id="{E69D6FAE-33A8-EB27-6B19-B4EAF8BF54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98022C-CEE1-9E9C-512E-947F3A69340B}"/>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29623570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2756D-1EC1-0625-FFE0-5263677AB8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6C5D7D-8B0E-0C72-7DC3-C2786DFA55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E100D0-FCC2-FC7E-65D5-0F80F28854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1096F-B667-B0DE-4397-7305AE7F5414}"/>
              </a:ext>
            </a:extLst>
          </p:cNvPr>
          <p:cNvSpPr>
            <a:spLocks noGrp="1"/>
          </p:cNvSpPr>
          <p:nvPr>
            <p:ph type="dt" sz="half" idx="10"/>
          </p:nvPr>
        </p:nvSpPr>
        <p:spPr/>
        <p:txBody>
          <a:bodyPr/>
          <a:lstStyle/>
          <a:p>
            <a:fld id="{DD8F3EEF-CD67-4598-94AA-01BA9DE4EA1A}" type="datetimeFigureOut">
              <a:rPr lang="en-US" smtClean="0"/>
              <a:t>10/22/2024</a:t>
            </a:fld>
            <a:endParaRPr lang="en-US"/>
          </a:p>
        </p:txBody>
      </p:sp>
      <p:sp>
        <p:nvSpPr>
          <p:cNvPr id="6" name="Footer Placeholder 5">
            <a:extLst>
              <a:ext uri="{FF2B5EF4-FFF2-40B4-BE49-F238E27FC236}">
                <a16:creationId xmlns:a16="http://schemas.microsoft.com/office/drawing/2014/main" id="{3CF40A2B-F562-6F4E-20C1-873FB01FD0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D3CBA9-CD93-5950-2291-5FD6CF026A73}"/>
              </a:ext>
            </a:extLst>
          </p:cNvPr>
          <p:cNvSpPr>
            <a:spLocks noGrp="1"/>
          </p:cNvSpPr>
          <p:nvPr>
            <p:ph type="sldNum" sz="quarter" idx="12"/>
          </p:nvPr>
        </p:nvSpPr>
        <p:spPr/>
        <p:txBody>
          <a:bodyPr/>
          <a:lstStyle/>
          <a:p>
            <a:fld id="{DA5539FF-44F1-4607-9545-6EA6C9E669FE}" type="slidenum">
              <a:rPr lang="en-US" smtClean="0"/>
              <a:t>‹#›</a:t>
            </a:fld>
            <a:endParaRPr lang="en-US"/>
          </a:p>
        </p:txBody>
      </p:sp>
    </p:spTree>
    <p:extLst>
      <p:ext uri="{BB962C8B-B14F-4D97-AF65-F5344CB8AC3E}">
        <p14:creationId xmlns:p14="http://schemas.microsoft.com/office/powerpoint/2010/main" val="2627870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722C9-3DCA-585F-A505-47363F5D5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144067-ED39-9741-6489-204F9656FE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63DC2D-A930-50B6-B4AA-FEED41A4B4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8F3EEF-CD67-4598-94AA-01BA9DE4EA1A}" type="datetimeFigureOut">
              <a:rPr lang="en-US" smtClean="0"/>
              <a:t>10/22/2024</a:t>
            </a:fld>
            <a:endParaRPr lang="en-US"/>
          </a:p>
        </p:txBody>
      </p:sp>
      <p:sp>
        <p:nvSpPr>
          <p:cNvPr id="5" name="Footer Placeholder 4">
            <a:extLst>
              <a:ext uri="{FF2B5EF4-FFF2-40B4-BE49-F238E27FC236}">
                <a16:creationId xmlns:a16="http://schemas.microsoft.com/office/drawing/2014/main" id="{888B87DF-FBB9-99FF-32F8-53B8629D48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FC3901C-6614-4E1C-09BA-5F746F709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5539FF-44F1-4607-9545-6EA6C9E669FE}" type="slidenum">
              <a:rPr lang="en-US" smtClean="0"/>
              <a:t>‹#›</a:t>
            </a:fld>
            <a:endParaRPr lang="en-US"/>
          </a:p>
        </p:txBody>
      </p:sp>
    </p:spTree>
    <p:extLst>
      <p:ext uri="{BB962C8B-B14F-4D97-AF65-F5344CB8AC3E}">
        <p14:creationId xmlns:p14="http://schemas.microsoft.com/office/powerpoint/2010/main" val="4264047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4325-C675-6CED-0C53-5132BEA00E9F}"/>
              </a:ext>
            </a:extLst>
          </p:cNvPr>
          <p:cNvSpPr>
            <a:spLocks noGrp="1"/>
          </p:cNvSpPr>
          <p:nvPr>
            <p:ph type="title"/>
          </p:nvPr>
        </p:nvSpPr>
        <p:spPr/>
        <p:txBody>
          <a:bodyPr/>
          <a:lstStyle/>
          <a:p>
            <a:r>
              <a:rPr lang="en-US" dirty="0"/>
              <a:t>Psych plots with discrete categorization</a:t>
            </a:r>
          </a:p>
        </p:txBody>
      </p:sp>
      <p:sp>
        <p:nvSpPr>
          <p:cNvPr id="3" name="Content Placeholder 2">
            <a:extLst>
              <a:ext uri="{FF2B5EF4-FFF2-40B4-BE49-F238E27FC236}">
                <a16:creationId xmlns:a16="http://schemas.microsoft.com/office/drawing/2014/main" id="{994BB865-F3C0-7944-F649-A8D762524E2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0078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00726C8-0951-CC0F-F8A3-3F23B7168068}"/>
              </a:ext>
            </a:extLst>
          </p:cNvPr>
          <p:cNvPicPr>
            <a:picLocks noChangeAspect="1"/>
          </p:cNvPicPr>
          <p:nvPr/>
        </p:nvPicPr>
        <p:blipFill>
          <a:blip r:embed="rId2"/>
          <a:stretch>
            <a:fillRect/>
          </a:stretch>
        </p:blipFill>
        <p:spPr>
          <a:xfrm>
            <a:off x="1390650" y="604837"/>
            <a:ext cx="9410700" cy="5648325"/>
          </a:xfrm>
          <a:prstGeom prst="rect">
            <a:avLst/>
          </a:prstGeom>
        </p:spPr>
      </p:pic>
    </p:spTree>
    <p:extLst>
      <p:ext uri="{BB962C8B-B14F-4D97-AF65-F5344CB8AC3E}">
        <p14:creationId xmlns:p14="http://schemas.microsoft.com/office/powerpoint/2010/main" val="1555450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83AC850-24C4-4D4D-9BCB-6F4D6FABF84B}"/>
              </a:ext>
            </a:extLst>
          </p:cNvPr>
          <p:cNvPicPr>
            <a:picLocks noChangeAspect="1"/>
          </p:cNvPicPr>
          <p:nvPr/>
        </p:nvPicPr>
        <p:blipFill>
          <a:blip r:embed="rId2"/>
          <a:stretch>
            <a:fillRect/>
          </a:stretch>
        </p:blipFill>
        <p:spPr>
          <a:xfrm>
            <a:off x="1390650" y="604837"/>
            <a:ext cx="9410700" cy="5648325"/>
          </a:xfrm>
          <a:prstGeom prst="rect">
            <a:avLst/>
          </a:prstGeom>
        </p:spPr>
      </p:pic>
    </p:spTree>
    <p:extLst>
      <p:ext uri="{BB962C8B-B14F-4D97-AF65-F5344CB8AC3E}">
        <p14:creationId xmlns:p14="http://schemas.microsoft.com/office/powerpoint/2010/main" val="96545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93F229B-9ACA-5C5F-0B77-C9ADE6766D79}"/>
              </a:ext>
            </a:extLst>
          </p:cNvPr>
          <p:cNvPicPr>
            <a:picLocks noChangeAspect="1"/>
          </p:cNvPicPr>
          <p:nvPr/>
        </p:nvPicPr>
        <p:blipFill>
          <a:blip r:embed="rId2"/>
          <a:stretch>
            <a:fillRect/>
          </a:stretch>
        </p:blipFill>
        <p:spPr>
          <a:xfrm>
            <a:off x="1385887" y="604837"/>
            <a:ext cx="9420225" cy="5648325"/>
          </a:xfrm>
          <a:prstGeom prst="rect">
            <a:avLst/>
          </a:prstGeom>
        </p:spPr>
      </p:pic>
    </p:spTree>
    <p:extLst>
      <p:ext uri="{BB962C8B-B14F-4D97-AF65-F5344CB8AC3E}">
        <p14:creationId xmlns:p14="http://schemas.microsoft.com/office/powerpoint/2010/main" val="2385019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E6BE1-FFCA-A32C-5E17-B23669970263}"/>
              </a:ext>
            </a:extLst>
          </p:cNvPr>
          <p:cNvSpPr>
            <a:spLocks noGrp="1"/>
          </p:cNvSpPr>
          <p:nvPr>
            <p:ph type="title"/>
          </p:nvPr>
        </p:nvSpPr>
        <p:spPr/>
        <p:txBody>
          <a:bodyPr/>
          <a:lstStyle/>
          <a:p>
            <a:r>
              <a:rPr lang="en-US" dirty="0"/>
              <a:t>Psychometric Parameters Fit for correlational analysis</a:t>
            </a:r>
          </a:p>
        </p:txBody>
      </p:sp>
      <p:sp>
        <p:nvSpPr>
          <p:cNvPr id="3" name="Content Placeholder 2">
            <a:extLst>
              <a:ext uri="{FF2B5EF4-FFF2-40B4-BE49-F238E27FC236}">
                <a16:creationId xmlns:a16="http://schemas.microsoft.com/office/drawing/2014/main" id="{50EC61C7-E11B-C633-6E07-72ACABAD3F6D}"/>
              </a:ext>
            </a:extLst>
          </p:cNvPr>
          <p:cNvSpPr>
            <a:spLocks noGrp="1"/>
          </p:cNvSpPr>
          <p:nvPr>
            <p:ph idx="1"/>
          </p:nvPr>
        </p:nvSpPr>
        <p:spPr/>
        <p:txBody>
          <a:bodyPr/>
          <a:lstStyle/>
          <a:p>
            <a:r>
              <a:rPr lang="en-US" dirty="0"/>
              <a:t>Alpha -&gt; Threshold</a:t>
            </a:r>
          </a:p>
          <a:p>
            <a:r>
              <a:rPr lang="en-US" dirty="0"/>
              <a:t>Beta -&gt; Sensitivity</a:t>
            </a:r>
          </a:p>
        </p:txBody>
      </p:sp>
    </p:spTree>
    <p:extLst>
      <p:ext uri="{BB962C8B-B14F-4D97-AF65-F5344CB8AC3E}">
        <p14:creationId xmlns:p14="http://schemas.microsoft.com/office/powerpoint/2010/main" val="1886433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FDD4A-C5EB-0C2E-0A44-A4F26CFD9CD2}"/>
              </a:ext>
            </a:extLst>
          </p:cNvPr>
          <p:cNvPicPr>
            <a:picLocks noChangeAspect="1"/>
          </p:cNvPicPr>
          <p:nvPr/>
        </p:nvPicPr>
        <p:blipFill>
          <a:blip r:embed="rId2"/>
          <a:stretch>
            <a:fillRect/>
          </a:stretch>
        </p:blipFill>
        <p:spPr>
          <a:xfrm>
            <a:off x="1226119" y="1079587"/>
            <a:ext cx="9739762" cy="5302073"/>
          </a:xfrm>
          <a:prstGeom prst="rect">
            <a:avLst/>
          </a:prstGeom>
        </p:spPr>
      </p:pic>
    </p:spTree>
    <p:extLst>
      <p:ext uri="{BB962C8B-B14F-4D97-AF65-F5344CB8AC3E}">
        <p14:creationId xmlns:p14="http://schemas.microsoft.com/office/powerpoint/2010/main" val="88209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CA33C9B-F64D-3548-A447-D8C0B17100B1}"/>
              </a:ext>
            </a:extLst>
          </p:cNvPr>
          <p:cNvSpPr txBox="1"/>
          <p:nvPr/>
        </p:nvSpPr>
        <p:spPr>
          <a:xfrm>
            <a:off x="2509230" y="5634279"/>
            <a:ext cx="1915064" cy="369332"/>
          </a:xfrm>
          <a:prstGeom prst="rect">
            <a:avLst/>
          </a:prstGeom>
          <a:noFill/>
        </p:spPr>
        <p:txBody>
          <a:bodyPr wrap="square" rtlCol="0">
            <a:spAutoFit/>
          </a:bodyPr>
          <a:lstStyle/>
          <a:p>
            <a:r>
              <a:rPr lang="en-US" dirty="0"/>
              <a:t>p-value = 0.047</a:t>
            </a:r>
          </a:p>
        </p:txBody>
      </p:sp>
      <p:sp>
        <p:nvSpPr>
          <p:cNvPr id="10" name="TextBox 9">
            <a:extLst>
              <a:ext uri="{FF2B5EF4-FFF2-40B4-BE49-F238E27FC236}">
                <a16:creationId xmlns:a16="http://schemas.microsoft.com/office/drawing/2014/main" id="{8B507BD4-ABBC-6982-2D0C-3026A25C6743}"/>
              </a:ext>
            </a:extLst>
          </p:cNvPr>
          <p:cNvSpPr txBox="1"/>
          <p:nvPr/>
        </p:nvSpPr>
        <p:spPr>
          <a:xfrm>
            <a:off x="7011631" y="5634279"/>
            <a:ext cx="1915064" cy="369332"/>
          </a:xfrm>
          <a:prstGeom prst="rect">
            <a:avLst/>
          </a:prstGeom>
          <a:noFill/>
        </p:spPr>
        <p:txBody>
          <a:bodyPr wrap="square" rtlCol="0">
            <a:spAutoFit/>
          </a:bodyPr>
          <a:lstStyle/>
          <a:p>
            <a:r>
              <a:rPr lang="en-US" dirty="0"/>
              <a:t>p-value = 0.017</a:t>
            </a:r>
          </a:p>
        </p:txBody>
      </p:sp>
      <p:pic>
        <p:nvPicPr>
          <p:cNvPr id="3" name="Picture 2">
            <a:extLst>
              <a:ext uri="{FF2B5EF4-FFF2-40B4-BE49-F238E27FC236}">
                <a16:creationId xmlns:a16="http://schemas.microsoft.com/office/drawing/2014/main" id="{36C43E11-7066-48C0-841C-64072D8735FF}"/>
              </a:ext>
            </a:extLst>
          </p:cNvPr>
          <p:cNvPicPr>
            <a:picLocks noChangeAspect="1"/>
          </p:cNvPicPr>
          <p:nvPr/>
        </p:nvPicPr>
        <p:blipFill>
          <a:blip r:embed="rId2"/>
          <a:stretch>
            <a:fillRect/>
          </a:stretch>
        </p:blipFill>
        <p:spPr>
          <a:xfrm>
            <a:off x="1293963" y="985980"/>
            <a:ext cx="8586159" cy="4648299"/>
          </a:xfrm>
          <a:prstGeom prst="rect">
            <a:avLst/>
          </a:prstGeom>
        </p:spPr>
      </p:pic>
    </p:spTree>
    <p:extLst>
      <p:ext uri="{BB962C8B-B14F-4D97-AF65-F5344CB8AC3E}">
        <p14:creationId xmlns:p14="http://schemas.microsoft.com/office/powerpoint/2010/main" val="2700262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B40DC-037B-BC16-9C4F-F2E3D3AE0931}"/>
              </a:ext>
            </a:extLst>
          </p:cNvPr>
          <p:cNvSpPr>
            <a:spLocks noGrp="1"/>
          </p:cNvSpPr>
          <p:nvPr>
            <p:ph type="title"/>
          </p:nvPr>
        </p:nvSpPr>
        <p:spPr/>
        <p:txBody>
          <a:bodyPr/>
          <a:lstStyle/>
          <a:p>
            <a:r>
              <a:rPr lang="en-US" dirty="0"/>
              <a:t>Interpretation</a:t>
            </a:r>
          </a:p>
        </p:txBody>
      </p:sp>
      <p:sp>
        <p:nvSpPr>
          <p:cNvPr id="3" name="Content Placeholder 2">
            <a:extLst>
              <a:ext uri="{FF2B5EF4-FFF2-40B4-BE49-F238E27FC236}">
                <a16:creationId xmlns:a16="http://schemas.microsoft.com/office/drawing/2014/main" id="{94C7C435-9AE7-2DAF-73AC-BB5A75E630E4}"/>
              </a:ext>
            </a:extLst>
          </p:cNvPr>
          <p:cNvSpPr>
            <a:spLocks noGrp="1"/>
          </p:cNvSpPr>
          <p:nvPr>
            <p:ph idx="1"/>
          </p:nvPr>
        </p:nvSpPr>
        <p:spPr/>
        <p:txBody>
          <a:bodyPr>
            <a:normAutofit fontScale="92500"/>
          </a:bodyPr>
          <a:lstStyle/>
          <a:p>
            <a:r>
              <a:rPr lang="en-US" dirty="0"/>
              <a:t>Preliminary interpretation:</a:t>
            </a:r>
          </a:p>
          <a:p>
            <a:pPr marL="0" indent="0">
              <a:buNone/>
            </a:pPr>
            <a:r>
              <a:rPr lang="en-US" sz="2400" dirty="0"/>
              <a:t>PD patients show a minor improvement in bias implementation with dopamine medication. When we perform the same analysis with dividing subjects into Bradykinesia-dominant and tremor dominant group, we see minor improvement in the bias implementation for both subjects. However, when we fit the psychometric function to the data and look at the changes in the threshold and sensitivity of orientation detection, we can see that tremor dominant patients (category scores above ~0.8) show improved threshold in favor of the more probable direction however, when we look at the sensitivity of the decisions, the tremor dominant patients have reduced sensitivity to the orientation discrimination after medication compared to the bradykinetic dominant patients which showed improved sensitivity. Although, none on these trends are significant yet, we hope with collection of additional subjects the statistically significant results can be achieved.</a:t>
            </a:r>
          </a:p>
        </p:txBody>
      </p:sp>
    </p:spTree>
    <p:extLst>
      <p:ext uri="{BB962C8B-B14F-4D97-AF65-F5344CB8AC3E}">
        <p14:creationId xmlns:p14="http://schemas.microsoft.com/office/powerpoint/2010/main" val="3897515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178</Words>
  <Application>Microsoft Office PowerPoint</Application>
  <PresentationFormat>Widescreen</PresentationFormat>
  <Paragraphs>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Psych plots with discrete categorization</vt:lpstr>
      <vt:lpstr>PowerPoint Presentation</vt:lpstr>
      <vt:lpstr>PowerPoint Presentation</vt:lpstr>
      <vt:lpstr>PowerPoint Presentation</vt:lpstr>
      <vt:lpstr>Psychometric Parameters Fit for correlational analysis</vt:lpstr>
      <vt:lpstr>PowerPoint Presentation</vt:lpstr>
      <vt:lpstr>PowerPoint Presentation</vt:lpstr>
      <vt:lpstr>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Thakur</dc:creator>
  <cp:lastModifiedBy>Vaibhav Thakur</cp:lastModifiedBy>
  <cp:revision>7</cp:revision>
  <dcterms:created xsi:type="dcterms:W3CDTF">2024-10-20T00:41:01Z</dcterms:created>
  <dcterms:modified xsi:type="dcterms:W3CDTF">2024-10-22T22:56:15Z</dcterms:modified>
</cp:coreProperties>
</file>