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Lst>
  <p:sldSz cx="18288000" cy="10287000"/>
  <p:notesSz cx="6858000" cy="9144000"/>
  <p:embeddedFontLst>
    <p:embeddedFont>
      <p:font typeface="Glacial Indifference" panose="020B0604020202020204" charset="0"/>
      <p:regular r:id="rId24"/>
    </p:embeddedFont>
    <p:embeddedFont>
      <p:font typeface="Glacial Indifference Bold" panose="020B0604020202020204" charset="0"/>
      <p:regular r:id="rId25"/>
    </p:embeddedFont>
    <p:embeddedFont>
      <p:font typeface="HK Grotesk Bold" panose="020B0604020202020204" charset="0"/>
      <p:regular r:id="rId26"/>
    </p:embeddedFont>
    <p:embeddedFont>
      <p:font typeface="Open Sans Light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to all the teachers and panel members present here, i varun raveendra along with my team, sthuti maam , neema naik, and rohan k , from nitte meenakshi institute of technology are here to present on our updated results and analysis of the cascaded kink beam actuator.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Results and analysis </a:t>
            </a:r>
          </a:p>
          <a:p>
            <a:r>
              <a:rPr lang="en-US"/>
              <a:t>the results shown here are for an electric potential 6v , which has a displacement of 35microns.</a:t>
            </a:r>
          </a:p>
          <a:p>
            <a:r>
              <a:rPr lang="en-US"/>
              <a:t>Since our secondary beam is very thin , we had to carry out the simulation with the effect of gravity on the structure , which was found to be about 5.8 in the nanometer scale , which is negligible when we compare it to displacement.</a:t>
            </a:r>
          </a:p>
          <a:p>
            <a:r>
              <a:rPr lang="en-US"/>
              <a:t>this out-of-plane deflection has no effect on the performance of the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result of the displacement has shown that two </a:t>
            </a:r>
          </a:p>
          <a:p>
            <a:r>
              <a:rPr lang="en-US"/>
              <a:t>structures of the same material and dimensions of beam </a:t>
            </a:r>
          </a:p>
          <a:p>
            <a:r>
              <a:rPr lang="en-US"/>
              <a:t>length, it has resulted in two very different result with a </a:t>
            </a:r>
          </a:p>
          <a:p>
            <a:r>
              <a:rPr lang="en-US"/>
              <a:t>difference of 5um i.e., 16% gain in the displacement. The </a:t>
            </a:r>
          </a:p>
          <a:p>
            <a:r>
              <a:rPr lang="en-US"/>
              <a:t>transient analysis shows that the Cascaded kink actuator </a:t>
            </a:r>
          </a:p>
          <a:p>
            <a:r>
              <a:rPr lang="en-US"/>
              <a:t>reaches its maximum displacement more than and faster </a:t>
            </a:r>
          </a:p>
          <a:p>
            <a:r>
              <a:rPr lang="en-US"/>
              <a:t>than cascaded chevron by 4ms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results for temperature have been same for both the </a:t>
            </a:r>
          </a:p>
          <a:p>
            <a:r>
              <a:rPr lang="en-US"/>
              <a:t>Cascaded Chevron actuator and Cascaded Kink actuator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stress analysis plot shows that the stress for cascaded </a:t>
            </a:r>
          </a:p>
          <a:p>
            <a:r>
              <a:rPr lang="en-US"/>
              <a:t>kink actuator has a stress of 1x108 N/m2 more than that of </a:t>
            </a:r>
          </a:p>
          <a:p>
            <a:r>
              <a:rPr lang="en-US"/>
              <a:t>the cascaded chevron actuator, but well under the stress </a:t>
            </a:r>
          </a:p>
          <a:p>
            <a:r>
              <a:rPr lang="en-US"/>
              <a:t>constraint.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proposed structure of the cascaded kink beam the </a:t>
            </a:r>
          </a:p>
          <a:p>
            <a:r>
              <a:rPr lang="en-US"/>
              <a:t>actuator beam lengths are found to be longer than the height </a:t>
            </a:r>
          </a:p>
          <a:p>
            <a:r>
              <a:rPr lang="en-US"/>
              <a:t>and widths. So in case of small gap under a suspended silicon beam we have to consider the conduction from the sides of the beam to the substrate accounting for the shape factor(a measurement of the direct exchange of heat energy between two surfaces) given by ---</a:t>
            </a:r>
          </a:p>
          <a:p>
            <a:r>
              <a:rPr lang="en-US"/>
              <a:t>heat loss due to air gap is given by---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cases we have considered the conductivity of air and simulated the results , of how the heat will be dissipated to the substrate. </a:t>
            </a:r>
          </a:p>
          <a:p>
            <a:r>
              <a:rPr lang="en-US"/>
              <a:t>{{{{{{{{{{{{{{{{anchor loses----</a:t>
            </a:r>
          </a:p>
          <a:p>
            <a:r>
              <a:rPr lang="en-US"/>
              <a:t>as we have considered the EBC (essential boundary condition) mode for our analysis and we have used the anchors as the heat sink we haven't quantified the anchor losses, and as it is on a substrate after fabrication, the anchor losses are very small and do not affect the result by a huge margin that will affect the system, also the size of the structure is very small as the beams are thinner.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introduction</a:t>
            </a:r>
          </a:p>
          <a:p>
            <a:r>
              <a:rPr lang="en-US"/>
              <a:t>thermal actuators are mechanical structures , that use the property of electrothermal expansion , and contraction as a mechanism to create motion. one of the main principles involved in thermal actuators is joule heating. electrothermal actuators are designed to amplify the expansion caused by heating..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material used for our design is the silicon single crystal isotropic , and these are the properties of the material. the thermal conductivity , young's modulus , Poisson's ratio , resistivity, conductivity and temperature  has been set as per specifications.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dimensions of our structure , the angle between the horizontal and the secondary beam is 0.2 radians and has a thickness of 5 micrometer........</a:t>
            </a:r>
          </a:p>
          <a:p>
            <a:r>
              <a:rPr lang="en-US"/>
              <a:t> and 0.2 radians and a thickness of 10micrometer for the kinked primary beams</a:t>
            </a:r>
          </a:p>
          <a:p>
            <a:r>
              <a:rPr lang="en-US"/>
              <a:t>and a uniform depth of 30micrometer for the whole structure.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coming to design and innovation , as we know chevron shaped bent beam is most commonly used in thermal actuators, this structure has an increasing displacement as the angle wrt to the horizontal decreases.</a:t>
            </a:r>
          </a:p>
          <a:p>
            <a:r>
              <a:rPr lang="en-US"/>
              <a:t>However, our design adopts the use of the kink actuator, the kinked structure has an improved amplification factor for a given electric potential compared to an equivalent chevron actuator.so</a:t>
            </a:r>
          </a:p>
          <a:p>
            <a:r>
              <a:rPr lang="en-US"/>
              <a:t>kink is a structure that is formed when the end of the beams are slightly out of their aligned position.</a:t>
            </a:r>
          </a:p>
          <a:p>
            <a:r>
              <a:rPr lang="en-US"/>
              <a:t>figure 1 and figure 2 shows us the difference of the two types of actuators.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cascaded thermal actuators are used to further amplify the displacement, from the primary beams, making the secondary beam work as a motion amplifier.</a:t>
            </a:r>
          </a:p>
          <a:p>
            <a:r>
              <a:rPr lang="en-US"/>
              <a:t>we have adopted the kink actuator as primary beams for our structure of the cascaded kink actuator. also another advantage of this model is that it prevents the occurrence of buckling at the primary beams, and keeps the amplification factor of the beam higher than that of chevron actuator.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theoretical equations</a:t>
            </a:r>
          </a:p>
          <a:p>
            <a:r>
              <a:rPr lang="en-US"/>
              <a:t>the first equation is given as the heat generated due to joule heating. </a:t>
            </a:r>
          </a:p>
          <a:p>
            <a:r>
              <a:rPr lang="en-US"/>
              <a:t>the next equation gives the formula of the chevron type beam as we observe the secondary beam is of chevron type, so this gives us the formula for maximum displacement.</a:t>
            </a:r>
          </a:p>
          <a:p>
            <a:r>
              <a:rPr lang="en-US"/>
              <a:t>K gives the unknown eigen value and i gives the moment of inertia.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graphs explain the effect of varying the voltage supply, the first graph shows voltage versus temperature , as we can see here a voltage between 0.5 to 7.5 has a temperature that can be observed as linearly increasing , and under the melting point of silicon. </a:t>
            </a:r>
          </a:p>
          <a:p>
            <a:r>
              <a:rPr lang="en-US"/>
              <a:t>the second graph shows the displacement observed for voltage supply of 0.5 to 7.5 , and we observe that for a voltage greater than 1.5volts , the displacement is greater than 2 microns, and increases linearly.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were able to achieve a displacement of up to 95 microns for a voltage of 10 volts. </a:t>
            </a:r>
          </a:p>
          <a:p>
            <a:r>
              <a:rPr lang="en-US"/>
              <a:t>but we observed that the temperature of the beam is crossing the melting point of silicon which is around 1600 kelvin. due to this we had to limit our voltage supply. and restricted it at 8.5volts , which keeps the temperature well under 1600 kelvin. </a:t>
            </a:r>
          </a:p>
          <a:p>
            <a:r>
              <a:rPr lang="en-US"/>
              <a:t>the structure works efficiently between 1.5v to 8.5v , by having the displacement greater than 2microns.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33.png"/><Relationship Id="rId4" Type="http://schemas.openxmlformats.org/officeDocument/2006/relationships/image" Target="../media/image4.sv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1.png"/><Relationship Id="rId4" Type="http://schemas.openxmlformats.org/officeDocument/2006/relationships/image" Target="../media/image4.sv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6.png"/><Relationship Id="rId4" Type="http://schemas.openxmlformats.org/officeDocument/2006/relationships/image" Target="../media/image4.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261929">
            <a:off x="9529097" y="-3897920"/>
            <a:ext cx="12406564" cy="12856543"/>
          </a:xfrm>
          <a:custGeom>
            <a:avLst/>
            <a:gdLst/>
            <a:ahLst/>
            <a:cxnLst/>
            <a:rect l="l" t="t" r="r" b="b"/>
            <a:pathLst>
              <a:path w="12406564" h="12856543">
                <a:moveTo>
                  <a:pt x="0" y="0"/>
                </a:moveTo>
                <a:lnTo>
                  <a:pt x="12406564" y="0"/>
                </a:lnTo>
                <a:lnTo>
                  <a:pt x="12406564" y="12856543"/>
                </a:lnTo>
                <a:lnTo>
                  <a:pt x="0" y="12856543"/>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rot="-3503445">
            <a:off x="16271422" y="-688600"/>
            <a:ext cx="2293248" cy="2376423"/>
          </a:xfrm>
          <a:custGeom>
            <a:avLst/>
            <a:gdLst/>
            <a:ahLst/>
            <a:cxnLst/>
            <a:rect l="l" t="t" r="r" b="b"/>
            <a:pathLst>
              <a:path w="2293248" h="2376423">
                <a:moveTo>
                  <a:pt x="0" y="0"/>
                </a:moveTo>
                <a:lnTo>
                  <a:pt x="2293248" y="0"/>
                </a:lnTo>
                <a:lnTo>
                  <a:pt x="2293248" y="2376423"/>
                </a:lnTo>
                <a:lnTo>
                  <a:pt x="0" y="23764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907459">
            <a:off x="-469322" y="7673063"/>
            <a:ext cx="2393626" cy="2480441"/>
          </a:xfrm>
          <a:custGeom>
            <a:avLst/>
            <a:gdLst/>
            <a:ahLst/>
            <a:cxnLst/>
            <a:rect l="l" t="t" r="r" b="b"/>
            <a:pathLst>
              <a:path w="2393626" h="2480441">
                <a:moveTo>
                  <a:pt x="0" y="0"/>
                </a:moveTo>
                <a:lnTo>
                  <a:pt x="2393626" y="0"/>
                </a:lnTo>
                <a:lnTo>
                  <a:pt x="2393626" y="2480441"/>
                </a:lnTo>
                <a:lnTo>
                  <a:pt x="0" y="24804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6512446">
            <a:off x="-1875930" y="3860717"/>
            <a:ext cx="10179983" cy="10549205"/>
          </a:xfrm>
          <a:custGeom>
            <a:avLst/>
            <a:gdLst/>
            <a:ahLst/>
            <a:cxnLst/>
            <a:rect l="l" t="t" r="r" b="b"/>
            <a:pathLst>
              <a:path w="10179983" h="10549205">
                <a:moveTo>
                  <a:pt x="0" y="0"/>
                </a:moveTo>
                <a:lnTo>
                  <a:pt x="10179984" y="0"/>
                </a:lnTo>
                <a:lnTo>
                  <a:pt x="10179984" y="10549205"/>
                </a:lnTo>
                <a:lnTo>
                  <a:pt x="0" y="10549205"/>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TextBox 11"/>
          <p:cNvSpPr txBox="1"/>
          <p:nvPr/>
        </p:nvSpPr>
        <p:spPr>
          <a:xfrm>
            <a:off x="1008418" y="2784695"/>
            <a:ext cx="14796725" cy="3231972"/>
          </a:xfrm>
          <a:prstGeom prst="rect">
            <a:avLst/>
          </a:prstGeom>
        </p:spPr>
        <p:txBody>
          <a:bodyPr lIns="0" tIns="0" rIns="0" bIns="0" rtlCol="0" anchor="t">
            <a:spAutoFit/>
          </a:bodyPr>
          <a:lstStyle/>
          <a:p>
            <a:pPr algn="ctr">
              <a:lnSpc>
                <a:spcPts val="8339"/>
              </a:lnSpc>
            </a:pPr>
            <a:r>
              <a:rPr lang="en-US" sz="8339" spc="833">
                <a:solidFill>
                  <a:srgbClr val="6BD4CD"/>
                </a:solidFill>
                <a:latin typeface="Glacial Indifference Bold"/>
              </a:rPr>
              <a:t>DESIGN AND SIMULATION OF CASCADED KINK BEAM ACTUATOR</a:t>
            </a:r>
          </a:p>
        </p:txBody>
      </p:sp>
      <p:sp>
        <p:nvSpPr>
          <p:cNvPr id="12" name="TextBox 12"/>
          <p:cNvSpPr txBox="1"/>
          <p:nvPr/>
        </p:nvSpPr>
        <p:spPr>
          <a:xfrm>
            <a:off x="2623512" y="6461838"/>
            <a:ext cx="11605505" cy="768376"/>
          </a:xfrm>
          <a:prstGeom prst="rect">
            <a:avLst/>
          </a:prstGeom>
        </p:spPr>
        <p:txBody>
          <a:bodyPr lIns="0" tIns="0" rIns="0" bIns="0" rtlCol="0" anchor="t">
            <a:spAutoFit/>
          </a:bodyPr>
          <a:lstStyle/>
          <a:p>
            <a:pPr algn="ctr">
              <a:lnSpc>
                <a:spcPts val="3113"/>
              </a:lnSpc>
            </a:pPr>
            <a:r>
              <a:rPr lang="en-US" sz="2223" spc="222">
                <a:solidFill>
                  <a:srgbClr val="6BD4CD"/>
                </a:solidFill>
                <a:latin typeface="Glacial Indifference Bold"/>
              </a:rPr>
              <a:t>PRESENTED BY MS. STHUTI A, VARUN RAVEENDRA, NEEMA NAIK, ROHAN K </a:t>
            </a:r>
          </a:p>
          <a:p>
            <a:pPr algn="ctr">
              <a:lnSpc>
                <a:spcPts val="3113"/>
              </a:lnSpc>
            </a:pPr>
            <a:r>
              <a:rPr lang="en-US" sz="2223" spc="222">
                <a:solidFill>
                  <a:srgbClr val="6BD4CD"/>
                </a:solidFill>
                <a:latin typeface="Glacial Indifference Bold"/>
              </a:rPr>
              <a:t> </a:t>
            </a:r>
          </a:p>
        </p:txBody>
      </p:sp>
      <p:sp>
        <p:nvSpPr>
          <p:cNvPr id="13" name="TextBox 13"/>
          <p:cNvSpPr txBox="1"/>
          <p:nvPr/>
        </p:nvSpPr>
        <p:spPr>
          <a:xfrm>
            <a:off x="9407977" y="8062595"/>
            <a:ext cx="8422823" cy="1786255"/>
          </a:xfrm>
          <a:prstGeom prst="rect">
            <a:avLst/>
          </a:prstGeom>
        </p:spPr>
        <p:txBody>
          <a:bodyPr lIns="0" tIns="0" rIns="0" bIns="0" rtlCol="0" anchor="t">
            <a:spAutoFit/>
          </a:bodyPr>
          <a:lstStyle/>
          <a:p>
            <a:pPr algn="ctr">
              <a:lnSpc>
                <a:spcPts val="4759"/>
              </a:lnSpc>
            </a:pPr>
            <a:r>
              <a:rPr lang="en-US" sz="3399">
                <a:solidFill>
                  <a:srgbClr val="6BD4CD"/>
                </a:solidFill>
                <a:latin typeface="Glacial Indifference Bold"/>
              </a:rPr>
              <a:t>Dept. of Electronics and Communication</a:t>
            </a:r>
          </a:p>
          <a:p>
            <a:pPr algn="ctr">
              <a:lnSpc>
                <a:spcPts val="4759"/>
              </a:lnSpc>
            </a:pPr>
            <a:r>
              <a:rPr lang="en-US" sz="3399">
                <a:solidFill>
                  <a:srgbClr val="6BD4CD"/>
                </a:solidFill>
                <a:latin typeface="Glacial Indifference Bold"/>
              </a:rPr>
              <a:t>Center for nanomaterials and MEMS</a:t>
            </a:r>
          </a:p>
          <a:p>
            <a:pPr algn="ctr">
              <a:lnSpc>
                <a:spcPts val="4759"/>
              </a:lnSpc>
            </a:pPr>
            <a:r>
              <a:rPr lang="en-US" sz="3399">
                <a:solidFill>
                  <a:srgbClr val="6BD4CD"/>
                </a:solidFill>
                <a:latin typeface="Glacial Indifference Bold"/>
              </a:rPr>
              <a:t>Nitte Meenakshi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a:off x="48693" y="1028700"/>
            <a:ext cx="9095307" cy="4840221"/>
          </a:xfrm>
          <a:custGeom>
            <a:avLst/>
            <a:gdLst/>
            <a:ahLst/>
            <a:cxnLst/>
            <a:rect l="l" t="t" r="r" b="b"/>
            <a:pathLst>
              <a:path w="9095307" h="4840221">
                <a:moveTo>
                  <a:pt x="0" y="0"/>
                </a:moveTo>
                <a:lnTo>
                  <a:pt x="9095307" y="0"/>
                </a:lnTo>
                <a:lnTo>
                  <a:pt x="9095307" y="4840221"/>
                </a:lnTo>
                <a:lnTo>
                  <a:pt x="0" y="4840221"/>
                </a:lnTo>
                <a:lnTo>
                  <a:pt x="0" y="0"/>
                </a:lnTo>
                <a:close/>
              </a:path>
            </a:pathLst>
          </a:custGeom>
          <a:blipFill>
            <a:blip r:embed="rId2"/>
            <a:stretch>
              <a:fillRect t="-11493"/>
            </a:stretch>
          </a:blipFill>
        </p:spPr>
      </p:sp>
      <p:sp>
        <p:nvSpPr>
          <p:cNvPr id="3" name="Freeform 3"/>
          <p:cNvSpPr/>
          <p:nvPr/>
        </p:nvSpPr>
        <p:spPr>
          <a:xfrm>
            <a:off x="9309430" y="5143500"/>
            <a:ext cx="8978570" cy="4746294"/>
          </a:xfrm>
          <a:custGeom>
            <a:avLst/>
            <a:gdLst/>
            <a:ahLst/>
            <a:cxnLst/>
            <a:rect l="l" t="t" r="r" b="b"/>
            <a:pathLst>
              <a:path w="8978570" h="4746294">
                <a:moveTo>
                  <a:pt x="0" y="0"/>
                </a:moveTo>
                <a:lnTo>
                  <a:pt x="8978570" y="0"/>
                </a:lnTo>
                <a:lnTo>
                  <a:pt x="8978570" y="4746294"/>
                </a:lnTo>
                <a:lnTo>
                  <a:pt x="0" y="4746294"/>
                </a:lnTo>
                <a:lnTo>
                  <a:pt x="0" y="0"/>
                </a:lnTo>
                <a:close/>
              </a:path>
            </a:pathLst>
          </a:custGeom>
          <a:blipFill>
            <a:blip r:embed="rId3"/>
            <a:stretch>
              <a:fillRect t="-14251"/>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4746708">
            <a:off x="1773473" y="-2588686"/>
            <a:ext cx="14114256" cy="14626172"/>
          </a:xfrm>
          <a:custGeom>
            <a:avLst/>
            <a:gdLst/>
            <a:ahLst/>
            <a:cxnLst/>
            <a:rect l="l" t="t" r="r" b="b"/>
            <a:pathLst>
              <a:path w="14114256" h="14626172">
                <a:moveTo>
                  <a:pt x="0" y="0"/>
                </a:moveTo>
                <a:lnTo>
                  <a:pt x="14114256" y="0"/>
                </a:lnTo>
                <a:lnTo>
                  <a:pt x="14114256" y="14626172"/>
                </a:lnTo>
                <a:lnTo>
                  <a:pt x="0" y="14626172"/>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rot="8100000">
            <a:off x="13478453" y="-1581330"/>
            <a:ext cx="6728617" cy="6972660"/>
          </a:xfrm>
          <a:custGeom>
            <a:avLst/>
            <a:gdLst/>
            <a:ahLst/>
            <a:cxnLst/>
            <a:rect l="l" t="t" r="r" b="b"/>
            <a:pathLst>
              <a:path w="6728617" h="6972660">
                <a:moveTo>
                  <a:pt x="0" y="0"/>
                </a:moveTo>
                <a:lnTo>
                  <a:pt x="6728617" y="0"/>
                </a:lnTo>
                <a:lnTo>
                  <a:pt x="6728617" y="6972660"/>
                </a:lnTo>
                <a:lnTo>
                  <a:pt x="0" y="6972660"/>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rot="-7601395">
            <a:off x="-692428" y="6150336"/>
            <a:ext cx="5784808" cy="5994620"/>
          </a:xfrm>
          <a:custGeom>
            <a:avLst/>
            <a:gdLst/>
            <a:ahLst/>
            <a:cxnLst/>
            <a:rect l="l" t="t" r="r" b="b"/>
            <a:pathLst>
              <a:path w="5784808" h="5994620">
                <a:moveTo>
                  <a:pt x="0" y="0"/>
                </a:moveTo>
                <a:lnTo>
                  <a:pt x="5784808" y="0"/>
                </a:lnTo>
                <a:lnTo>
                  <a:pt x="5784808" y="5994620"/>
                </a:lnTo>
                <a:lnTo>
                  <a:pt x="0" y="5994620"/>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5" name="Freeform 5"/>
          <p:cNvSpPr/>
          <p:nvPr/>
        </p:nvSpPr>
        <p:spPr>
          <a:xfrm rot="9919599">
            <a:off x="-597974" y="6591638"/>
            <a:ext cx="1828200" cy="1894507"/>
          </a:xfrm>
          <a:custGeom>
            <a:avLst/>
            <a:gdLst/>
            <a:ahLst/>
            <a:cxnLst/>
            <a:rect l="l" t="t" r="r" b="b"/>
            <a:pathLst>
              <a:path w="1828200" h="1894507">
                <a:moveTo>
                  <a:pt x="0" y="0"/>
                </a:moveTo>
                <a:lnTo>
                  <a:pt x="1828199" y="0"/>
                </a:lnTo>
                <a:lnTo>
                  <a:pt x="1828199" y="1894507"/>
                </a:lnTo>
                <a:lnTo>
                  <a:pt x="0" y="1894507"/>
                </a:lnTo>
                <a:lnTo>
                  <a:pt x="0" y="0"/>
                </a:lnTo>
                <a:close/>
              </a:path>
            </a:pathLst>
          </a:custGeom>
          <a:blipFill>
            <a:blip r:embed="rId5">
              <a:alphaModFix amt="76000"/>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17259300" y="5562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028700" y="86868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alpha val="47843"/>
              </a:srgbClr>
            </a:solidFill>
          </p:spPr>
        </p:sp>
      </p:grpSp>
      <p:sp>
        <p:nvSpPr>
          <p:cNvPr id="10" name="TextBox 10"/>
          <p:cNvSpPr txBox="1"/>
          <p:nvPr/>
        </p:nvSpPr>
        <p:spPr>
          <a:xfrm>
            <a:off x="0" y="650353"/>
            <a:ext cx="8354267" cy="580268"/>
          </a:xfrm>
          <a:prstGeom prst="rect">
            <a:avLst/>
          </a:prstGeom>
        </p:spPr>
        <p:txBody>
          <a:bodyPr lIns="0" tIns="0" rIns="0" bIns="0" rtlCol="0" anchor="t">
            <a:spAutoFit/>
          </a:bodyPr>
          <a:lstStyle/>
          <a:p>
            <a:pPr algn="ctr">
              <a:lnSpc>
                <a:spcPts val="4586"/>
              </a:lnSpc>
            </a:pPr>
            <a:r>
              <a:rPr lang="en-US" sz="3822" spc="382">
                <a:solidFill>
                  <a:srgbClr val="6BD4CD"/>
                </a:solidFill>
                <a:latin typeface="Glacial Indifference"/>
              </a:rPr>
              <a:t>RESULTS AND ANALYSIS</a:t>
            </a:r>
          </a:p>
        </p:txBody>
      </p:sp>
      <p:sp>
        <p:nvSpPr>
          <p:cNvPr id="11" name="Freeform 11"/>
          <p:cNvSpPr/>
          <p:nvPr/>
        </p:nvSpPr>
        <p:spPr>
          <a:xfrm>
            <a:off x="13122700" y="477759"/>
            <a:ext cx="4810979" cy="4268007"/>
          </a:xfrm>
          <a:custGeom>
            <a:avLst/>
            <a:gdLst/>
            <a:ahLst/>
            <a:cxnLst/>
            <a:rect l="l" t="t" r="r" b="b"/>
            <a:pathLst>
              <a:path w="4810979" h="4268007">
                <a:moveTo>
                  <a:pt x="0" y="0"/>
                </a:moveTo>
                <a:lnTo>
                  <a:pt x="4810978" y="0"/>
                </a:lnTo>
                <a:lnTo>
                  <a:pt x="4810978" y="4268007"/>
                </a:lnTo>
                <a:lnTo>
                  <a:pt x="0" y="4268007"/>
                </a:lnTo>
                <a:lnTo>
                  <a:pt x="0" y="0"/>
                </a:lnTo>
                <a:close/>
              </a:path>
            </a:pathLst>
          </a:custGeom>
          <a:blipFill>
            <a:blip r:embed="rId7"/>
            <a:stretch>
              <a:fillRect/>
            </a:stretch>
          </a:blipFill>
        </p:spPr>
      </p:sp>
      <p:sp>
        <p:nvSpPr>
          <p:cNvPr id="12" name="Freeform 12"/>
          <p:cNvSpPr/>
          <p:nvPr/>
        </p:nvSpPr>
        <p:spPr>
          <a:xfrm>
            <a:off x="13146229" y="5509753"/>
            <a:ext cx="4763920" cy="4293177"/>
          </a:xfrm>
          <a:custGeom>
            <a:avLst/>
            <a:gdLst/>
            <a:ahLst/>
            <a:cxnLst/>
            <a:rect l="l" t="t" r="r" b="b"/>
            <a:pathLst>
              <a:path w="4763920" h="4293177">
                <a:moveTo>
                  <a:pt x="0" y="0"/>
                </a:moveTo>
                <a:lnTo>
                  <a:pt x="4763920" y="0"/>
                </a:lnTo>
                <a:lnTo>
                  <a:pt x="4763920" y="4293177"/>
                </a:lnTo>
                <a:lnTo>
                  <a:pt x="0" y="4293177"/>
                </a:lnTo>
                <a:lnTo>
                  <a:pt x="0" y="0"/>
                </a:lnTo>
                <a:close/>
              </a:path>
            </a:pathLst>
          </a:custGeom>
          <a:blipFill>
            <a:blip r:embed="rId8"/>
            <a:stretch>
              <a:fillRect/>
            </a:stretch>
          </a:blipFill>
        </p:spPr>
      </p:sp>
      <p:sp>
        <p:nvSpPr>
          <p:cNvPr id="13" name="Freeform 13"/>
          <p:cNvSpPr/>
          <p:nvPr/>
        </p:nvSpPr>
        <p:spPr>
          <a:xfrm>
            <a:off x="7394131" y="5552610"/>
            <a:ext cx="5058627" cy="4293177"/>
          </a:xfrm>
          <a:custGeom>
            <a:avLst/>
            <a:gdLst/>
            <a:ahLst/>
            <a:cxnLst/>
            <a:rect l="l" t="t" r="r" b="b"/>
            <a:pathLst>
              <a:path w="5058627" h="4293177">
                <a:moveTo>
                  <a:pt x="0" y="0"/>
                </a:moveTo>
                <a:lnTo>
                  <a:pt x="5058628" y="0"/>
                </a:lnTo>
                <a:lnTo>
                  <a:pt x="5058628" y="4293177"/>
                </a:lnTo>
                <a:lnTo>
                  <a:pt x="0" y="4293177"/>
                </a:lnTo>
                <a:lnTo>
                  <a:pt x="0" y="0"/>
                </a:lnTo>
                <a:close/>
              </a:path>
            </a:pathLst>
          </a:custGeom>
          <a:blipFill>
            <a:blip r:embed="rId9"/>
            <a:stretch>
              <a:fillRect/>
            </a:stretch>
          </a:blipFill>
        </p:spPr>
      </p:sp>
      <p:sp>
        <p:nvSpPr>
          <p:cNvPr id="14" name="Freeform 14"/>
          <p:cNvSpPr/>
          <p:nvPr/>
        </p:nvSpPr>
        <p:spPr>
          <a:xfrm>
            <a:off x="7419455" y="477759"/>
            <a:ext cx="5033303" cy="4246641"/>
          </a:xfrm>
          <a:custGeom>
            <a:avLst/>
            <a:gdLst/>
            <a:ahLst/>
            <a:cxnLst/>
            <a:rect l="l" t="t" r="r" b="b"/>
            <a:pathLst>
              <a:path w="5033303" h="4246641">
                <a:moveTo>
                  <a:pt x="0" y="0"/>
                </a:moveTo>
                <a:lnTo>
                  <a:pt x="5033304" y="0"/>
                </a:lnTo>
                <a:lnTo>
                  <a:pt x="5033304" y="4246641"/>
                </a:lnTo>
                <a:lnTo>
                  <a:pt x="0" y="4246641"/>
                </a:lnTo>
                <a:lnTo>
                  <a:pt x="0" y="0"/>
                </a:lnTo>
                <a:close/>
              </a:path>
            </a:pathLst>
          </a:custGeom>
          <a:blipFill>
            <a:blip r:embed="rId10"/>
            <a:stretch>
              <a:fillRect/>
            </a:stretch>
          </a:blipFill>
        </p:spPr>
      </p:sp>
      <p:sp>
        <p:nvSpPr>
          <p:cNvPr id="15" name="TextBox 15"/>
          <p:cNvSpPr txBox="1"/>
          <p:nvPr/>
        </p:nvSpPr>
        <p:spPr>
          <a:xfrm>
            <a:off x="8295799" y="4871203"/>
            <a:ext cx="2786062" cy="487444"/>
          </a:xfrm>
          <a:prstGeom prst="rect">
            <a:avLst/>
          </a:prstGeom>
        </p:spPr>
        <p:txBody>
          <a:bodyPr lIns="0" tIns="0" rIns="0" bIns="0" rtlCol="0" anchor="t">
            <a:spAutoFit/>
          </a:bodyPr>
          <a:lstStyle/>
          <a:p>
            <a:pPr algn="ctr">
              <a:lnSpc>
                <a:spcPts val="4003"/>
              </a:lnSpc>
            </a:pPr>
            <a:r>
              <a:rPr lang="en-US" sz="2859">
                <a:solidFill>
                  <a:srgbClr val="6BD4CD"/>
                </a:solidFill>
                <a:latin typeface="Open Sans Light Bold"/>
              </a:rPr>
              <a:t>Results for 10 V</a:t>
            </a:r>
          </a:p>
        </p:txBody>
      </p:sp>
      <p:sp>
        <p:nvSpPr>
          <p:cNvPr id="16" name="TextBox 16"/>
          <p:cNvSpPr txBox="1"/>
          <p:nvPr/>
        </p:nvSpPr>
        <p:spPr>
          <a:xfrm>
            <a:off x="14113254" y="4825020"/>
            <a:ext cx="2729508" cy="533627"/>
          </a:xfrm>
          <a:prstGeom prst="rect">
            <a:avLst/>
          </a:prstGeom>
        </p:spPr>
        <p:txBody>
          <a:bodyPr lIns="0" tIns="0" rIns="0" bIns="0" rtlCol="0" anchor="t">
            <a:spAutoFit/>
          </a:bodyPr>
          <a:lstStyle/>
          <a:p>
            <a:pPr algn="ctr">
              <a:lnSpc>
                <a:spcPts val="4397"/>
              </a:lnSpc>
            </a:pPr>
            <a:r>
              <a:rPr lang="en-US" sz="3141">
                <a:solidFill>
                  <a:srgbClr val="6BD4CD"/>
                </a:solidFill>
                <a:latin typeface="Open Sans Light Bold"/>
              </a:rPr>
              <a:t>Results for 6V</a:t>
            </a:r>
          </a:p>
        </p:txBody>
      </p:sp>
      <p:sp>
        <p:nvSpPr>
          <p:cNvPr id="17" name="TextBox 17"/>
          <p:cNvSpPr txBox="1"/>
          <p:nvPr/>
        </p:nvSpPr>
        <p:spPr>
          <a:xfrm>
            <a:off x="749173" y="1229199"/>
            <a:ext cx="6855920" cy="9057801"/>
          </a:xfrm>
          <a:prstGeom prst="rect">
            <a:avLst/>
          </a:prstGeom>
        </p:spPr>
        <p:txBody>
          <a:bodyPr lIns="0" tIns="0" rIns="0" bIns="0" rtlCol="0" anchor="t">
            <a:spAutoFit/>
          </a:bodyPr>
          <a:lstStyle/>
          <a:p>
            <a:pPr marL="651725" lvl="1" indent="-325863">
              <a:lnSpc>
                <a:spcPts val="4226"/>
              </a:lnSpc>
              <a:buFont typeface="Arial"/>
              <a:buChar char="•"/>
            </a:pPr>
            <a:r>
              <a:rPr lang="en-US" sz="3018">
                <a:solidFill>
                  <a:srgbClr val="6BD4CD"/>
                </a:solidFill>
                <a:latin typeface="Glacial Indifference"/>
              </a:rPr>
              <a:t>From our results we were able to achieve a displacement of up to 95μm for a voltage of 10V. </a:t>
            </a:r>
          </a:p>
          <a:p>
            <a:pPr marL="651725" lvl="1" indent="-325863">
              <a:lnSpc>
                <a:spcPts val="4226"/>
              </a:lnSpc>
              <a:buFont typeface="Arial"/>
              <a:buChar char="•"/>
            </a:pPr>
            <a:r>
              <a:rPr lang="en-US" sz="3018">
                <a:solidFill>
                  <a:srgbClr val="6BD4CD"/>
                </a:solidFill>
                <a:latin typeface="Glacial Indifference"/>
              </a:rPr>
              <a:t>But since Silicon has a melting point of 1600 K. We had to restrict our electric potential to a voltage of 8.5V. </a:t>
            </a:r>
          </a:p>
          <a:p>
            <a:pPr marL="651725" lvl="1" indent="-325863">
              <a:lnSpc>
                <a:spcPts val="4226"/>
              </a:lnSpc>
              <a:buFont typeface="Arial"/>
              <a:buChar char="•"/>
            </a:pPr>
            <a:r>
              <a:rPr lang="en-US" sz="3018">
                <a:solidFill>
                  <a:srgbClr val="6BD4CD"/>
                </a:solidFill>
                <a:latin typeface="Glacial Indifference"/>
              </a:rPr>
              <a:t>The structure has varying cross-section which results in non-uniform pattern of heating, to prevent this unpredictable changes in temperature, the structure must be restricted under 8.5V.</a:t>
            </a:r>
          </a:p>
          <a:p>
            <a:pPr marL="651725" lvl="1" indent="-325863">
              <a:lnSpc>
                <a:spcPts val="4226"/>
              </a:lnSpc>
              <a:buFont typeface="Arial"/>
              <a:buChar char="•"/>
            </a:pPr>
            <a:r>
              <a:rPr lang="en-US" sz="3018">
                <a:solidFill>
                  <a:srgbClr val="6BD4CD"/>
                </a:solidFill>
                <a:latin typeface="Glacial Indifference"/>
              </a:rPr>
              <a:t>The model works well between the voltage of 1.5V to 8.5V, achieving a displacement greater than 2μm.</a:t>
            </a:r>
          </a:p>
          <a:p>
            <a:pPr algn="ctr">
              <a:lnSpc>
                <a:spcPts val="4226"/>
              </a:lnSpc>
            </a:pPr>
            <a:endParaRPr lang="en-US" sz="3018">
              <a:solidFill>
                <a:srgbClr val="6BD4CD"/>
              </a:solidFill>
              <a:latin typeface="Glacial Indifferen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rot="-8898611">
            <a:off x="8208102" y="4949976"/>
            <a:ext cx="7230953" cy="7493216"/>
          </a:xfrm>
          <a:custGeom>
            <a:avLst/>
            <a:gdLst/>
            <a:ahLst/>
            <a:cxnLst/>
            <a:rect l="l" t="t" r="r" b="b"/>
            <a:pathLst>
              <a:path w="7230953" h="7493216">
                <a:moveTo>
                  <a:pt x="0" y="0"/>
                </a:moveTo>
                <a:lnTo>
                  <a:pt x="7230953" y="0"/>
                </a:lnTo>
                <a:lnTo>
                  <a:pt x="7230953" y="7493215"/>
                </a:lnTo>
                <a:lnTo>
                  <a:pt x="0" y="7493215"/>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5688114">
            <a:off x="8410395" y="-1971930"/>
            <a:ext cx="9491370" cy="9835617"/>
          </a:xfrm>
          <a:custGeom>
            <a:avLst/>
            <a:gdLst/>
            <a:ahLst/>
            <a:cxnLst/>
            <a:rect l="l" t="t" r="r" b="b"/>
            <a:pathLst>
              <a:path w="9491370" h="9835617">
                <a:moveTo>
                  <a:pt x="0" y="0"/>
                </a:moveTo>
                <a:lnTo>
                  <a:pt x="9491370" y="0"/>
                </a:lnTo>
                <a:lnTo>
                  <a:pt x="9491370" y="9835616"/>
                </a:lnTo>
                <a:lnTo>
                  <a:pt x="0" y="983561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7912599">
            <a:off x="-146723" y="-2630544"/>
            <a:ext cx="8668733" cy="8983143"/>
          </a:xfrm>
          <a:custGeom>
            <a:avLst/>
            <a:gdLst/>
            <a:ahLst/>
            <a:cxnLst/>
            <a:rect l="l" t="t" r="r" b="b"/>
            <a:pathLst>
              <a:path w="8668733" h="8983143">
                <a:moveTo>
                  <a:pt x="0" y="0"/>
                </a:moveTo>
                <a:lnTo>
                  <a:pt x="8668733" y="0"/>
                </a:lnTo>
                <a:lnTo>
                  <a:pt x="8668733" y="8983143"/>
                </a:lnTo>
                <a:lnTo>
                  <a:pt x="0" y="8983143"/>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4750356">
            <a:off x="2316769" y="3410501"/>
            <a:ext cx="6917083" cy="7167962"/>
          </a:xfrm>
          <a:custGeom>
            <a:avLst/>
            <a:gdLst/>
            <a:ahLst/>
            <a:cxnLst/>
            <a:rect l="l" t="t" r="r" b="b"/>
            <a:pathLst>
              <a:path w="6917083" h="7167962">
                <a:moveTo>
                  <a:pt x="0" y="0"/>
                </a:moveTo>
                <a:lnTo>
                  <a:pt x="6917084" y="0"/>
                </a:lnTo>
                <a:lnTo>
                  <a:pt x="6917084" y="7167962"/>
                </a:lnTo>
                <a:lnTo>
                  <a:pt x="0" y="7167962"/>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7259300" y="8462486"/>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320056" y="604334"/>
            <a:ext cx="1348756" cy="1348756"/>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Freeform 10"/>
          <p:cNvSpPr/>
          <p:nvPr/>
        </p:nvSpPr>
        <p:spPr>
          <a:xfrm rot="-2120230">
            <a:off x="16952690" y="6143167"/>
            <a:ext cx="1741778" cy="1804951"/>
          </a:xfrm>
          <a:custGeom>
            <a:avLst/>
            <a:gdLst/>
            <a:ahLst/>
            <a:cxnLst/>
            <a:rect l="l" t="t" r="r" b="b"/>
            <a:pathLst>
              <a:path w="1741778" h="1804951">
                <a:moveTo>
                  <a:pt x="0" y="0"/>
                </a:moveTo>
                <a:lnTo>
                  <a:pt x="1741778" y="0"/>
                </a:lnTo>
                <a:lnTo>
                  <a:pt x="1741778" y="1804951"/>
                </a:lnTo>
                <a:lnTo>
                  <a:pt x="0" y="18049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1099249" y="2555585"/>
            <a:ext cx="11235834" cy="5631132"/>
          </a:xfrm>
          <a:prstGeom prst="rect">
            <a:avLst/>
          </a:prstGeom>
        </p:spPr>
        <p:txBody>
          <a:bodyPr lIns="0" tIns="0" rIns="0" bIns="0" rtlCol="0" anchor="t">
            <a:spAutoFit/>
          </a:bodyPr>
          <a:lstStyle/>
          <a:p>
            <a:pPr marL="643370" lvl="1" indent="-321685">
              <a:lnSpc>
                <a:spcPts val="4469"/>
              </a:lnSpc>
              <a:buFont typeface="Arial"/>
              <a:buChar char="•"/>
            </a:pPr>
            <a:r>
              <a:rPr lang="en-US" sz="2979">
                <a:solidFill>
                  <a:srgbClr val="04345C"/>
                </a:solidFill>
                <a:latin typeface="Glacial Indifference"/>
              </a:rPr>
              <a:t>The results shown are for a voltage of 6V, where we were able to achieve a displacement of up to 35μ keeping the temperature in check.</a:t>
            </a:r>
          </a:p>
          <a:p>
            <a:pPr marL="643370" lvl="1" indent="-321685">
              <a:lnSpc>
                <a:spcPts val="4469"/>
              </a:lnSpc>
              <a:buFont typeface="Arial"/>
              <a:buChar char="•"/>
            </a:pPr>
            <a:r>
              <a:rPr lang="en-US" sz="2979">
                <a:solidFill>
                  <a:srgbClr val="04345C"/>
                </a:solidFill>
                <a:latin typeface="Glacial Indifference"/>
              </a:rPr>
              <a:t>The structure consists of beams of different cross-sections, as the secondary beam is very thin, we had to carryout the simulation keeping in mind the effect of gravity on our model, the effect of gravity on the structure has a negligible out-of-plane deflection of about 5.8nm at the secondary beam.</a:t>
            </a:r>
          </a:p>
          <a:p>
            <a:pPr marL="643370" lvl="1" indent="-321685">
              <a:lnSpc>
                <a:spcPts val="4469"/>
              </a:lnSpc>
              <a:buFont typeface="Arial"/>
              <a:buChar char="•"/>
            </a:pPr>
            <a:r>
              <a:rPr lang="en-US" sz="2979">
                <a:solidFill>
                  <a:srgbClr val="04345C"/>
                </a:solidFill>
                <a:latin typeface="Glacial Indifference"/>
              </a:rPr>
              <a:t>This out-of-plane deflection has no effects on the performance of the model.</a:t>
            </a:r>
          </a:p>
        </p:txBody>
      </p:sp>
      <p:sp>
        <p:nvSpPr>
          <p:cNvPr id="12" name="Freeform 12"/>
          <p:cNvSpPr/>
          <p:nvPr/>
        </p:nvSpPr>
        <p:spPr>
          <a:xfrm>
            <a:off x="12448321" y="5414013"/>
            <a:ext cx="5096729" cy="4521507"/>
          </a:xfrm>
          <a:custGeom>
            <a:avLst/>
            <a:gdLst/>
            <a:ahLst/>
            <a:cxnLst/>
            <a:rect l="l" t="t" r="r" b="b"/>
            <a:pathLst>
              <a:path w="5096729" h="4521507">
                <a:moveTo>
                  <a:pt x="0" y="0"/>
                </a:moveTo>
                <a:lnTo>
                  <a:pt x="5096729" y="0"/>
                </a:lnTo>
                <a:lnTo>
                  <a:pt x="5096729" y="4521507"/>
                </a:lnTo>
                <a:lnTo>
                  <a:pt x="0" y="4521507"/>
                </a:lnTo>
                <a:lnTo>
                  <a:pt x="0" y="0"/>
                </a:lnTo>
                <a:close/>
              </a:path>
            </a:pathLst>
          </a:custGeom>
          <a:blipFill>
            <a:blip r:embed="rId7"/>
            <a:stretch>
              <a:fillRect/>
            </a:stretch>
          </a:blipFill>
        </p:spPr>
      </p:sp>
      <p:sp>
        <p:nvSpPr>
          <p:cNvPr id="13" name="Freeform 13"/>
          <p:cNvSpPr/>
          <p:nvPr/>
        </p:nvSpPr>
        <p:spPr>
          <a:xfrm>
            <a:off x="12448321" y="459906"/>
            <a:ext cx="5096729" cy="4332219"/>
          </a:xfrm>
          <a:custGeom>
            <a:avLst/>
            <a:gdLst/>
            <a:ahLst/>
            <a:cxnLst/>
            <a:rect l="l" t="t" r="r" b="b"/>
            <a:pathLst>
              <a:path w="5096729" h="4332219">
                <a:moveTo>
                  <a:pt x="0" y="0"/>
                </a:moveTo>
                <a:lnTo>
                  <a:pt x="5096729" y="0"/>
                </a:lnTo>
                <a:lnTo>
                  <a:pt x="5096729" y="4332219"/>
                </a:lnTo>
                <a:lnTo>
                  <a:pt x="0" y="4332219"/>
                </a:lnTo>
                <a:lnTo>
                  <a:pt x="0" y="0"/>
                </a:lnTo>
                <a:close/>
              </a:path>
            </a:pathLst>
          </a:custGeom>
          <a:blipFill>
            <a:blip r:embed="rId8"/>
            <a:stretch>
              <a:fillRect/>
            </a:stretch>
          </a:blipFill>
        </p:spPr>
      </p:sp>
      <p:sp>
        <p:nvSpPr>
          <p:cNvPr id="14" name="TextBox 14"/>
          <p:cNvSpPr txBox="1"/>
          <p:nvPr/>
        </p:nvSpPr>
        <p:spPr>
          <a:xfrm>
            <a:off x="1099249" y="1648453"/>
            <a:ext cx="6285407" cy="577886"/>
          </a:xfrm>
          <a:prstGeom prst="rect">
            <a:avLst/>
          </a:prstGeom>
        </p:spPr>
        <p:txBody>
          <a:bodyPr lIns="0" tIns="0" rIns="0" bIns="0" rtlCol="0" anchor="t">
            <a:spAutoFit/>
          </a:bodyPr>
          <a:lstStyle/>
          <a:p>
            <a:pPr algn="ctr">
              <a:lnSpc>
                <a:spcPts val="4568"/>
              </a:lnSpc>
            </a:pPr>
            <a:r>
              <a:rPr lang="en-US" sz="3806" spc="380">
                <a:solidFill>
                  <a:srgbClr val="04345C"/>
                </a:solidFill>
                <a:latin typeface="Glacial Indifference"/>
              </a:rPr>
              <a:t>RESULTS AND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a:off x="12747850" y="1675086"/>
            <a:ext cx="9022901" cy="9350156"/>
          </a:xfrm>
          <a:custGeom>
            <a:avLst/>
            <a:gdLst/>
            <a:ahLst/>
            <a:cxnLst/>
            <a:rect l="l" t="t" r="r" b="b"/>
            <a:pathLst>
              <a:path w="9022901" h="9350156">
                <a:moveTo>
                  <a:pt x="0" y="0"/>
                </a:moveTo>
                <a:lnTo>
                  <a:pt x="9022900" y="0"/>
                </a:lnTo>
                <a:lnTo>
                  <a:pt x="9022900" y="9350156"/>
                </a:lnTo>
                <a:lnTo>
                  <a:pt x="0" y="935015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5400000">
            <a:off x="13615654" y="-2642814"/>
            <a:ext cx="5534692" cy="5735432"/>
          </a:xfrm>
          <a:custGeom>
            <a:avLst/>
            <a:gdLst/>
            <a:ahLst/>
            <a:cxnLst/>
            <a:rect l="l" t="t" r="r" b="b"/>
            <a:pathLst>
              <a:path w="5534692" h="5735432">
                <a:moveTo>
                  <a:pt x="0" y="0"/>
                </a:moveTo>
                <a:lnTo>
                  <a:pt x="5534692" y="0"/>
                </a:lnTo>
                <a:lnTo>
                  <a:pt x="5534692" y="5735431"/>
                </a:lnTo>
                <a:lnTo>
                  <a:pt x="0" y="5735431"/>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9653010">
            <a:off x="-2710651" y="-2116072"/>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896806">
            <a:off x="-1451748" y="4448377"/>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6" name="Freeform 6"/>
          <p:cNvSpPr/>
          <p:nvPr/>
        </p:nvSpPr>
        <p:spPr>
          <a:xfrm rot="-8234702">
            <a:off x="1013423" y="-1136922"/>
            <a:ext cx="2628319" cy="2723647"/>
          </a:xfrm>
          <a:custGeom>
            <a:avLst/>
            <a:gdLst/>
            <a:ahLst/>
            <a:cxnLst/>
            <a:rect l="l" t="t" r="r" b="b"/>
            <a:pathLst>
              <a:path w="2628319" h="2723647">
                <a:moveTo>
                  <a:pt x="0" y="0"/>
                </a:moveTo>
                <a:lnTo>
                  <a:pt x="2628320" y="0"/>
                </a:lnTo>
                <a:lnTo>
                  <a:pt x="2628320" y="2723647"/>
                </a:lnTo>
                <a:lnTo>
                  <a:pt x="0" y="27236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327134">
            <a:off x="16950340" y="6599166"/>
            <a:ext cx="1658546" cy="1718700"/>
          </a:xfrm>
          <a:custGeom>
            <a:avLst/>
            <a:gdLst/>
            <a:ahLst/>
            <a:cxnLst/>
            <a:rect l="l" t="t" r="r" b="b"/>
            <a:pathLst>
              <a:path w="1658546" h="1718700">
                <a:moveTo>
                  <a:pt x="0" y="0"/>
                </a:moveTo>
                <a:lnTo>
                  <a:pt x="1658546" y="0"/>
                </a:lnTo>
                <a:lnTo>
                  <a:pt x="1658546" y="1718700"/>
                </a:lnTo>
                <a:lnTo>
                  <a:pt x="0" y="171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id="13" name="Freeform 13"/>
          <p:cNvSpPr/>
          <p:nvPr/>
        </p:nvSpPr>
        <p:spPr>
          <a:xfrm>
            <a:off x="1028700" y="1705875"/>
            <a:ext cx="6778384" cy="5081960"/>
          </a:xfrm>
          <a:custGeom>
            <a:avLst/>
            <a:gdLst/>
            <a:ahLst/>
            <a:cxnLst/>
            <a:rect l="l" t="t" r="r" b="b"/>
            <a:pathLst>
              <a:path w="6778384" h="5081960">
                <a:moveTo>
                  <a:pt x="0" y="0"/>
                </a:moveTo>
                <a:lnTo>
                  <a:pt x="6778384" y="0"/>
                </a:lnTo>
                <a:lnTo>
                  <a:pt x="6778384" y="5081959"/>
                </a:lnTo>
                <a:lnTo>
                  <a:pt x="0" y="5081959"/>
                </a:lnTo>
                <a:lnTo>
                  <a:pt x="0" y="0"/>
                </a:lnTo>
                <a:close/>
              </a:path>
            </a:pathLst>
          </a:custGeom>
          <a:blipFill>
            <a:blip r:embed="rId5"/>
            <a:stretch>
              <a:fillRect/>
            </a:stretch>
          </a:blipFill>
        </p:spPr>
      </p:sp>
      <p:sp>
        <p:nvSpPr>
          <p:cNvPr id="14" name="Freeform 14"/>
          <p:cNvSpPr/>
          <p:nvPr/>
        </p:nvSpPr>
        <p:spPr>
          <a:xfrm>
            <a:off x="9811376" y="1705875"/>
            <a:ext cx="6876424" cy="5081960"/>
          </a:xfrm>
          <a:custGeom>
            <a:avLst/>
            <a:gdLst/>
            <a:ahLst/>
            <a:cxnLst/>
            <a:rect l="l" t="t" r="r" b="b"/>
            <a:pathLst>
              <a:path w="6876424" h="5081960">
                <a:moveTo>
                  <a:pt x="0" y="0"/>
                </a:moveTo>
                <a:lnTo>
                  <a:pt x="6876424" y="0"/>
                </a:lnTo>
                <a:lnTo>
                  <a:pt x="6876424" y="5081959"/>
                </a:lnTo>
                <a:lnTo>
                  <a:pt x="0" y="5081959"/>
                </a:lnTo>
                <a:lnTo>
                  <a:pt x="0" y="0"/>
                </a:lnTo>
                <a:close/>
              </a:path>
            </a:pathLst>
          </a:custGeom>
          <a:blipFill>
            <a:blip r:embed="rId6"/>
            <a:stretch>
              <a:fillRect t="-1756" b="-1756"/>
            </a:stretch>
          </a:blipFill>
        </p:spPr>
      </p:sp>
      <p:sp>
        <p:nvSpPr>
          <p:cNvPr id="15" name="TextBox 15"/>
          <p:cNvSpPr txBox="1"/>
          <p:nvPr/>
        </p:nvSpPr>
        <p:spPr>
          <a:xfrm>
            <a:off x="2649203" y="215377"/>
            <a:ext cx="14324347" cy="1289707"/>
          </a:xfrm>
          <a:prstGeom prst="rect">
            <a:avLst/>
          </a:prstGeom>
        </p:spPr>
        <p:txBody>
          <a:bodyPr lIns="0" tIns="0" rIns="0" bIns="0" rtlCol="0" anchor="t">
            <a:spAutoFit/>
          </a:bodyPr>
          <a:lstStyle/>
          <a:p>
            <a:pPr algn="ctr">
              <a:lnSpc>
                <a:spcPts val="5040"/>
              </a:lnSpc>
            </a:pPr>
            <a:r>
              <a:rPr lang="en-US" sz="4200" spc="420">
                <a:solidFill>
                  <a:srgbClr val="04345C"/>
                </a:solidFill>
                <a:latin typeface="Glacial Indifference Bold"/>
              </a:rPr>
              <a:t>FULLY CASCADED KINK ACTUATOR VS CASCADED KINK ACTUATOR</a:t>
            </a:r>
          </a:p>
        </p:txBody>
      </p:sp>
      <p:sp>
        <p:nvSpPr>
          <p:cNvPr id="16" name="TextBox 16"/>
          <p:cNvSpPr txBox="1"/>
          <p:nvPr/>
        </p:nvSpPr>
        <p:spPr>
          <a:xfrm>
            <a:off x="2029062" y="7450041"/>
            <a:ext cx="13068902" cy="1522509"/>
          </a:xfrm>
          <a:prstGeom prst="rect">
            <a:avLst/>
          </a:prstGeom>
        </p:spPr>
        <p:txBody>
          <a:bodyPr lIns="0" tIns="0" rIns="0" bIns="0" rtlCol="0" anchor="t">
            <a:spAutoFit/>
          </a:bodyPr>
          <a:lstStyle/>
          <a:p>
            <a:pPr algn="just">
              <a:lnSpc>
                <a:spcPts val="4040"/>
              </a:lnSpc>
            </a:pPr>
            <a:r>
              <a:rPr lang="en-US" sz="2693">
                <a:solidFill>
                  <a:srgbClr val="04345C"/>
                </a:solidFill>
                <a:latin typeface="Glacial Indifference"/>
              </a:rPr>
              <a:t>Simulating the fully cascaded kink beam resulted in the failure of the system due to excessive buckling of the beams. Therefor using a compliant structure for the secondary unit that acts as an amplifier is found to be having better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9986250">
            <a:off x="-4102298" y="-524776"/>
            <a:ext cx="8880774" cy="9202874"/>
          </a:xfrm>
          <a:custGeom>
            <a:avLst/>
            <a:gdLst/>
            <a:ahLst/>
            <a:cxnLst/>
            <a:rect l="l" t="t" r="r" b="b"/>
            <a:pathLst>
              <a:path w="8880774" h="9202874">
                <a:moveTo>
                  <a:pt x="0" y="0"/>
                </a:moveTo>
                <a:lnTo>
                  <a:pt x="8880774" y="0"/>
                </a:lnTo>
                <a:lnTo>
                  <a:pt x="8880774" y="9202875"/>
                </a:lnTo>
                <a:lnTo>
                  <a:pt x="0" y="9202875"/>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rot="5375633">
            <a:off x="-489467" y="7372231"/>
            <a:ext cx="4693285" cy="4863507"/>
          </a:xfrm>
          <a:custGeom>
            <a:avLst/>
            <a:gdLst/>
            <a:ahLst/>
            <a:cxnLst/>
            <a:rect l="l" t="t" r="r" b="b"/>
            <a:pathLst>
              <a:path w="4693285" h="4863507">
                <a:moveTo>
                  <a:pt x="0" y="0"/>
                </a:moveTo>
                <a:lnTo>
                  <a:pt x="4693284" y="0"/>
                </a:lnTo>
                <a:lnTo>
                  <a:pt x="4693284" y="4863507"/>
                </a:lnTo>
                <a:lnTo>
                  <a:pt x="0" y="4863507"/>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rot="6087273">
            <a:off x="16499100" y="4419465"/>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5" name="Freeform 5"/>
          <p:cNvSpPr/>
          <p:nvPr/>
        </p:nvSpPr>
        <p:spPr>
          <a:xfrm rot="-4420793">
            <a:off x="10604897" y="-4495251"/>
            <a:ext cx="9951332" cy="10312261"/>
          </a:xfrm>
          <a:custGeom>
            <a:avLst/>
            <a:gdLst/>
            <a:ahLst/>
            <a:cxnLst/>
            <a:rect l="l" t="t" r="r" b="b"/>
            <a:pathLst>
              <a:path w="9951332" h="10312261">
                <a:moveTo>
                  <a:pt x="0" y="0"/>
                </a:moveTo>
                <a:lnTo>
                  <a:pt x="9951332" y="0"/>
                </a:lnTo>
                <a:lnTo>
                  <a:pt x="9951332" y="10312261"/>
                </a:lnTo>
                <a:lnTo>
                  <a:pt x="0" y="10312261"/>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457200" y="89725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828781" y="2266574"/>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0" name="Freeform 10"/>
          <p:cNvSpPr/>
          <p:nvPr/>
        </p:nvSpPr>
        <p:spPr>
          <a:xfrm rot="-2059948">
            <a:off x="16604155" y="-438298"/>
            <a:ext cx="2350917" cy="2436183"/>
          </a:xfrm>
          <a:custGeom>
            <a:avLst/>
            <a:gdLst/>
            <a:ahLst/>
            <a:cxnLst/>
            <a:rect l="l" t="t" r="r" b="b"/>
            <a:pathLst>
              <a:path w="2350917" h="2436183">
                <a:moveTo>
                  <a:pt x="0" y="0"/>
                </a:moveTo>
                <a:lnTo>
                  <a:pt x="2350917" y="0"/>
                </a:lnTo>
                <a:lnTo>
                  <a:pt x="2350917" y="2436183"/>
                </a:lnTo>
                <a:lnTo>
                  <a:pt x="0" y="24361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3782951">
            <a:off x="1393662" y="8897625"/>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300988" y="346334"/>
            <a:ext cx="853005" cy="853005"/>
          </a:xfrm>
          <a:custGeom>
            <a:avLst/>
            <a:gdLst/>
            <a:ahLst/>
            <a:cxnLst/>
            <a:rect l="l" t="t" r="r" b="b"/>
            <a:pathLst>
              <a:path w="853005" h="853005">
                <a:moveTo>
                  <a:pt x="0" y="0"/>
                </a:moveTo>
                <a:lnTo>
                  <a:pt x="853006" y="0"/>
                </a:lnTo>
                <a:lnTo>
                  <a:pt x="853006" y="853006"/>
                </a:lnTo>
                <a:lnTo>
                  <a:pt x="0" y="853006"/>
                </a:lnTo>
                <a:lnTo>
                  <a:pt x="0" y="0"/>
                </a:lnTo>
                <a:close/>
              </a:path>
            </a:pathLst>
          </a:custGeom>
          <a:blipFill>
            <a:blip r:embed="rId5"/>
            <a:stretch>
              <a:fillRect/>
            </a:stretch>
          </a:blipFill>
        </p:spPr>
      </p:sp>
      <p:sp>
        <p:nvSpPr>
          <p:cNvPr id="13" name="TextBox 13"/>
          <p:cNvSpPr txBox="1"/>
          <p:nvPr/>
        </p:nvSpPr>
        <p:spPr>
          <a:xfrm>
            <a:off x="1715485" y="336809"/>
            <a:ext cx="14857029" cy="1929765"/>
          </a:xfrm>
          <a:prstGeom prst="rect">
            <a:avLst/>
          </a:prstGeom>
        </p:spPr>
        <p:txBody>
          <a:bodyPr lIns="0" tIns="0" rIns="0" bIns="0" rtlCol="0" anchor="t">
            <a:spAutoFit/>
          </a:bodyPr>
          <a:lstStyle/>
          <a:p>
            <a:pPr algn="just">
              <a:lnSpc>
                <a:spcPts val="5040"/>
              </a:lnSpc>
            </a:pPr>
            <a:r>
              <a:rPr lang="en-US" sz="4200" spc="420">
                <a:solidFill>
                  <a:srgbClr val="6BD4CD"/>
                </a:solidFill>
                <a:latin typeface="Glacial Indifference Bold"/>
              </a:rPr>
              <a:t>COMPARATIVE STUDY OF THE CASCADED CHEVRON AND THE CASCADED KINK ACTUATOR (HOW OUR STRUCTURE IS BETTER?)</a:t>
            </a:r>
          </a:p>
        </p:txBody>
      </p:sp>
      <p:sp>
        <p:nvSpPr>
          <p:cNvPr id="14" name="TextBox 14"/>
          <p:cNvSpPr txBox="1"/>
          <p:nvPr/>
        </p:nvSpPr>
        <p:spPr>
          <a:xfrm>
            <a:off x="887620" y="3361949"/>
            <a:ext cx="16115315" cy="3400425"/>
          </a:xfrm>
          <a:prstGeom prst="rect">
            <a:avLst/>
          </a:prstGeom>
        </p:spPr>
        <p:txBody>
          <a:bodyPr lIns="0" tIns="0" rIns="0" bIns="0" rtlCol="0" anchor="t">
            <a:spAutoFit/>
          </a:bodyPr>
          <a:lstStyle/>
          <a:p>
            <a:pPr algn="just">
              <a:lnSpc>
                <a:spcPts val="4499"/>
              </a:lnSpc>
            </a:pPr>
            <a:r>
              <a:rPr lang="en-US" sz="2999">
                <a:solidFill>
                  <a:srgbClr val="6BD4CD"/>
                </a:solidFill>
                <a:latin typeface="Glacial Indifference"/>
              </a:rPr>
              <a:t>The following results and simulation shows the benefit of using the cascaded kink actuator over the cascaded chevron actuator, this comparative analysis is done mainly considering three factors, </a:t>
            </a:r>
          </a:p>
          <a:p>
            <a:pPr marL="647698" lvl="1" indent="-323849" algn="just">
              <a:lnSpc>
                <a:spcPts val="4499"/>
              </a:lnSpc>
              <a:buFont typeface="Arial"/>
              <a:buChar char="•"/>
            </a:pPr>
            <a:r>
              <a:rPr lang="en-US" sz="2999">
                <a:solidFill>
                  <a:srgbClr val="6BD4CD"/>
                </a:solidFill>
                <a:latin typeface="Glacial Indifference"/>
              </a:rPr>
              <a:t>Displacement </a:t>
            </a:r>
          </a:p>
          <a:p>
            <a:pPr marL="647698" lvl="1" indent="-323849" algn="just">
              <a:lnSpc>
                <a:spcPts val="4499"/>
              </a:lnSpc>
              <a:buFont typeface="Arial"/>
              <a:buChar char="•"/>
            </a:pPr>
            <a:r>
              <a:rPr lang="en-US" sz="2999">
                <a:solidFill>
                  <a:srgbClr val="6BD4CD"/>
                </a:solidFill>
                <a:latin typeface="Glacial Indifference"/>
              </a:rPr>
              <a:t>Temperature  </a:t>
            </a:r>
          </a:p>
          <a:p>
            <a:pPr marL="647698" lvl="1" indent="-323849" algn="just">
              <a:lnSpc>
                <a:spcPts val="4499"/>
              </a:lnSpc>
              <a:buFont typeface="Arial"/>
              <a:buChar char="•"/>
            </a:pPr>
            <a:r>
              <a:rPr lang="en-US" sz="2999">
                <a:solidFill>
                  <a:srgbClr val="6BD4CD"/>
                </a:solidFill>
                <a:latin typeface="Glacial Indifference"/>
              </a:rPr>
              <a:t>Stress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1028700" y="1757279"/>
            <a:ext cx="4848848" cy="3751796"/>
          </a:xfrm>
          <a:custGeom>
            <a:avLst/>
            <a:gdLst/>
            <a:ahLst/>
            <a:cxnLst/>
            <a:rect l="l" t="t" r="r" b="b"/>
            <a:pathLst>
              <a:path w="4848848" h="3751796">
                <a:moveTo>
                  <a:pt x="0" y="0"/>
                </a:moveTo>
                <a:lnTo>
                  <a:pt x="4848848" y="0"/>
                </a:lnTo>
                <a:lnTo>
                  <a:pt x="4848848" y="3751796"/>
                </a:lnTo>
                <a:lnTo>
                  <a:pt x="0" y="3751796"/>
                </a:lnTo>
                <a:lnTo>
                  <a:pt x="0" y="0"/>
                </a:lnTo>
                <a:close/>
              </a:path>
            </a:pathLst>
          </a:custGeom>
          <a:blipFill>
            <a:blip r:embed="rId7"/>
            <a:stretch>
              <a:fillRect/>
            </a:stretch>
          </a:blipFill>
        </p:spPr>
      </p:sp>
      <p:sp>
        <p:nvSpPr>
          <p:cNvPr id="14" name="Freeform 14"/>
          <p:cNvSpPr/>
          <p:nvPr/>
        </p:nvSpPr>
        <p:spPr>
          <a:xfrm>
            <a:off x="9539915" y="1713026"/>
            <a:ext cx="4904308" cy="3751796"/>
          </a:xfrm>
          <a:custGeom>
            <a:avLst/>
            <a:gdLst/>
            <a:ahLst/>
            <a:cxnLst/>
            <a:rect l="l" t="t" r="r" b="b"/>
            <a:pathLst>
              <a:path w="4904308" h="3751796">
                <a:moveTo>
                  <a:pt x="0" y="0"/>
                </a:moveTo>
                <a:lnTo>
                  <a:pt x="4904308" y="0"/>
                </a:lnTo>
                <a:lnTo>
                  <a:pt x="4904308" y="3751796"/>
                </a:lnTo>
                <a:lnTo>
                  <a:pt x="0" y="3751796"/>
                </a:lnTo>
                <a:lnTo>
                  <a:pt x="0" y="0"/>
                </a:lnTo>
                <a:close/>
              </a:path>
            </a:pathLst>
          </a:custGeom>
          <a:blipFill>
            <a:blip r:embed="rId8"/>
            <a:stretch>
              <a:fillRect/>
            </a:stretch>
          </a:blipFill>
        </p:spPr>
      </p:sp>
      <p:sp>
        <p:nvSpPr>
          <p:cNvPr id="15" name="Freeform 15"/>
          <p:cNvSpPr/>
          <p:nvPr/>
        </p:nvSpPr>
        <p:spPr>
          <a:xfrm>
            <a:off x="1028700" y="5750572"/>
            <a:ext cx="6447171" cy="3859749"/>
          </a:xfrm>
          <a:custGeom>
            <a:avLst/>
            <a:gdLst/>
            <a:ahLst/>
            <a:cxnLst/>
            <a:rect l="l" t="t" r="r" b="b"/>
            <a:pathLst>
              <a:path w="6447171" h="3859749">
                <a:moveTo>
                  <a:pt x="0" y="0"/>
                </a:moveTo>
                <a:lnTo>
                  <a:pt x="6447171" y="0"/>
                </a:lnTo>
                <a:lnTo>
                  <a:pt x="6447171" y="3859749"/>
                </a:lnTo>
                <a:lnTo>
                  <a:pt x="0" y="3859749"/>
                </a:lnTo>
                <a:lnTo>
                  <a:pt x="0" y="0"/>
                </a:lnTo>
                <a:close/>
              </a:path>
            </a:pathLst>
          </a:custGeom>
          <a:blipFill>
            <a:blip r:embed="rId9"/>
            <a:stretch>
              <a:fillRect/>
            </a:stretch>
          </a:blipFill>
        </p:spPr>
      </p:sp>
      <p:sp>
        <p:nvSpPr>
          <p:cNvPr id="16" name="Freeform 16"/>
          <p:cNvSpPr/>
          <p:nvPr/>
        </p:nvSpPr>
        <p:spPr>
          <a:xfrm>
            <a:off x="9539915" y="5750572"/>
            <a:ext cx="6468555" cy="3859749"/>
          </a:xfrm>
          <a:custGeom>
            <a:avLst/>
            <a:gdLst/>
            <a:ahLst/>
            <a:cxnLst/>
            <a:rect l="l" t="t" r="r" b="b"/>
            <a:pathLst>
              <a:path w="6468555" h="3859749">
                <a:moveTo>
                  <a:pt x="0" y="0"/>
                </a:moveTo>
                <a:lnTo>
                  <a:pt x="6468555" y="0"/>
                </a:lnTo>
                <a:lnTo>
                  <a:pt x="6468555" y="3859749"/>
                </a:lnTo>
                <a:lnTo>
                  <a:pt x="0" y="3859749"/>
                </a:lnTo>
                <a:lnTo>
                  <a:pt x="0" y="0"/>
                </a:lnTo>
                <a:close/>
              </a:path>
            </a:pathLst>
          </a:custGeom>
          <a:blipFill>
            <a:blip r:embed="rId10"/>
            <a:stretch>
              <a:fillRect/>
            </a:stretch>
          </a:blipFill>
        </p:spPr>
      </p:sp>
      <p:sp>
        <p:nvSpPr>
          <p:cNvPr id="17" name="TextBox 17"/>
          <p:cNvSpPr txBox="1"/>
          <p:nvPr/>
        </p:nvSpPr>
        <p:spPr>
          <a:xfrm>
            <a:off x="2382499" y="113194"/>
            <a:ext cx="14314831" cy="954588"/>
          </a:xfrm>
          <a:prstGeom prst="rect">
            <a:avLst/>
          </a:prstGeom>
        </p:spPr>
        <p:txBody>
          <a:bodyPr lIns="0" tIns="0" rIns="0" bIns="0" rtlCol="0" anchor="t">
            <a:spAutoFit/>
          </a:bodyPr>
          <a:lstStyle/>
          <a:p>
            <a:pPr>
              <a:lnSpc>
                <a:spcPts val="3720"/>
              </a:lnSpc>
            </a:pPr>
            <a:r>
              <a:rPr lang="en-US" sz="3100" spc="310">
                <a:solidFill>
                  <a:srgbClr val="04345C"/>
                </a:solidFill>
                <a:latin typeface="Glacial Indifference Bold"/>
              </a:rPr>
              <a:t>COMPARATIVE STUDY OF THE CASCADED CHEVRON AND THE CASCADED KINK ACTUATOR (HOW OUR STRUCTURE IS BETTER?)</a:t>
            </a:r>
          </a:p>
        </p:txBody>
      </p:sp>
      <p:sp>
        <p:nvSpPr>
          <p:cNvPr id="18" name="TextBox 18"/>
          <p:cNvSpPr txBox="1"/>
          <p:nvPr/>
        </p:nvSpPr>
        <p:spPr>
          <a:xfrm>
            <a:off x="1600200" y="1304925"/>
            <a:ext cx="4317936" cy="408101"/>
          </a:xfrm>
          <a:prstGeom prst="rect">
            <a:avLst/>
          </a:prstGeom>
        </p:spPr>
        <p:txBody>
          <a:bodyPr lIns="0" tIns="0" rIns="0" bIns="0" rtlCol="0" anchor="t">
            <a:spAutoFit/>
          </a:bodyPr>
          <a:lstStyle/>
          <a:p>
            <a:pPr algn="ctr">
              <a:lnSpc>
                <a:spcPts val="3138"/>
              </a:lnSpc>
            </a:pPr>
            <a:r>
              <a:rPr lang="en-US" sz="2615" spc="261">
                <a:solidFill>
                  <a:srgbClr val="04345C"/>
                </a:solidFill>
                <a:latin typeface="Glacial Indifference"/>
              </a:rPr>
              <a:t>DISPLACEMENT</a:t>
            </a:r>
          </a:p>
        </p:txBody>
      </p:sp>
      <p:sp>
        <p:nvSpPr>
          <p:cNvPr id="19" name="TextBox 19"/>
          <p:cNvSpPr txBox="1"/>
          <p:nvPr/>
        </p:nvSpPr>
        <p:spPr>
          <a:xfrm>
            <a:off x="2715137" y="7155651"/>
            <a:ext cx="4344472" cy="448896"/>
          </a:xfrm>
          <a:prstGeom prst="rect">
            <a:avLst/>
          </a:prstGeom>
        </p:spPr>
        <p:txBody>
          <a:bodyPr lIns="0" tIns="0" rIns="0" bIns="0" rtlCol="0" anchor="t">
            <a:spAutoFit/>
          </a:bodyPr>
          <a:lstStyle/>
          <a:p>
            <a:pPr algn="ctr">
              <a:lnSpc>
                <a:spcPts val="3686"/>
              </a:lnSpc>
            </a:pPr>
            <a:r>
              <a:rPr lang="en-US" sz="2633">
                <a:solidFill>
                  <a:srgbClr val="04345C"/>
                </a:solidFill>
                <a:latin typeface="Glacial Indifference Bold"/>
              </a:rPr>
              <a:t>Max. Displacement at-30ms</a:t>
            </a:r>
          </a:p>
        </p:txBody>
      </p:sp>
      <p:sp>
        <p:nvSpPr>
          <p:cNvPr id="20" name="TextBox 20"/>
          <p:cNvSpPr txBox="1"/>
          <p:nvPr/>
        </p:nvSpPr>
        <p:spPr>
          <a:xfrm>
            <a:off x="11444361" y="7155651"/>
            <a:ext cx="4320778" cy="448896"/>
          </a:xfrm>
          <a:prstGeom prst="rect">
            <a:avLst/>
          </a:prstGeom>
        </p:spPr>
        <p:txBody>
          <a:bodyPr lIns="0" tIns="0" rIns="0" bIns="0" rtlCol="0" anchor="t">
            <a:spAutoFit/>
          </a:bodyPr>
          <a:lstStyle/>
          <a:p>
            <a:pPr algn="ctr">
              <a:lnSpc>
                <a:spcPts val="3686"/>
              </a:lnSpc>
            </a:pPr>
            <a:r>
              <a:rPr lang="en-US" sz="2633">
                <a:solidFill>
                  <a:srgbClr val="04345C"/>
                </a:solidFill>
                <a:latin typeface="Glacial Indifference Bold"/>
              </a:rPr>
              <a:t>Max. Displacement at-26ms</a:t>
            </a:r>
          </a:p>
        </p:txBody>
      </p:sp>
      <p:sp>
        <p:nvSpPr>
          <p:cNvPr id="21" name="TextBox 21"/>
          <p:cNvSpPr txBox="1"/>
          <p:nvPr/>
        </p:nvSpPr>
        <p:spPr>
          <a:xfrm>
            <a:off x="14444223" y="3297331"/>
            <a:ext cx="3636288" cy="420233"/>
          </a:xfrm>
          <a:prstGeom prst="rect">
            <a:avLst/>
          </a:prstGeom>
        </p:spPr>
        <p:txBody>
          <a:bodyPr lIns="0" tIns="0" rIns="0" bIns="0" rtlCol="0" anchor="t">
            <a:spAutoFit/>
          </a:bodyPr>
          <a:lstStyle/>
          <a:p>
            <a:pPr algn="ctr">
              <a:lnSpc>
                <a:spcPts val="3336"/>
              </a:lnSpc>
            </a:pPr>
            <a:r>
              <a:rPr lang="en-US" sz="2383">
                <a:solidFill>
                  <a:srgbClr val="04345C"/>
                </a:solidFill>
                <a:latin typeface="Glacial Indifference Bold"/>
              </a:rPr>
              <a:t>Max. Displacement -35um</a:t>
            </a:r>
          </a:p>
        </p:txBody>
      </p:sp>
      <p:sp>
        <p:nvSpPr>
          <p:cNvPr id="22" name="TextBox 22"/>
          <p:cNvSpPr txBox="1"/>
          <p:nvPr/>
        </p:nvSpPr>
        <p:spPr>
          <a:xfrm>
            <a:off x="5877548" y="3245269"/>
            <a:ext cx="3533122" cy="407990"/>
          </a:xfrm>
          <a:prstGeom prst="rect">
            <a:avLst/>
          </a:prstGeom>
        </p:spPr>
        <p:txBody>
          <a:bodyPr lIns="0" tIns="0" rIns="0" bIns="0" rtlCol="0" anchor="t">
            <a:spAutoFit/>
          </a:bodyPr>
          <a:lstStyle/>
          <a:p>
            <a:pPr algn="ctr">
              <a:lnSpc>
                <a:spcPts val="3222"/>
              </a:lnSpc>
            </a:pPr>
            <a:r>
              <a:rPr lang="en-US" sz="2301">
                <a:solidFill>
                  <a:srgbClr val="04345C"/>
                </a:solidFill>
                <a:latin typeface="Glacial Indifference Bold"/>
              </a:rPr>
              <a:t>Max. Displacement -30um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5692641">
            <a:off x="1853217" y="-2526377"/>
            <a:ext cx="14137151" cy="14649897"/>
          </a:xfrm>
          <a:custGeom>
            <a:avLst/>
            <a:gdLst/>
            <a:ahLst/>
            <a:cxnLst/>
            <a:rect l="l" t="t" r="r" b="b"/>
            <a:pathLst>
              <a:path w="14137151" h="14649897">
                <a:moveTo>
                  <a:pt x="0" y="0"/>
                </a:moveTo>
                <a:lnTo>
                  <a:pt x="14137150" y="0"/>
                </a:lnTo>
                <a:lnTo>
                  <a:pt x="14137150" y="14649897"/>
                </a:lnTo>
                <a:lnTo>
                  <a:pt x="0" y="14649897"/>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a:off x="-1816729" y="5468715"/>
            <a:ext cx="5328508" cy="5521770"/>
          </a:xfrm>
          <a:custGeom>
            <a:avLst/>
            <a:gdLst/>
            <a:ahLst/>
            <a:cxnLst/>
            <a:rect l="l" t="t" r="r" b="b"/>
            <a:pathLst>
              <a:path w="5328508" h="5521770">
                <a:moveTo>
                  <a:pt x="0" y="0"/>
                </a:moveTo>
                <a:lnTo>
                  <a:pt x="5328508" y="0"/>
                </a:lnTo>
                <a:lnTo>
                  <a:pt x="5328508" y="5521770"/>
                </a:lnTo>
                <a:lnTo>
                  <a:pt x="0" y="5521770"/>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a:off x="648884" y="8667750"/>
            <a:ext cx="2306858" cy="2390526"/>
          </a:xfrm>
          <a:custGeom>
            <a:avLst/>
            <a:gdLst/>
            <a:ahLst/>
            <a:cxnLst/>
            <a:rect l="l" t="t" r="r" b="b"/>
            <a:pathLst>
              <a:path w="2306858" h="2390526">
                <a:moveTo>
                  <a:pt x="0" y="0"/>
                </a:moveTo>
                <a:lnTo>
                  <a:pt x="2306858" y="0"/>
                </a:lnTo>
                <a:lnTo>
                  <a:pt x="2306858" y="2390526"/>
                </a:lnTo>
                <a:lnTo>
                  <a:pt x="0" y="23905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2700000">
            <a:off x="12967898" y="-2126071"/>
            <a:ext cx="6088708" cy="6309542"/>
          </a:xfrm>
          <a:custGeom>
            <a:avLst/>
            <a:gdLst/>
            <a:ahLst/>
            <a:cxnLst/>
            <a:rect l="l" t="t" r="r" b="b"/>
            <a:pathLst>
              <a:path w="6088708" h="6309542">
                <a:moveTo>
                  <a:pt x="0" y="0"/>
                </a:moveTo>
                <a:lnTo>
                  <a:pt x="6088708" y="0"/>
                </a:lnTo>
                <a:lnTo>
                  <a:pt x="6088708" y="6309542"/>
                </a:lnTo>
                <a:lnTo>
                  <a:pt x="0" y="6309542"/>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6" name="Freeform 6"/>
          <p:cNvSpPr/>
          <p:nvPr/>
        </p:nvSpPr>
        <p:spPr>
          <a:xfrm rot="6449029">
            <a:off x="16729013" y="2010975"/>
            <a:ext cx="1828804" cy="1895134"/>
          </a:xfrm>
          <a:custGeom>
            <a:avLst/>
            <a:gdLst/>
            <a:ahLst/>
            <a:cxnLst/>
            <a:rect l="l" t="t" r="r" b="b"/>
            <a:pathLst>
              <a:path w="1828804" h="1895134">
                <a:moveTo>
                  <a:pt x="0" y="0"/>
                </a:moveTo>
                <a:lnTo>
                  <a:pt x="1828804" y="0"/>
                </a:lnTo>
                <a:lnTo>
                  <a:pt x="1828804" y="1895134"/>
                </a:lnTo>
                <a:lnTo>
                  <a:pt x="0" y="18951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2" name="Freeform 12"/>
          <p:cNvSpPr/>
          <p:nvPr/>
        </p:nvSpPr>
        <p:spPr>
          <a:xfrm>
            <a:off x="980925" y="2001011"/>
            <a:ext cx="5061709" cy="3935479"/>
          </a:xfrm>
          <a:custGeom>
            <a:avLst/>
            <a:gdLst/>
            <a:ahLst/>
            <a:cxnLst/>
            <a:rect l="l" t="t" r="r" b="b"/>
            <a:pathLst>
              <a:path w="5061709" h="3935479">
                <a:moveTo>
                  <a:pt x="0" y="0"/>
                </a:moveTo>
                <a:lnTo>
                  <a:pt x="5061709" y="0"/>
                </a:lnTo>
                <a:lnTo>
                  <a:pt x="5061709" y="3935479"/>
                </a:lnTo>
                <a:lnTo>
                  <a:pt x="0" y="3935479"/>
                </a:lnTo>
                <a:lnTo>
                  <a:pt x="0" y="0"/>
                </a:lnTo>
                <a:close/>
              </a:path>
            </a:pathLst>
          </a:custGeom>
          <a:blipFill>
            <a:blip r:embed="rId5"/>
            <a:stretch>
              <a:fillRect/>
            </a:stretch>
          </a:blipFill>
        </p:spPr>
      </p:sp>
      <p:sp>
        <p:nvSpPr>
          <p:cNvPr id="13" name="Freeform 13"/>
          <p:cNvSpPr/>
          <p:nvPr/>
        </p:nvSpPr>
        <p:spPr>
          <a:xfrm>
            <a:off x="10134757" y="1941341"/>
            <a:ext cx="5335757" cy="3995148"/>
          </a:xfrm>
          <a:custGeom>
            <a:avLst/>
            <a:gdLst/>
            <a:ahLst/>
            <a:cxnLst/>
            <a:rect l="l" t="t" r="r" b="b"/>
            <a:pathLst>
              <a:path w="5335757" h="3995148">
                <a:moveTo>
                  <a:pt x="0" y="0"/>
                </a:moveTo>
                <a:lnTo>
                  <a:pt x="5335757" y="0"/>
                </a:lnTo>
                <a:lnTo>
                  <a:pt x="5335757" y="3995149"/>
                </a:lnTo>
                <a:lnTo>
                  <a:pt x="0" y="3995149"/>
                </a:lnTo>
                <a:lnTo>
                  <a:pt x="0" y="0"/>
                </a:lnTo>
                <a:close/>
              </a:path>
            </a:pathLst>
          </a:custGeom>
          <a:blipFill>
            <a:blip r:embed="rId6"/>
            <a:stretch>
              <a:fillRect/>
            </a:stretch>
          </a:blipFill>
        </p:spPr>
      </p:sp>
      <p:sp>
        <p:nvSpPr>
          <p:cNvPr id="14" name="Freeform 14"/>
          <p:cNvSpPr/>
          <p:nvPr/>
        </p:nvSpPr>
        <p:spPr>
          <a:xfrm>
            <a:off x="980925" y="6142928"/>
            <a:ext cx="6419232" cy="3868544"/>
          </a:xfrm>
          <a:custGeom>
            <a:avLst/>
            <a:gdLst/>
            <a:ahLst/>
            <a:cxnLst/>
            <a:rect l="l" t="t" r="r" b="b"/>
            <a:pathLst>
              <a:path w="6419232" h="3868544">
                <a:moveTo>
                  <a:pt x="0" y="0"/>
                </a:moveTo>
                <a:lnTo>
                  <a:pt x="6419232" y="0"/>
                </a:lnTo>
                <a:lnTo>
                  <a:pt x="6419232" y="3868544"/>
                </a:lnTo>
                <a:lnTo>
                  <a:pt x="0" y="3868544"/>
                </a:lnTo>
                <a:lnTo>
                  <a:pt x="0" y="0"/>
                </a:lnTo>
                <a:close/>
              </a:path>
            </a:pathLst>
          </a:custGeom>
          <a:blipFill>
            <a:blip r:embed="rId7"/>
            <a:stretch>
              <a:fillRect/>
            </a:stretch>
          </a:blipFill>
        </p:spPr>
      </p:sp>
      <p:sp>
        <p:nvSpPr>
          <p:cNvPr id="15" name="Freeform 15"/>
          <p:cNvSpPr/>
          <p:nvPr/>
        </p:nvSpPr>
        <p:spPr>
          <a:xfrm>
            <a:off x="10134757" y="6142928"/>
            <a:ext cx="6419232" cy="3868544"/>
          </a:xfrm>
          <a:custGeom>
            <a:avLst/>
            <a:gdLst/>
            <a:ahLst/>
            <a:cxnLst/>
            <a:rect l="l" t="t" r="r" b="b"/>
            <a:pathLst>
              <a:path w="6419232" h="3868544">
                <a:moveTo>
                  <a:pt x="0" y="0"/>
                </a:moveTo>
                <a:lnTo>
                  <a:pt x="6419232" y="0"/>
                </a:lnTo>
                <a:lnTo>
                  <a:pt x="6419232" y="3868544"/>
                </a:lnTo>
                <a:lnTo>
                  <a:pt x="0" y="3868544"/>
                </a:lnTo>
                <a:lnTo>
                  <a:pt x="0" y="0"/>
                </a:lnTo>
                <a:close/>
              </a:path>
            </a:pathLst>
          </a:custGeom>
          <a:blipFill>
            <a:blip r:embed="rId8"/>
            <a:stretch>
              <a:fillRect/>
            </a:stretch>
          </a:blipFill>
        </p:spPr>
      </p:sp>
      <p:sp>
        <p:nvSpPr>
          <p:cNvPr id="16" name="TextBox 16"/>
          <p:cNvSpPr txBox="1"/>
          <p:nvPr/>
        </p:nvSpPr>
        <p:spPr>
          <a:xfrm>
            <a:off x="1668904" y="214535"/>
            <a:ext cx="15018896" cy="984805"/>
          </a:xfrm>
          <a:prstGeom prst="rect">
            <a:avLst/>
          </a:prstGeom>
        </p:spPr>
        <p:txBody>
          <a:bodyPr lIns="0" tIns="0" rIns="0" bIns="0" rtlCol="0" anchor="t">
            <a:spAutoFit/>
          </a:bodyPr>
          <a:lstStyle/>
          <a:p>
            <a:pPr>
              <a:lnSpc>
                <a:spcPts val="3839"/>
              </a:lnSpc>
            </a:pPr>
            <a:r>
              <a:rPr lang="en-US" sz="3199" spc="319">
                <a:solidFill>
                  <a:srgbClr val="34B6AD"/>
                </a:solidFill>
                <a:latin typeface="Glacial Indifference Bold"/>
              </a:rPr>
              <a:t>COMPARATIVE STUDY OF THE CASCADED CHEVRON AND THE CASCADED KINK ACTUATOR (HOW OUR STRUCTURE IS BETTER?)</a:t>
            </a:r>
          </a:p>
        </p:txBody>
      </p:sp>
      <p:sp>
        <p:nvSpPr>
          <p:cNvPr id="17" name="TextBox 17"/>
          <p:cNvSpPr txBox="1"/>
          <p:nvPr/>
        </p:nvSpPr>
        <p:spPr>
          <a:xfrm>
            <a:off x="438150" y="1393554"/>
            <a:ext cx="4317936" cy="408146"/>
          </a:xfrm>
          <a:prstGeom prst="rect">
            <a:avLst/>
          </a:prstGeom>
        </p:spPr>
        <p:txBody>
          <a:bodyPr lIns="0" tIns="0" rIns="0" bIns="0" rtlCol="0" anchor="t">
            <a:spAutoFit/>
          </a:bodyPr>
          <a:lstStyle/>
          <a:p>
            <a:pPr algn="ctr">
              <a:lnSpc>
                <a:spcPts val="3138"/>
              </a:lnSpc>
            </a:pPr>
            <a:r>
              <a:rPr lang="en-US" sz="2615" spc="261">
                <a:solidFill>
                  <a:srgbClr val="34B6AD"/>
                </a:solidFill>
                <a:latin typeface="Glacial Indifference"/>
              </a:rPr>
              <a:t>TEMPERATURE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1028700" y="1998776"/>
            <a:ext cx="5267162" cy="3989875"/>
          </a:xfrm>
          <a:custGeom>
            <a:avLst/>
            <a:gdLst/>
            <a:ahLst/>
            <a:cxnLst/>
            <a:rect l="l" t="t" r="r" b="b"/>
            <a:pathLst>
              <a:path w="5267162" h="3989875">
                <a:moveTo>
                  <a:pt x="0" y="0"/>
                </a:moveTo>
                <a:lnTo>
                  <a:pt x="5267162" y="0"/>
                </a:lnTo>
                <a:lnTo>
                  <a:pt x="5267162" y="3989875"/>
                </a:lnTo>
                <a:lnTo>
                  <a:pt x="0" y="3989875"/>
                </a:lnTo>
                <a:lnTo>
                  <a:pt x="0" y="0"/>
                </a:lnTo>
                <a:close/>
              </a:path>
            </a:pathLst>
          </a:custGeom>
          <a:blipFill>
            <a:blip r:embed="rId7"/>
            <a:stretch>
              <a:fillRect/>
            </a:stretch>
          </a:blipFill>
        </p:spPr>
      </p:sp>
      <p:sp>
        <p:nvSpPr>
          <p:cNvPr id="14" name="Freeform 14"/>
          <p:cNvSpPr/>
          <p:nvPr/>
        </p:nvSpPr>
        <p:spPr>
          <a:xfrm>
            <a:off x="10324049" y="1998776"/>
            <a:ext cx="5164887" cy="3989875"/>
          </a:xfrm>
          <a:custGeom>
            <a:avLst/>
            <a:gdLst/>
            <a:ahLst/>
            <a:cxnLst/>
            <a:rect l="l" t="t" r="r" b="b"/>
            <a:pathLst>
              <a:path w="5164887" h="3989875">
                <a:moveTo>
                  <a:pt x="0" y="0"/>
                </a:moveTo>
                <a:lnTo>
                  <a:pt x="5164887" y="0"/>
                </a:lnTo>
                <a:lnTo>
                  <a:pt x="5164887" y="3989875"/>
                </a:lnTo>
                <a:lnTo>
                  <a:pt x="0" y="3989875"/>
                </a:lnTo>
                <a:lnTo>
                  <a:pt x="0" y="0"/>
                </a:lnTo>
                <a:close/>
              </a:path>
            </a:pathLst>
          </a:custGeom>
          <a:blipFill>
            <a:blip r:embed="rId8"/>
            <a:stretch>
              <a:fillRect/>
            </a:stretch>
          </a:blipFill>
        </p:spPr>
      </p:sp>
      <p:sp>
        <p:nvSpPr>
          <p:cNvPr id="15" name="Freeform 15"/>
          <p:cNvSpPr/>
          <p:nvPr/>
        </p:nvSpPr>
        <p:spPr>
          <a:xfrm>
            <a:off x="1028700" y="6160489"/>
            <a:ext cx="6630874" cy="3971735"/>
          </a:xfrm>
          <a:custGeom>
            <a:avLst/>
            <a:gdLst/>
            <a:ahLst/>
            <a:cxnLst/>
            <a:rect l="l" t="t" r="r" b="b"/>
            <a:pathLst>
              <a:path w="6630874" h="3971735">
                <a:moveTo>
                  <a:pt x="0" y="0"/>
                </a:moveTo>
                <a:lnTo>
                  <a:pt x="6630874" y="0"/>
                </a:lnTo>
                <a:lnTo>
                  <a:pt x="6630874" y="3971735"/>
                </a:lnTo>
                <a:lnTo>
                  <a:pt x="0" y="3971735"/>
                </a:lnTo>
                <a:lnTo>
                  <a:pt x="0" y="0"/>
                </a:lnTo>
                <a:close/>
              </a:path>
            </a:pathLst>
          </a:custGeom>
          <a:blipFill>
            <a:blip r:embed="rId9"/>
            <a:stretch>
              <a:fillRect/>
            </a:stretch>
          </a:blipFill>
        </p:spPr>
      </p:sp>
      <p:sp>
        <p:nvSpPr>
          <p:cNvPr id="16" name="Freeform 16"/>
          <p:cNvSpPr/>
          <p:nvPr/>
        </p:nvSpPr>
        <p:spPr>
          <a:xfrm>
            <a:off x="10324049" y="6160489"/>
            <a:ext cx="6667634" cy="3971735"/>
          </a:xfrm>
          <a:custGeom>
            <a:avLst/>
            <a:gdLst/>
            <a:ahLst/>
            <a:cxnLst/>
            <a:rect l="l" t="t" r="r" b="b"/>
            <a:pathLst>
              <a:path w="6667634" h="3971735">
                <a:moveTo>
                  <a:pt x="0" y="0"/>
                </a:moveTo>
                <a:lnTo>
                  <a:pt x="6667634" y="0"/>
                </a:lnTo>
                <a:lnTo>
                  <a:pt x="6667634" y="3971735"/>
                </a:lnTo>
                <a:lnTo>
                  <a:pt x="0" y="3971735"/>
                </a:lnTo>
                <a:lnTo>
                  <a:pt x="0" y="0"/>
                </a:lnTo>
                <a:close/>
              </a:path>
            </a:pathLst>
          </a:custGeom>
          <a:blipFill>
            <a:blip r:embed="rId10"/>
            <a:stretch>
              <a:fillRect/>
            </a:stretch>
          </a:blipFill>
        </p:spPr>
      </p:sp>
      <p:sp>
        <p:nvSpPr>
          <p:cNvPr id="17" name="TextBox 17"/>
          <p:cNvSpPr txBox="1"/>
          <p:nvPr/>
        </p:nvSpPr>
        <p:spPr>
          <a:xfrm>
            <a:off x="1945020" y="248447"/>
            <a:ext cx="14723730" cy="950892"/>
          </a:xfrm>
          <a:prstGeom prst="rect">
            <a:avLst/>
          </a:prstGeom>
        </p:spPr>
        <p:txBody>
          <a:bodyPr lIns="0" tIns="0" rIns="0" bIns="0" rtlCol="0" anchor="t">
            <a:spAutoFit/>
          </a:bodyPr>
          <a:lstStyle/>
          <a:p>
            <a:pPr>
              <a:lnSpc>
                <a:spcPts val="3706"/>
              </a:lnSpc>
            </a:pPr>
            <a:r>
              <a:rPr lang="en-US" sz="3088" spc="308">
                <a:solidFill>
                  <a:srgbClr val="04345C"/>
                </a:solidFill>
                <a:latin typeface="Glacial Indifference Bold"/>
              </a:rPr>
              <a:t>COMPARATIVE STUDY OF THE CASCADED CHEVRON AND THE CASCADED KINK ACTUATOR (HOW OUR STRUCTURE IS BETTER?)</a:t>
            </a:r>
          </a:p>
        </p:txBody>
      </p:sp>
      <p:sp>
        <p:nvSpPr>
          <p:cNvPr id="18" name="TextBox 18"/>
          <p:cNvSpPr txBox="1"/>
          <p:nvPr/>
        </p:nvSpPr>
        <p:spPr>
          <a:xfrm>
            <a:off x="97701" y="1590675"/>
            <a:ext cx="4317936" cy="408101"/>
          </a:xfrm>
          <a:prstGeom prst="rect">
            <a:avLst/>
          </a:prstGeom>
        </p:spPr>
        <p:txBody>
          <a:bodyPr lIns="0" tIns="0" rIns="0" bIns="0" rtlCol="0" anchor="t">
            <a:spAutoFit/>
          </a:bodyPr>
          <a:lstStyle/>
          <a:p>
            <a:pPr algn="ctr">
              <a:lnSpc>
                <a:spcPts val="3138"/>
              </a:lnSpc>
            </a:pPr>
            <a:r>
              <a:rPr lang="en-US" sz="2615" spc="261">
                <a:solidFill>
                  <a:srgbClr val="04345C"/>
                </a:solidFill>
                <a:latin typeface="Glacial Indifference"/>
              </a:rPr>
              <a:t>STRESS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261929">
            <a:off x="9529097" y="-3897920"/>
            <a:ext cx="12406564" cy="12856543"/>
          </a:xfrm>
          <a:custGeom>
            <a:avLst/>
            <a:gdLst/>
            <a:ahLst/>
            <a:cxnLst/>
            <a:rect l="l" t="t" r="r" b="b"/>
            <a:pathLst>
              <a:path w="12406564" h="12856543">
                <a:moveTo>
                  <a:pt x="0" y="0"/>
                </a:moveTo>
                <a:lnTo>
                  <a:pt x="12406564" y="0"/>
                </a:lnTo>
                <a:lnTo>
                  <a:pt x="12406564" y="12856543"/>
                </a:lnTo>
                <a:lnTo>
                  <a:pt x="0" y="12856543"/>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rot="-3503445">
            <a:off x="16529674" y="-710121"/>
            <a:ext cx="2293248" cy="2376423"/>
          </a:xfrm>
          <a:custGeom>
            <a:avLst/>
            <a:gdLst/>
            <a:ahLst/>
            <a:cxnLst/>
            <a:rect l="l" t="t" r="r" b="b"/>
            <a:pathLst>
              <a:path w="2293248" h="2376423">
                <a:moveTo>
                  <a:pt x="0" y="0"/>
                </a:moveTo>
                <a:lnTo>
                  <a:pt x="2293248" y="0"/>
                </a:lnTo>
                <a:lnTo>
                  <a:pt x="2293248" y="2376423"/>
                </a:lnTo>
                <a:lnTo>
                  <a:pt x="0" y="23764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907459">
            <a:off x="-469322" y="7673063"/>
            <a:ext cx="2393626" cy="2480441"/>
          </a:xfrm>
          <a:custGeom>
            <a:avLst/>
            <a:gdLst/>
            <a:ahLst/>
            <a:cxnLst/>
            <a:rect l="l" t="t" r="r" b="b"/>
            <a:pathLst>
              <a:path w="2393626" h="2480441">
                <a:moveTo>
                  <a:pt x="0" y="0"/>
                </a:moveTo>
                <a:lnTo>
                  <a:pt x="2393626" y="0"/>
                </a:lnTo>
                <a:lnTo>
                  <a:pt x="2393626" y="2480441"/>
                </a:lnTo>
                <a:lnTo>
                  <a:pt x="0" y="24804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6512446">
            <a:off x="-1918972" y="3638680"/>
            <a:ext cx="10179983" cy="10549205"/>
          </a:xfrm>
          <a:custGeom>
            <a:avLst/>
            <a:gdLst/>
            <a:ahLst/>
            <a:cxnLst/>
            <a:rect l="l" t="t" r="r" b="b"/>
            <a:pathLst>
              <a:path w="10179983" h="10549205">
                <a:moveTo>
                  <a:pt x="0" y="0"/>
                </a:moveTo>
                <a:lnTo>
                  <a:pt x="10179984" y="0"/>
                </a:lnTo>
                <a:lnTo>
                  <a:pt x="10179984" y="10549206"/>
                </a:lnTo>
                <a:lnTo>
                  <a:pt x="0" y="10549206"/>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7676298" y="80772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716500" y="2244602"/>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Freeform 11"/>
          <p:cNvSpPr/>
          <p:nvPr/>
        </p:nvSpPr>
        <p:spPr>
          <a:xfrm>
            <a:off x="10597189" y="4085840"/>
            <a:ext cx="7119311" cy="3608418"/>
          </a:xfrm>
          <a:custGeom>
            <a:avLst/>
            <a:gdLst/>
            <a:ahLst/>
            <a:cxnLst/>
            <a:rect l="l" t="t" r="r" b="b"/>
            <a:pathLst>
              <a:path w="7119311" h="3608418">
                <a:moveTo>
                  <a:pt x="0" y="0"/>
                </a:moveTo>
                <a:lnTo>
                  <a:pt x="7119311" y="0"/>
                </a:lnTo>
                <a:lnTo>
                  <a:pt x="7119311" y="3608418"/>
                </a:lnTo>
                <a:lnTo>
                  <a:pt x="0" y="3608418"/>
                </a:lnTo>
                <a:lnTo>
                  <a:pt x="0" y="0"/>
                </a:lnTo>
                <a:close/>
              </a:path>
            </a:pathLst>
          </a:custGeom>
          <a:blipFill>
            <a:blip r:embed="rId5"/>
            <a:stretch>
              <a:fillRect/>
            </a:stretch>
          </a:blipFill>
        </p:spPr>
      </p:sp>
      <p:sp>
        <p:nvSpPr>
          <p:cNvPr id="12" name="TextBox 12"/>
          <p:cNvSpPr txBox="1"/>
          <p:nvPr/>
        </p:nvSpPr>
        <p:spPr>
          <a:xfrm>
            <a:off x="-431239" y="443272"/>
            <a:ext cx="12595120" cy="649605"/>
          </a:xfrm>
          <a:prstGeom prst="rect">
            <a:avLst/>
          </a:prstGeom>
        </p:spPr>
        <p:txBody>
          <a:bodyPr lIns="0" tIns="0" rIns="0" bIns="0" rtlCol="0" anchor="t">
            <a:spAutoFit/>
          </a:bodyPr>
          <a:lstStyle/>
          <a:p>
            <a:pPr algn="ctr">
              <a:lnSpc>
                <a:spcPts val="5040"/>
              </a:lnSpc>
            </a:pPr>
            <a:r>
              <a:rPr lang="en-US" sz="4200" spc="420">
                <a:solidFill>
                  <a:srgbClr val="6BD4CD"/>
                </a:solidFill>
                <a:latin typeface="Glacial Indifference Bold"/>
              </a:rPr>
              <a:t>ELECTRO THERMAL ANALYSIS</a:t>
            </a:r>
          </a:p>
        </p:txBody>
      </p:sp>
      <p:sp>
        <p:nvSpPr>
          <p:cNvPr id="13" name="TextBox 13"/>
          <p:cNvSpPr txBox="1"/>
          <p:nvPr/>
        </p:nvSpPr>
        <p:spPr>
          <a:xfrm>
            <a:off x="1727298" y="1142190"/>
            <a:ext cx="8278046" cy="9073773"/>
          </a:xfrm>
          <a:prstGeom prst="rect">
            <a:avLst/>
          </a:prstGeom>
        </p:spPr>
        <p:txBody>
          <a:bodyPr lIns="0" tIns="0" rIns="0" bIns="0" rtlCol="0" anchor="t">
            <a:spAutoFit/>
          </a:bodyPr>
          <a:lstStyle/>
          <a:p>
            <a:pPr algn="ctr">
              <a:lnSpc>
                <a:spcPts val="3765"/>
              </a:lnSpc>
            </a:pPr>
            <a:r>
              <a:rPr lang="en-US" sz="2689">
                <a:solidFill>
                  <a:srgbClr val="6BD4CD"/>
                </a:solidFill>
                <a:latin typeface="Glacial Indifference"/>
              </a:rPr>
              <a:t>As we fabricate using the SOI wafer configuration, the height of the beam equals the active layer thickness and the gap ‘g’ between the beams and the substrate equals the oxide layer thickness. In the case of very small gap under a suspended silicon beam, convention and radiation can be considered to be negligible and conduction through air to the substrate dominates. But, conduction from sides of the beam to the surrounding air to the substrate cannot be ignored and must be accounted for the shape conduction factor ‘S’. This geometric factor represents the heat loss from the sides and the bottom of the beam to expected heat loss from the bottom of the beam only.[5] An empirical equation has been developed for 2um to 50um. This shape factor is given by, </a:t>
            </a:r>
          </a:p>
          <a:p>
            <a:pPr algn="ctr">
              <a:lnSpc>
                <a:spcPts val="3765"/>
              </a:lnSpc>
            </a:pPr>
            <a:r>
              <a:rPr lang="en-US" sz="2689">
                <a:solidFill>
                  <a:srgbClr val="6BD4CD"/>
                </a:solidFill>
                <a:latin typeface="Glacial Indifference Bold"/>
              </a:rPr>
              <a:t>S=4/w(10^-6+g)+1</a:t>
            </a:r>
          </a:p>
          <a:p>
            <a:pPr algn="ctr">
              <a:lnSpc>
                <a:spcPts val="3765"/>
              </a:lnSpc>
            </a:pPr>
            <a:r>
              <a:rPr lang="en-US" sz="2689">
                <a:solidFill>
                  <a:srgbClr val="6BD4CD"/>
                </a:solidFill>
                <a:latin typeface="Glacial Indifference"/>
              </a:rPr>
              <a:t>Heat loss due to air gap is given by</a:t>
            </a:r>
          </a:p>
          <a:p>
            <a:pPr algn="ctr">
              <a:lnSpc>
                <a:spcPts val="3765"/>
              </a:lnSpc>
            </a:pPr>
            <a:r>
              <a:rPr lang="en-US" sz="2689">
                <a:solidFill>
                  <a:srgbClr val="6BD4CD"/>
                </a:solidFill>
                <a:latin typeface="Glacial Indifference Bold"/>
              </a:rPr>
              <a:t>Q=SKaw dx dt/g</a:t>
            </a:r>
          </a:p>
          <a:p>
            <a:pPr algn="ctr">
              <a:lnSpc>
                <a:spcPts val="3765"/>
              </a:lnSpc>
            </a:pPr>
            <a:endParaRPr lang="en-US" sz="2689">
              <a:solidFill>
                <a:srgbClr val="6BD4CD"/>
              </a:solidFill>
              <a:latin typeface="Glacial Indifference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9359301" y="2055126"/>
            <a:ext cx="6250938" cy="3958378"/>
          </a:xfrm>
          <a:custGeom>
            <a:avLst/>
            <a:gdLst/>
            <a:ahLst/>
            <a:cxnLst/>
            <a:rect l="l" t="t" r="r" b="b"/>
            <a:pathLst>
              <a:path w="6250938" h="3958378">
                <a:moveTo>
                  <a:pt x="0" y="0"/>
                </a:moveTo>
                <a:lnTo>
                  <a:pt x="6250938" y="0"/>
                </a:lnTo>
                <a:lnTo>
                  <a:pt x="6250938" y="3958377"/>
                </a:lnTo>
                <a:lnTo>
                  <a:pt x="0" y="3958377"/>
                </a:lnTo>
                <a:lnTo>
                  <a:pt x="0" y="0"/>
                </a:lnTo>
                <a:close/>
              </a:path>
            </a:pathLst>
          </a:custGeom>
          <a:blipFill>
            <a:blip r:embed="rId7"/>
            <a:stretch>
              <a:fillRect/>
            </a:stretch>
          </a:blipFill>
        </p:spPr>
      </p:sp>
      <p:sp>
        <p:nvSpPr>
          <p:cNvPr id="14" name="Freeform 14"/>
          <p:cNvSpPr/>
          <p:nvPr/>
        </p:nvSpPr>
        <p:spPr>
          <a:xfrm>
            <a:off x="727491" y="2192705"/>
            <a:ext cx="5885885" cy="3820798"/>
          </a:xfrm>
          <a:custGeom>
            <a:avLst/>
            <a:gdLst/>
            <a:ahLst/>
            <a:cxnLst/>
            <a:rect l="l" t="t" r="r" b="b"/>
            <a:pathLst>
              <a:path w="5885885" h="3820798">
                <a:moveTo>
                  <a:pt x="0" y="0"/>
                </a:moveTo>
                <a:lnTo>
                  <a:pt x="5885885" y="0"/>
                </a:lnTo>
                <a:lnTo>
                  <a:pt x="5885885" y="3820798"/>
                </a:lnTo>
                <a:lnTo>
                  <a:pt x="0" y="3820798"/>
                </a:lnTo>
                <a:lnTo>
                  <a:pt x="0" y="0"/>
                </a:lnTo>
                <a:close/>
              </a:path>
            </a:pathLst>
          </a:custGeom>
          <a:blipFill>
            <a:blip r:embed="rId8"/>
            <a:stretch>
              <a:fillRect/>
            </a:stretch>
          </a:blipFill>
        </p:spPr>
      </p:sp>
      <p:sp>
        <p:nvSpPr>
          <p:cNvPr id="15" name="Freeform 15"/>
          <p:cNvSpPr/>
          <p:nvPr/>
        </p:nvSpPr>
        <p:spPr>
          <a:xfrm>
            <a:off x="727491" y="6274808"/>
            <a:ext cx="6782010" cy="3604784"/>
          </a:xfrm>
          <a:custGeom>
            <a:avLst/>
            <a:gdLst/>
            <a:ahLst/>
            <a:cxnLst/>
            <a:rect l="l" t="t" r="r" b="b"/>
            <a:pathLst>
              <a:path w="6782010" h="3604784">
                <a:moveTo>
                  <a:pt x="0" y="0"/>
                </a:moveTo>
                <a:lnTo>
                  <a:pt x="6782010" y="0"/>
                </a:lnTo>
                <a:lnTo>
                  <a:pt x="6782010" y="3604784"/>
                </a:lnTo>
                <a:lnTo>
                  <a:pt x="0" y="3604784"/>
                </a:lnTo>
                <a:lnTo>
                  <a:pt x="0" y="0"/>
                </a:lnTo>
                <a:close/>
              </a:path>
            </a:pathLst>
          </a:custGeom>
          <a:blipFill>
            <a:blip r:embed="rId9"/>
            <a:stretch>
              <a:fillRect t="-14328"/>
            </a:stretch>
          </a:blipFill>
        </p:spPr>
      </p:sp>
      <p:sp>
        <p:nvSpPr>
          <p:cNvPr id="16" name="Freeform 16"/>
          <p:cNvSpPr/>
          <p:nvPr/>
        </p:nvSpPr>
        <p:spPr>
          <a:xfrm>
            <a:off x="9359301" y="6210333"/>
            <a:ext cx="7484029" cy="3638517"/>
          </a:xfrm>
          <a:custGeom>
            <a:avLst/>
            <a:gdLst/>
            <a:ahLst/>
            <a:cxnLst/>
            <a:rect l="l" t="t" r="r" b="b"/>
            <a:pathLst>
              <a:path w="7484029" h="3638517">
                <a:moveTo>
                  <a:pt x="0" y="0"/>
                </a:moveTo>
                <a:lnTo>
                  <a:pt x="7484029" y="0"/>
                </a:lnTo>
                <a:lnTo>
                  <a:pt x="7484029" y="3638517"/>
                </a:lnTo>
                <a:lnTo>
                  <a:pt x="0" y="3638517"/>
                </a:lnTo>
                <a:lnTo>
                  <a:pt x="0" y="0"/>
                </a:lnTo>
                <a:close/>
              </a:path>
            </a:pathLst>
          </a:custGeom>
          <a:blipFill>
            <a:blip r:embed="rId10"/>
            <a:stretch>
              <a:fillRect t="-24504"/>
            </a:stretch>
          </a:blipFill>
        </p:spPr>
      </p:sp>
      <p:sp>
        <p:nvSpPr>
          <p:cNvPr id="17" name="TextBox 17"/>
          <p:cNvSpPr txBox="1"/>
          <p:nvPr/>
        </p:nvSpPr>
        <p:spPr>
          <a:xfrm>
            <a:off x="1986301" y="549735"/>
            <a:ext cx="14857029" cy="649605"/>
          </a:xfrm>
          <a:prstGeom prst="rect">
            <a:avLst/>
          </a:prstGeom>
        </p:spPr>
        <p:txBody>
          <a:bodyPr lIns="0" tIns="0" rIns="0" bIns="0" rtlCol="0" anchor="t">
            <a:spAutoFit/>
          </a:bodyPr>
          <a:lstStyle/>
          <a:p>
            <a:pPr algn="just">
              <a:lnSpc>
                <a:spcPts val="5040"/>
              </a:lnSpc>
            </a:pPr>
            <a:r>
              <a:rPr lang="en-US" sz="4200" spc="420">
                <a:solidFill>
                  <a:srgbClr val="04345C"/>
                </a:solidFill>
                <a:latin typeface="Glacial Indifference Bold"/>
              </a:rPr>
              <a:t>ELECTROTHERMAL ANALYSIS RESULTS</a:t>
            </a:r>
          </a:p>
        </p:txBody>
      </p:sp>
      <p:sp>
        <p:nvSpPr>
          <p:cNvPr id="18" name="TextBox 18"/>
          <p:cNvSpPr txBox="1"/>
          <p:nvPr/>
        </p:nvSpPr>
        <p:spPr>
          <a:xfrm>
            <a:off x="3445257" y="1533525"/>
            <a:ext cx="1346478" cy="584795"/>
          </a:xfrm>
          <a:prstGeom prst="rect">
            <a:avLst/>
          </a:prstGeom>
        </p:spPr>
        <p:txBody>
          <a:bodyPr lIns="0" tIns="0" rIns="0" bIns="0" rtlCol="0" anchor="t">
            <a:spAutoFit/>
          </a:bodyPr>
          <a:lstStyle/>
          <a:p>
            <a:pPr algn="ctr">
              <a:lnSpc>
                <a:spcPts val="4759"/>
              </a:lnSpc>
            </a:pPr>
            <a:r>
              <a:rPr lang="en-US" sz="3399">
                <a:solidFill>
                  <a:srgbClr val="04345C"/>
                </a:solidFill>
                <a:latin typeface="HK Grotesk Bold"/>
              </a:rPr>
              <a:t>6 Volts</a:t>
            </a:r>
          </a:p>
        </p:txBody>
      </p:sp>
      <p:sp>
        <p:nvSpPr>
          <p:cNvPr id="19" name="TextBox 19"/>
          <p:cNvSpPr txBox="1"/>
          <p:nvPr/>
        </p:nvSpPr>
        <p:spPr>
          <a:xfrm>
            <a:off x="12302823" y="1404399"/>
            <a:ext cx="1596985" cy="584795"/>
          </a:xfrm>
          <a:prstGeom prst="rect">
            <a:avLst/>
          </a:prstGeom>
        </p:spPr>
        <p:txBody>
          <a:bodyPr lIns="0" tIns="0" rIns="0" bIns="0" rtlCol="0" anchor="t">
            <a:spAutoFit/>
          </a:bodyPr>
          <a:lstStyle/>
          <a:p>
            <a:pPr algn="ctr">
              <a:lnSpc>
                <a:spcPts val="4759"/>
              </a:lnSpc>
            </a:pPr>
            <a:r>
              <a:rPr lang="en-US" sz="3399">
                <a:solidFill>
                  <a:srgbClr val="04345C"/>
                </a:solidFill>
                <a:latin typeface="HK Grotesk Bold"/>
              </a:rPr>
              <a:t>10 Volts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a:off x="14444223" y="5750572"/>
            <a:ext cx="5630153" cy="5834356"/>
          </a:xfrm>
          <a:custGeom>
            <a:avLst/>
            <a:gdLst/>
            <a:ahLst/>
            <a:cxnLst/>
            <a:rect l="l" t="t" r="r" b="b"/>
            <a:pathLst>
              <a:path w="5630153" h="5834356">
                <a:moveTo>
                  <a:pt x="0" y="0"/>
                </a:moveTo>
                <a:lnTo>
                  <a:pt x="5630154" y="0"/>
                </a:lnTo>
                <a:lnTo>
                  <a:pt x="5630154" y="5834356"/>
                </a:lnTo>
                <a:lnTo>
                  <a:pt x="0" y="583435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3858459">
            <a:off x="11785864" y="-1420005"/>
            <a:ext cx="7958550" cy="8247202"/>
          </a:xfrm>
          <a:custGeom>
            <a:avLst/>
            <a:gdLst/>
            <a:ahLst/>
            <a:cxnLst/>
            <a:rect l="l" t="t" r="r" b="b"/>
            <a:pathLst>
              <a:path w="7958550" h="8247202">
                <a:moveTo>
                  <a:pt x="0" y="0"/>
                </a:moveTo>
                <a:lnTo>
                  <a:pt x="7958550" y="0"/>
                </a:lnTo>
                <a:lnTo>
                  <a:pt x="7958550" y="8247202"/>
                </a:lnTo>
                <a:lnTo>
                  <a:pt x="0" y="8247202"/>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6938171">
            <a:off x="-2270898" y="4389359"/>
            <a:ext cx="6599197" cy="6838546"/>
          </a:xfrm>
          <a:custGeom>
            <a:avLst/>
            <a:gdLst/>
            <a:ahLst/>
            <a:cxnLst/>
            <a:rect l="l" t="t" r="r" b="b"/>
            <a:pathLst>
              <a:path w="6599197" h="6838546">
                <a:moveTo>
                  <a:pt x="0" y="0"/>
                </a:moveTo>
                <a:lnTo>
                  <a:pt x="6599196" y="0"/>
                </a:lnTo>
                <a:lnTo>
                  <a:pt x="6599196" y="6838546"/>
                </a:lnTo>
                <a:lnTo>
                  <a:pt x="0" y="6838546"/>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9653010">
            <a:off x="-2653501" y="-3517467"/>
            <a:ext cx="8774102" cy="9092333"/>
          </a:xfrm>
          <a:custGeom>
            <a:avLst/>
            <a:gdLst/>
            <a:ahLst/>
            <a:cxnLst/>
            <a:rect l="l" t="t" r="r" b="b"/>
            <a:pathLst>
              <a:path w="8774102" h="9092333">
                <a:moveTo>
                  <a:pt x="0" y="0"/>
                </a:moveTo>
                <a:lnTo>
                  <a:pt x="8774102" y="0"/>
                </a:lnTo>
                <a:lnTo>
                  <a:pt x="8774102" y="9092334"/>
                </a:lnTo>
                <a:lnTo>
                  <a:pt x="0" y="90923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Freeform 10"/>
          <p:cNvSpPr/>
          <p:nvPr/>
        </p:nvSpPr>
        <p:spPr>
          <a:xfrm rot="-6284995">
            <a:off x="-870493" y="-880590"/>
            <a:ext cx="1936387" cy="2006618"/>
          </a:xfrm>
          <a:custGeom>
            <a:avLst/>
            <a:gdLst/>
            <a:ahLst/>
            <a:cxnLst/>
            <a:rect l="l" t="t" r="r" b="b"/>
            <a:pathLst>
              <a:path w="1936387" h="2006618">
                <a:moveTo>
                  <a:pt x="0" y="0"/>
                </a:moveTo>
                <a:lnTo>
                  <a:pt x="1936387" y="0"/>
                </a:lnTo>
                <a:lnTo>
                  <a:pt x="1936387" y="2006618"/>
                </a:lnTo>
                <a:lnTo>
                  <a:pt x="0" y="20066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690501">
            <a:off x="17438639" y="7418650"/>
            <a:ext cx="2410762" cy="2498199"/>
          </a:xfrm>
          <a:custGeom>
            <a:avLst/>
            <a:gdLst/>
            <a:ahLst/>
            <a:cxnLst/>
            <a:rect l="l" t="t" r="r" b="b"/>
            <a:pathLst>
              <a:path w="2410762" h="2498199">
                <a:moveTo>
                  <a:pt x="0" y="0"/>
                </a:moveTo>
                <a:lnTo>
                  <a:pt x="2410762" y="0"/>
                </a:lnTo>
                <a:lnTo>
                  <a:pt x="2410762" y="2498200"/>
                </a:lnTo>
                <a:lnTo>
                  <a:pt x="0" y="2498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3" name="Group 13"/>
          <p:cNvGrpSpPr>
            <a:grpSpLocks noChangeAspect="1"/>
          </p:cNvGrpSpPr>
          <p:nvPr/>
        </p:nvGrpSpPr>
        <p:grpSpPr>
          <a:xfrm>
            <a:off x="10604078" y="1950601"/>
            <a:ext cx="6715829" cy="6879331"/>
            <a:chOff x="0" y="0"/>
            <a:chExt cx="2086610" cy="2137410"/>
          </a:xfrm>
        </p:grpSpPr>
        <p:sp>
          <p:nvSpPr>
            <p:cNvPr id="14" name="Freeform 14"/>
            <p:cNvSpPr/>
            <p:nvPr/>
          </p:nvSpPr>
          <p:spPr>
            <a:xfrm>
              <a:off x="2540" y="-2540"/>
              <a:ext cx="2087880" cy="2139950"/>
            </a:xfrm>
            <a:custGeom>
              <a:avLst/>
              <a:gdLst/>
              <a:ahLst/>
              <a:cxnLst/>
              <a:rect l="l" t="t" r="r" b="b"/>
              <a:pathLst>
                <a:path w="2087880" h="2139950">
                  <a:moveTo>
                    <a:pt x="1979930" y="486410"/>
                  </a:moveTo>
                  <a:cubicBezTo>
                    <a:pt x="1964690" y="454660"/>
                    <a:pt x="1948180" y="422910"/>
                    <a:pt x="1929130" y="393700"/>
                  </a:cubicBezTo>
                  <a:cubicBezTo>
                    <a:pt x="1908810" y="363220"/>
                    <a:pt x="1888490" y="330200"/>
                    <a:pt x="1861820" y="304800"/>
                  </a:cubicBezTo>
                  <a:cubicBezTo>
                    <a:pt x="1836420" y="280670"/>
                    <a:pt x="1808480" y="257810"/>
                    <a:pt x="1780540" y="236220"/>
                  </a:cubicBezTo>
                  <a:cubicBezTo>
                    <a:pt x="1725930" y="193040"/>
                    <a:pt x="1666240" y="154940"/>
                    <a:pt x="1606550" y="119380"/>
                  </a:cubicBezTo>
                  <a:cubicBezTo>
                    <a:pt x="1537970" y="77470"/>
                    <a:pt x="1461770" y="55880"/>
                    <a:pt x="1384300" y="34290"/>
                  </a:cubicBezTo>
                  <a:cubicBezTo>
                    <a:pt x="1337310" y="21590"/>
                    <a:pt x="1289050" y="11430"/>
                    <a:pt x="1239520" y="5080"/>
                  </a:cubicBezTo>
                  <a:cubicBezTo>
                    <a:pt x="1203960" y="0"/>
                    <a:pt x="1165860" y="2540"/>
                    <a:pt x="1129030" y="6350"/>
                  </a:cubicBezTo>
                  <a:cubicBezTo>
                    <a:pt x="1079500" y="10160"/>
                    <a:pt x="1029970" y="13970"/>
                    <a:pt x="980440" y="22860"/>
                  </a:cubicBezTo>
                  <a:cubicBezTo>
                    <a:pt x="943610" y="24130"/>
                    <a:pt x="908050" y="25400"/>
                    <a:pt x="869950" y="29210"/>
                  </a:cubicBezTo>
                  <a:cubicBezTo>
                    <a:pt x="850900" y="30480"/>
                    <a:pt x="831850" y="33020"/>
                    <a:pt x="812800" y="35560"/>
                  </a:cubicBezTo>
                  <a:cubicBezTo>
                    <a:pt x="800100" y="38100"/>
                    <a:pt x="788670" y="40640"/>
                    <a:pt x="777240" y="43180"/>
                  </a:cubicBezTo>
                  <a:cubicBezTo>
                    <a:pt x="730250" y="54610"/>
                    <a:pt x="685800" y="74930"/>
                    <a:pt x="645160" y="96520"/>
                  </a:cubicBezTo>
                  <a:cubicBezTo>
                    <a:pt x="562610" y="139700"/>
                    <a:pt x="483870" y="190500"/>
                    <a:pt x="411480" y="247650"/>
                  </a:cubicBezTo>
                  <a:cubicBezTo>
                    <a:pt x="381000" y="271780"/>
                    <a:pt x="351790" y="297180"/>
                    <a:pt x="322580" y="323850"/>
                  </a:cubicBezTo>
                  <a:cubicBezTo>
                    <a:pt x="270510" y="372110"/>
                    <a:pt x="227330" y="429260"/>
                    <a:pt x="187960" y="487680"/>
                  </a:cubicBezTo>
                  <a:cubicBezTo>
                    <a:pt x="158750" y="529590"/>
                    <a:pt x="134620" y="577850"/>
                    <a:pt x="114300" y="623570"/>
                  </a:cubicBezTo>
                  <a:cubicBezTo>
                    <a:pt x="99060" y="657860"/>
                    <a:pt x="82550" y="692150"/>
                    <a:pt x="72390" y="728980"/>
                  </a:cubicBezTo>
                  <a:cubicBezTo>
                    <a:pt x="44450" y="819150"/>
                    <a:pt x="22860" y="910590"/>
                    <a:pt x="8890" y="1003300"/>
                  </a:cubicBezTo>
                  <a:cubicBezTo>
                    <a:pt x="3810" y="1040130"/>
                    <a:pt x="1270" y="1076960"/>
                    <a:pt x="0" y="1115060"/>
                  </a:cubicBezTo>
                  <a:lnTo>
                    <a:pt x="0" y="1165860"/>
                  </a:lnTo>
                  <a:cubicBezTo>
                    <a:pt x="1270" y="1197610"/>
                    <a:pt x="2540" y="1236980"/>
                    <a:pt x="8890" y="1268730"/>
                  </a:cubicBezTo>
                  <a:cubicBezTo>
                    <a:pt x="15240" y="1305560"/>
                    <a:pt x="21590" y="1343660"/>
                    <a:pt x="31750" y="1379220"/>
                  </a:cubicBezTo>
                  <a:cubicBezTo>
                    <a:pt x="54610" y="1452880"/>
                    <a:pt x="78740" y="1527810"/>
                    <a:pt x="118110" y="1595120"/>
                  </a:cubicBezTo>
                  <a:cubicBezTo>
                    <a:pt x="138430" y="1629410"/>
                    <a:pt x="160020" y="1663700"/>
                    <a:pt x="182880" y="1695450"/>
                  </a:cubicBezTo>
                  <a:cubicBezTo>
                    <a:pt x="212090" y="1738630"/>
                    <a:pt x="241300" y="1780540"/>
                    <a:pt x="278130" y="1817370"/>
                  </a:cubicBezTo>
                  <a:cubicBezTo>
                    <a:pt x="322580" y="1863090"/>
                    <a:pt x="374650" y="1903730"/>
                    <a:pt x="427990" y="1939290"/>
                  </a:cubicBezTo>
                  <a:cubicBezTo>
                    <a:pt x="539750" y="2012950"/>
                    <a:pt x="673100" y="2054860"/>
                    <a:pt x="801370" y="2090420"/>
                  </a:cubicBezTo>
                  <a:cubicBezTo>
                    <a:pt x="831850" y="2099310"/>
                    <a:pt x="863600" y="2106930"/>
                    <a:pt x="895350" y="2113280"/>
                  </a:cubicBezTo>
                  <a:cubicBezTo>
                    <a:pt x="944880" y="2123440"/>
                    <a:pt x="994410" y="2134870"/>
                    <a:pt x="1043940" y="2137410"/>
                  </a:cubicBezTo>
                  <a:cubicBezTo>
                    <a:pt x="1083310" y="2139950"/>
                    <a:pt x="1123950" y="2136140"/>
                    <a:pt x="1163320" y="2133600"/>
                  </a:cubicBezTo>
                  <a:cubicBezTo>
                    <a:pt x="1216660" y="2129790"/>
                    <a:pt x="1270000" y="2124710"/>
                    <a:pt x="1323340" y="2113280"/>
                  </a:cubicBezTo>
                  <a:cubicBezTo>
                    <a:pt x="1375410" y="2101850"/>
                    <a:pt x="1424940" y="2084070"/>
                    <a:pt x="1473200" y="2062480"/>
                  </a:cubicBezTo>
                  <a:cubicBezTo>
                    <a:pt x="1549400" y="2029460"/>
                    <a:pt x="1623060" y="1983740"/>
                    <a:pt x="1678940" y="1921510"/>
                  </a:cubicBezTo>
                  <a:cubicBezTo>
                    <a:pt x="1739900" y="1852930"/>
                    <a:pt x="1798320" y="1783080"/>
                    <a:pt x="1847850" y="1705610"/>
                  </a:cubicBezTo>
                  <a:cubicBezTo>
                    <a:pt x="1896110" y="1630680"/>
                    <a:pt x="1936750" y="1550670"/>
                    <a:pt x="1976120" y="1469390"/>
                  </a:cubicBezTo>
                  <a:cubicBezTo>
                    <a:pt x="2007870" y="1403350"/>
                    <a:pt x="2039620" y="1334770"/>
                    <a:pt x="2056130" y="1262380"/>
                  </a:cubicBezTo>
                  <a:cubicBezTo>
                    <a:pt x="2067560" y="1212850"/>
                    <a:pt x="2077720" y="1162050"/>
                    <a:pt x="2082800" y="1112520"/>
                  </a:cubicBezTo>
                  <a:cubicBezTo>
                    <a:pt x="2086610" y="1074420"/>
                    <a:pt x="2087880" y="1037590"/>
                    <a:pt x="2087880" y="1000760"/>
                  </a:cubicBezTo>
                  <a:cubicBezTo>
                    <a:pt x="2087880" y="910590"/>
                    <a:pt x="2082800" y="820420"/>
                    <a:pt x="2067560" y="731520"/>
                  </a:cubicBezTo>
                  <a:cubicBezTo>
                    <a:pt x="2061210" y="695960"/>
                    <a:pt x="2052320" y="661670"/>
                    <a:pt x="2039620" y="628650"/>
                  </a:cubicBezTo>
                  <a:cubicBezTo>
                    <a:pt x="2019300" y="581660"/>
                    <a:pt x="2002790" y="533400"/>
                    <a:pt x="1979930" y="486410"/>
                  </a:cubicBezTo>
                  <a:close/>
                </a:path>
              </a:pathLst>
            </a:custGeom>
            <a:blipFill>
              <a:blip r:embed="rId7"/>
              <a:stretch>
                <a:fillRect l="-18317" r="-18317"/>
              </a:stretch>
            </a:blipFill>
          </p:spPr>
        </p:sp>
      </p:grpSp>
      <p:sp>
        <p:nvSpPr>
          <p:cNvPr id="15" name="TextBox 15"/>
          <p:cNvSpPr txBox="1"/>
          <p:nvPr/>
        </p:nvSpPr>
        <p:spPr>
          <a:xfrm>
            <a:off x="1401632" y="1300996"/>
            <a:ext cx="8572900" cy="649605"/>
          </a:xfrm>
          <a:prstGeom prst="rect">
            <a:avLst/>
          </a:prstGeom>
        </p:spPr>
        <p:txBody>
          <a:bodyPr lIns="0" tIns="0" rIns="0" bIns="0" rtlCol="0" anchor="t">
            <a:spAutoFit/>
          </a:bodyPr>
          <a:lstStyle/>
          <a:p>
            <a:pPr>
              <a:lnSpc>
                <a:spcPts val="5040"/>
              </a:lnSpc>
            </a:pPr>
            <a:r>
              <a:rPr lang="en-US" sz="4200" spc="420">
                <a:solidFill>
                  <a:srgbClr val="04345C"/>
                </a:solidFill>
                <a:latin typeface="Glacial Indifference Bold"/>
              </a:rPr>
              <a:t>INTRODUCTION</a:t>
            </a:r>
          </a:p>
        </p:txBody>
      </p:sp>
      <p:sp>
        <p:nvSpPr>
          <p:cNvPr id="16" name="TextBox 16"/>
          <p:cNvSpPr txBox="1"/>
          <p:nvPr/>
        </p:nvSpPr>
        <p:spPr>
          <a:xfrm>
            <a:off x="1108357" y="1954923"/>
            <a:ext cx="9495721" cy="7981950"/>
          </a:xfrm>
          <a:prstGeom prst="rect">
            <a:avLst/>
          </a:prstGeom>
        </p:spPr>
        <p:txBody>
          <a:bodyPr lIns="0" tIns="0" rIns="0" bIns="0" rtlCol="0" anchor="t">
            <a:spAutoFit/>
          </a:bodyPr>
          <a:lstStyle/>
          <a:p>
            <a:pPr>
              <a:lnSpc>
                <a:spcPts val="4500"/>
              </a:lnSpc>
            </a:pPr>
            <a:r>
              <a:rPr lang="en-US" sz="3000">
                <a:solidFill>
                  <a:srgbClr val="04345C"/>
                </a:solidFill>
                <a:latin typeface="Glacial Indifference"/>
              </a:rPr>
              <a:t>Thermal actuators are mechanical systems that use thermally induced expansion and contraction of materials as a mechanism for the creation of motion. These devices are compliant structures, using elastic deformation and mechanical constraints, that frequently are designed to amplify the motion generated by thermal expansion or contraction. Temperature changes that result in thermal actuation are most commonly provided by environmental changes or by Joule heating from electrical current flow. In context of nanotechnology, thermal actuators refer to microscale and nanoscale devices used to mechanically interact with nanoscale structures, with motion generated by the thermally induced expansion and contraction of materials.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4280451">
            <a:off x="15442780" y="-1044451"/>
            <a:ext cx="4001180" cy="4146301"/>
          </a:xfrm>
          <a:custGeom>
            <a:avLst/>
            <a:gdLst/>
            <a:ahLst/>
            <a:cxnLst/>
            <a:rect l="l" t="t" r="r" b="b"/>
            <a:pathLst>
              <a:path w="4001180" h="4146301">
                <a:moveTo>
                  <a:pt x="0" y="0"/>
                </a:moveTo>
                <a:lnTo>
                  <a:pt x="4001181" y="0"/>
                </a:lnTo>
                <a:lnTo>
                  <a:pt x="4001181" y="4146302"/>
                </a:lnTo>
                <a:lnTo>
                  <a:pt x="0" y="4146302"/>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rot="-7714294">
            <a:off x="13724600" y="-373897"/>
            <a:ext cx="2229048" cy="2309894"/>
          </a:xfrm>
          <a:custGeom>
            <a:avLst/>
            <a:gdLst/>
            <a:ahLst/>
            <a:cxnLst/>
            <a:rect l="l" t="t" r="r" b="b"/>
            <a:pathLst>
              <a:path w="2229048" h="2309894">
                <a:moveTo>
                  <a:pt x="0" y="0"/>
                </a:moveTo>
                <a:lnTo>
                  <a:pt x="2229048" y="0"/>
                </a:lnTo>
                <a:lnTo>
                  <a:pt x="2229048" y="2309894"/>
                </a:lnTo>
                <a:lnTo>
                  <a:pt x="0" y="23098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687800" y="1028700"/>
            <a:ext cx="571500" cy="5715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6" name="Group 6"/>
          <p:cNvGrpSpPr/>
          <p:nvPr/>
        </p:nvGrpSpPr>
        <p:grpSpPr>
          <a:xfrm>
            <a:off x="-152400" y="80772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9" name="TextBox 9"/>
          <p:cNvSpPr txBox="1"/>
          <p:nvPr/>
        </p:nvSpPr>
        <p:spPr>
          <a:xfrm>
            <a:off x="-152400" y="635593"/>
            <a:ext cx="9099285" cy="1127493"/>
          </a:xfrm>
          <a:prstGeom prst="rect">
            <a:avLst/>
          </a:prstGeom>
        </p:spPr>
        <p:txBody>
          <a:bodyPr lIns="0" tIns="0" rIns="0" bIns="0" rtlCol="0" anchor="t">
            <a:spAutoFit/>
          </a:bodyPr>
          <a:lstStyle/>
          <a:p>
            <a:pPr algn="ctr">
              <a:lnSpc>
                <a:spcPts val="8877"/>
              </a:lnSpc>
            </a:pPr>
            <a:r>
              <a:rPr lang="en-US" sz="7398">
                <a:solidFill>
                  <a:srgbClr val="6BD4CD"/>
                </a:solidFill>
                <a:latin typeface="Glacial Indifference"/>
              </a:rPr>
              <a:t>Conclusion</a:t>
            </a:r>
          </a:p>
        </p:txBody>
      </p:sp>
      <p:sp>
        <p:nvSpPr>
          <p:cNvPr id="10" name="TextBox 10"/>
          <p:cNvSpPr txBox="1"/>
          <p:nvPr/>
        </p:nvSpPr>
        <p:spPr>
          <a:xfrm>
            <a:off x="727491" y="2305843"/>
            <a:ext cx="17005220" cy="5890829"/>
          </a:xfrm>
          <a:prstGeom prst="rect">
            <a:avLst/>
          </a:prstGeom>
        </p:spPr>
        <p:txBody>
          <a:bodyPr lIns="0" tIns="0" rIns="0" bIns="0" rtlCol="0" anchor="t">
            <a:spAutoFit/>
          </a:bodyPr>
          <a:lstStyle/>
          <a:p>
            <a:pPr marL="651530" lvl="1" indent="-325765">
              <a:lnSpc>
                <a:spcPts val="4224"/>
              </a:lnSpc>
              <a:buFont typeface="Arial"/>
              <a:buChar char="•"/>
            </a:pPr>
            <a:r>
              <a:rPr lang="en-US" sz="3017">
                <a:solidFill>
                  <a:srgbClr val="6BD4CD"/>
                </a:solidFill>
                <a:latin typeface="Glacial Indifference"/>
              </a:rPr>
              <a:t>For a voltage of 6v, we achieve a displacement of 35um and for a voltage of 10v, we observe a displacement of 95um.</a:t>
            </a:r>
          </a:p>
          <a:p>
            <a:pPr marL="651530" lvl="1" indent="-325765">
              <a:lnSpc>
                <a:spcPts val="4224"/>
              </a:lnSpc>
              <a:buFont typeface="Arial"/>
              <a:buChar char="•"/>
            </a:pPr>
            <a:r>
              <a:rPr lang="en-US" sz="3017">
                <a:solidFill>
                  <a:srgbClr val="6BD4CD"/>
                </a:solidFill>
                <a:latin typeface="Glacial Indifference"/>
              </a:rPr>
              <a:t>The suitable model works best between a supply voltage of 1.5 v and 8.5 v producing a displacement greater than 2um.</a:t>
            </a:r>
          </a:p>
          <a:p>
            <a:pPr marL="651530" lvl="1" indent="-325765">
              <a:lnSpc>
                <a:spcPts val="4224"/>
              </a:lnSpc>
              <a:buFont typeface="Arial"/>
              <a:buChar char="•"/>
            </a:pPr>
            <a:r>
              <a:rPr lang="en-US" sz="3017">
                <a:solidFill>
                  <a:srgbClr val="6BD4CD"/>
                </a:solidFill>
                <a:latin typeface="Glacial Indifference"/>
              </a:rPr>
              <a:t>Fully cascading the kink beam actuator results in failure of the system, which is why</a:t>
            </a:r>
            <a:r>
              <a:rPr lang="en-US" sz="3017">
                <a:solidFill>
                  <a:srgbClr val="6BD4CD"/>
                </a:solidFill>
                <a:latin typeface="Glacial Indifference Bold"/>
              </a:rPr>
              <a:t> using the primary beams as the kink actuators and the secondary beam to be the bent beam</a:t>
            </a:r>
            <a:r>
              <a:rPr lang="en-US" sz="3017">
                <a:solidFill>
                  <a:srgbClr val="6BD4CD"/>
                </a:solidFill>
                <a:latin typeface="Glacial Indifference"/>
              </a:rPr>
              <a:t> for amplifications of displacement</a:t>
            </a:r>
            <a:r>
              <a:rPr lang="en-US" sz="3017">
                <a:solidFill>
                  <a:srgbClr val="6BD4CD"/>
                </a:solidFill>
                <a:latin typeface="Glacial Indifference Bold"/>
              </a:rPr>
              <a:t> has better results</a:t>
            </a:r>
            <a:r>
              <a:rPr lang="en-US" sz="3017">
                <a:solidFill>
                  <a:srgbClr val="6BD4CD"/>
                </a:solidFill>
                <a:latin typeface="Glacial Indifference"/>
              </a:rPr>
              <a:t>.</a:t>
            </a:r>
          </a:p>
          <a:p>
            <a:pPr marL="651530" lvl="1" indent="-325765">
              <a:lnSpc>
                <a:spcPts val="4224"/>
              </a:lnSpc>
              <a:buFont typeface="Arial"/>
              <a:buChar char="•"/>
            </a:pPr>
            <a:r>
              <a:rPr lang="en-US" sz="3017">
                <a:solidFill>
                  <a:srgbClr val="6BD4CD"/>
                </a:solidFill>
                <a:latin typeface="Glacial Indifference"/>
              </a:rPr>
              <a:t>Considering the transient analysis, when we compare the cascaded kink beam actuator and the cascaded chevron beam actuator, the</a:t>
            </a:r>
            <a:r>
              <a:rPr lang="en-US" sz="3017">
                <a:solidFill>
                  <a:srgbClr val="6BD4CD"/>
                </a:solidFill>
                <a:latin typeface="Glacial Indifference Bold"/>
              </a:rPr>
              <a:t> cascaded kink beam actuator transcends the cascaded chevron beam actuator</a:t>
            </a:r>
            <a:r>
              <a:rPr lang="en-US" sz="3017">
                <a:solidFill>
                  <a:srgbClr val="6BD4CD"/>
                </a:solidFill>
                <a:latin typeface="Glacial Indifference"/>
              </a:rPr>
              <a:t> in two factors. One is the </a:t>
            </a:r>
            <a:r>
              <a:rPr lang="en-US" sz="3017">
                <a:solidFill>
                  <a:srgbClr val="6BD4CD"/>
                </a:solidFill>
                <a:latin typeface="Glacial Indifference Bold"/>
              </a:rPr>
              <a:t>displacement</a:t>
            </a:r>
            <a:r>
              <a:rPr lang="en-US" sz="3017">
                <a:solidFill>
                  <a:srgbClr val="6BD4CD"/>
                </a:solidFill>
                <a:latin typeface="Glacial Indifference"/>
              </a:rPr>
              <a:t> and the other is the </a:t>
            </a:r>
            <a:r>
              <a:rPr lang="en-US" sz="3017">
                <a:solidFill>
                  <a:srgbClr val="6BD4CD"/>
                </a:solidFill>
                <a:latin typeface="Glacial Indifference Bold"/>
              </a:rPr>
              <a:t>time taken to reach maximum displacement</a:t>
            </a:r>
            <a:r>
              <a:rPr lang="en-US" sz="3017">
                <a:solidFill>
                  <a:srgbClr val="6BD4CD"/>
                </a:solidFill>
                <a:latin typeface="Glacial Indifference"/>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10479131">
            <a:off x="-1749557" y="-842269"/>
            <a:ext cx="11828430" cy="12257441"/>
          </a:xfrm>
          <a:custGeom>
            <a:avLst/>
            <a:gdLst/>
            <a:ahLst/>
            <a:cxnLst/>
            <a:rect l="l" t="t" r="r" b="b"/>
            <a:pathLst>
              <a:path w="11828430" h="12257441">
                <a:moveTo>
                  <a:pt x="0" y="0"/>
                </a:moveTo>
                <a:lnTo>
                  <a:pt x="11828430" y="0"/>
                </a:lnTo>
                <a:lnTo>
                  <a:pt x="11828430" y="12257441"/>
                </a:lnTo>
                <a:lnTo>
                  <a:pt x="0" y="12257441"/>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Freeform 3"/>
          <p:cNvSpPr/>
          <p:nvPr/>
        </p:nvSpPr>
        <p:spPr>
          <a:xfrm rot="162892">
            <a:off x="6138829" y="7329482"/>
            <a:ext cx="5075946" cy="5260048"/>
          </a:xfrm>
          <a:custGeom>
            <a:avLst/>
            <a:gdLst/>
            <a:ahLst/>
            <a:cxnLst/>
            <a:rect l="l" t="t" r="r" b="b"/>
            <a:pathLst>
              <a:path w="5075946" h="5260048">
                <a:moveTo>
                  <a:pt x="0" y="0"/>
                </a:moveTo>
                <a:lnTo>
                  <a:pt x="5075946" y="0"/>
                </a:lnTo>
                <a:lnTo>
                  <a:pt x="5075946" y="5260048"/>
                </a:lnTo>
                <a:lnTo>
                  <a:pt x="0" y="5260048"/>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4" name="Freeform 4"/>
          <p:cNvSpPr/>
          <p:nvPr/>
        </p:nvSpPr>
        <p:spPr>
          <a:xfrm rot="4280451">
            <a:off x="15442780" y="-1044451"/>
            <a:ext cx="4001180" cy="4146301"/>
          </a:xfrm>
          <a:custGeom>
            <a:avLst/>
            <a:gdLst/>
            <a:ahLst/>
            <a:cxnLst/>
            <a:rect l="l" t="t" r="r" b="b"/>
            <a:pathLst>
              <a:path w="4001180" h="4146301">
                <a:moveTo>
                  <a:pt x="0" y="0"/>
                </a:moveTo>
                <a:lnTo>
                  <a:pt x="4001181" y="0"/>
                </a:lnTo>
                <a:lnTo>
                  <a:pt x="4001181" y="4146302"/>
                </a:lnTo>
                <a:lnTo>
                  <a:pt x="0" y="4146302"/>
                </a:lnTo>
                <a:lnTo>
                  <a:pt x="0" y="0"/>
                </a:lnTo>
                <a:close/>
              </a:path>
            </a:pathLst>
          </a:custGeom>
          <a:blipFill>
            <a:blip r:embed="rId4">
              <a:alphaModFix amt="19999"/>
              <a:extLst>
                <a:ext uri="{96DAC541-7B7A-43D3-8B79-37D633B846F1}">
                  <asvg:svgBlip xmlns:asvg="http://schemas.microsoft.com/office/drawing/2016/SVG/main" r:embed="rId5"/>
                </a:ext>
              </a:extLst>
            </a:blip>
            <a:stretch>
              <a:fillRect/>
            </a:stretch>
          </a:blipFill>
        </p:spPr>
      </p:sp>
      <p:sp>
        <p:nvSpPr>
          <p:cNvPr id="5" name="Freeform 5"/>
          <p:cNvSpPr/>
          <p:nvPr/>
        </p:nvSpPr>
        <p:spPr>
          <a:xfrm rot="-7714294">
            <a:off x="13724600" y="-373897"/>
            <a:ext cx="2229048" cy="2309894"/>
          </a:xfrm>
          <a:custGeom>
            <a:avLst/>
            <a:gdLst/>
            <a:ahLst/>
            <a:cxnLst/>
            <a:rect l="l" t="t" r="r" b="b"/>
            <a:pathLst>
              <a:path w="2229048" h="2309894">
                <a:moveTo>
                  <a:pt x="0" y="0"/>
                </a:moveTo>
                <a:lnTo>
                  <a:pt x="2229048" y="0"/>
                </a:lnTo>
                <a:lnTo>
                  <a:pt x="2229048" y="2309894"/>
                </a:lnTo>
                <a:lnTo>
                  <a:pt x="0" y="23098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6687800" y="102870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52400" y="80772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TextBox 10"/>
          <p:cNvSpPr txBox="1"/>
          <p:nvPr/>
        </p:nvSpPr>
        <p:spPr>
          <a:xfrm>
            <a:off x="2012541" y="2759189"/>
            <a:ext cx="9114225" cy="4595948"/>
          </a:xfrm>
          <a:prstGeom prst="rect">
            <a:avLst/>
          </a:prstGeom>
        </p:spPr>
        <p:txBody>
          <a:bodyPr lIns="0" tIns="0" rIns="0" bIns="0" rtlCol="0" anchor="t">
            <a:spAutoFit/>
          </a:bodyPr>
          <a:lstStyle/>
          <a:p>
            <a:pPr>
              <a:lnSpc>
                <a:spcPts val="17667"/>
              </a:lnSpc>
            </a:pPr>
            <a:r>
              <a:rPr lang="en-US" sz="17667">
                <a:solidFill>
                  <a:srgbClr val="6BD4CD"/>
                </a:solidFill>
                <a:latin typeface="Glacial Indifference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5692641">
            <a:off x="1853217" y="-2526377"/>
            <a:ext cx="14137151" cy="14649897"/>
          </a:xfrm>
          <a:custGeom>
            <a:avLst/>
            <a:gdLst/>
            <a:ahLst/>
            <a:cxnLst/>
            <a:rect l="l" t="t" r="r" b="b"/>
            <a:pathLst>
              <a:path w="14137151" h="14649897">
                <a:moveTo>
                  <a:pt x="0" y="0"/>
                </a:moveTo>
                <a:lnTo>
                  <a:pt x="14137150" y="0"/>
                </a:lnTo>
                <a:lnTo>
                  <a:pt x="14137150" y="14649897"/>
                </a:lnTo>
                <a:lnTo>
                  <a:pt x="0" y="14649897"/>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a:off x="-1816729" y="5468715"/>
            <a:ext cx="5328508" cy="5521770"/>
          </a:xfrm>
          <a:custGeom>
            <a:avLst/>
            <a:gdLst/>
            <a:ahLst/>
            <a:cxnLst/>
            <a:rect l="l" t="t" r="r" b="b"/>
            <a:pathLst>
              <a:path w="5328508" h="5521770">
                <a:moveTo>
                  <a:pt x="0" y="0"/>
                </a:moveTo>
                <a:lnTo>
                  <a:pt x="5328508" y="0"/>
                </a:lnTo>
                <a:lnTo>
                  <a:pt x="5328508" y="5521770"/>
                </a:lnTo>
                <a:lnTo>
                  <a:pt x="0" y="5521770"/>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a:off x="648884" y="8667750"/>
            <a:ext cx="2306858" cy="2390526"/>
          </a:xfrm>
          <a:custGeom>
            <a:avLst/>
            <a:gdLst/>
            <a:ahLst/>
            <a:cxnLst/>
            <a:rect l="l" t="t" r="r" b="b"/>
            <a:pathLst>
              <a:path w="2306858" h="2390526">
                <a:moveTo>
                  <a:pt x="0" y="0"/>
                </a:moveTo>
                <a:lnTo>
                  <a:pt x="2306858" y="0"/>
                </a:lnTo>
                <a:lnTo>
                  <a:pt x="2306858" y="2390526"/>
                </a:lnTo>
                <a:lnTo>
                  <a:pt x="0" y="23905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2700000">
            <a:off x="12967898" y="-2126071"/>
            <a:ext cx="6088708" cy="6309542"/>
          </a:xfrm>
          <a:custGeom>
            <a:avLst/>
            <a:gdLst/>
            <a:ahLst/>
            <a:cxnLst/>
            <a:rect l="l" t="t" r="r" b="b"/>
            <a:pathLst>
              <a:path w="6088708" h="6309542">
                <a:moveTo>
                  <a:pt x="0" y="0"/>
                </a:moveTo>
                <a:lnTo>
                  <a:pt x="6088708" y="0"/>
                </a:lnTo>
                <a:lnTo>
                  <a:pt x="6088708" y="6309542"/>
                </a:lnTo>
                <a:lnTo>
                  <a:pt x="0" y="6309542"/>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6" name="Freeform 6"/>
          <p:cNvSpPr/>
          <p:nvPr/>
        </p:nvSpPr>
        <p:spPr>
          <a:xfrm rot="6449029">
            <a:off x="16729013" y="2010975"/>
            <a:ext cx="1828804" cy="1895134"/>
          </a:xfrm>
          <a:custGeom>
            <a:avLst/>
            <a:gdLst/>
            <a:ahLst/>
            <a:cxnLst/>
            <a:rect l="l" t="t" r="r" b="b"/>
            <a:pathLst>
              <a:path w="1828804" h="1895134">
                <a:moveTo>
                  <a:pt x="0" y="0"/>
                </a:moveTo>
                <a:lnTo>
                  <a:pt x="1828804" y="0"/>
                </a:lnTo>
                <a:lnTo>
                  <a:pt x="1828804" y="1895134"/>
                </a:lnTo>
                <a:lnTo>
                  <a:pt x="0" y="18951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152400" y="8077200"/>
            <a:ext cx="1181100" cy="11811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1" name="Freeform 11"/>
          <p:cNvSpPr/>
          <p:nvPr/>
        </p:nvSpPr>
        <p:spPr>
          <a:xfrm>
            <a:off x="6591445" y="4283506"/>
            <a:ext cx="8472168" cy="4974794"/>
          </a:xfrm>
          <a:custGeom>
            <a:avLst/>
            <a:gdLst/>
            <a:ahLst/>
            <a:cxnLst/>
            <a:rect l="l" t="t" r="r" b="b"/>
            <a:pathLst>
              <a:path w="8472168" h="4974794">
                <a:moveTo>
                  <a:pt x="0" y="0"/>
                </a:moveTo>
                <a:lnTo>
                  <a:pt x="8472169" y="0"/>
                </a:lnTo>
                <a:lnTo>
                  <a:pt x="8472169" y="4974794"/>
                </a:lnTo>
                <a:lnTo>
                  <a:pt x="0" y="4974794"/>
                </a:lnTo>
                <a:lnTo>
                  <a:pt x="0" y="0"/>
                </a:lnTo>
                <a:close/>
              </a:path>
            </a:pathLst>
          </a:custGeom>
          <a:blipFill>
            <a:blip r:embed="rId5">
              <a:alphaModFix amt="93000"/>
            </a:blip>
            <a:stretch>
              <a:fillRect t="-3076" r="-1719" b="-1802"/>
            </a:stretch>
          </a:blipFill>
        </p:spPr>
      </p:sp>
      <p:sp>
        <p:nvSpPr>
          <p:cNvPr id="12" name="TextBox 12"/>
          <p:cNvSpPr txBox="1"/>
          <p:nvPr/>
        </p:nvSpPr>
        <p:spPr>
          <a:xfrm>
            <a:off x="-365149" y="1704975"/>
            <a:ext cx="13404270" cy="789516"/>
          </a:xfrm>
          <a:prstGeom prst="rect">
            <a:avLst/>
          </a:prstGeom>
        </p:spPr>
        <p:txBody>
          <a:bodyPr lIns="0" tIns="0" rIns="0" bIns="0" rtlCol="0" anchor="t">
            <a:spAutoFit/>
          </a:bodyPr>
          <a:lstStyle/>
          <a:p>
            <a:pPr algn="ctr">
              <a:lnSpc>
                <a:spcPts val="5881"/>
              </a:lnSpc>
            </a:pPr>
            <a:r>
              <a:rPr lang="en-US" sz="5881" spc="588">
                <a:solidFill>
                  <a:srgbClr val="6BD4CD"/>
                </a:solidFill>
                <a:latin typeface="Glacial Indifference Bold"/>
              </a:rPr>
              <a:t>MATERIAL USED </a:t>
            </a:r>
          </a:p>
        </p:txBody>
      </p:sp>
      <p:sp>
        <p:nvSpPr>
          <p:cNvPr id="13" name="TextBox 13"/>
          <p:cNvSpPr txBox="1"/>
          <p:nvPr/>
        </p:nvSpPr>
        <p:spPr>
          <a:xfrm>
            <a:off x="2642078" y="2891867"/>
            <a:ext cx="13003844" cy="1092306"/>
          </a:xfrm>
          <a:prstGeom prst="rect">
            <a:avLst/>
          </a:prstGeom>
        </p:spPr>
        <p:txBody>
          <a:bodyPr lIns="0" tIns="0" rIns="0" bIns="0" rtlCol="0" anchor="t">
            <a:spAutoFit/>
          </a:bodyPr>
          <a:lstStyle/>
          <a:p>
            <a:pPr>
              <a:lnSpc>
                <a:spcPts val="4368"/>
              </a:lnSpc>
            </a:pPr>
            <a:r>
              <a:rPr lang="en-US" sz="3120">
                <a:solidFill>
                  <a:srgbClr val="6BD4CD"/>
                </a:solidFill>
                <a:latin typeface="Glacial Indifference"/>
              </a:rPr>
              <a:t>Silicon (single-crystal) isotropic is the material used for fabrication of the MEMS thermal actuator, the material specifications are given below: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rot="-10549006">
            <a:off x="-903470" y="-1447723"/>
            <a:ext cx="12139540" cy="12579834"/>
          </a:xfrm>
          <a:custGeom>
            <a:avLst/>
            <a:gdLst/>
            <a:ahLst/>
            <a:cxnLst/>
            <a:rect l="l" t="t" r="r" b="b"/>
            <a:pathLst>
              <a:path w="12139540" h="12579834">
                <a:moveTo>
                  <a:pt x="0" y="0"/>
                </a:moveTo>
                <a:lnTo>
                  <a:pt x="12139541" y="0"/>
                </a:lnTo>
                <a:lnTo>
                  <a:pt x="12139541" y="12579834"/>
                </a:lnTo>
                <a:lnTo>
                  <a:pt x="0" y="125798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6045505">
            <a:off x="-1359967" y="7023342"/>
            <a:ext cx="5082133" cy="5266459"/>
          </a:xfrm>
          <a:custGeom>
            <a:avLst/>
            <a:gdLst/>
            <a:ahLst/>
            <a:cxnLst/>
            <a:rect l="l" t="t" r="r" b="b"/>
            <a:pathLst>
              <a:path w="5082133" h="5266459">
                <a:moveTo>
                  <a:pt x="0" y="0"/>
                </a:moveTo>
                <a:lnTo>
                  <a:pt x="5082134" y="0"/>
                </a:lnTo>
                <a:lnTo>
                  <a:pt x="5082134" y="5266459"/>
                </a:lnTo>
                <a:lnTo>
                  <a:pt x="0" y="5266459"/>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a:off x="14925588" y="4364168"/>
            <a:ext cx="6724823" cy="6968729"/>
          </a:xfrm>
          <a:custGeom>
            <a:avLst/>
            <a:gdLst/>
            <a:ahLst/>
            <a:cxnLst/>
            <a:rect l="l" t="t" r="r" b="b"/>
            <a:pathLst>
              <a:path w="6724823" h="6968729">
                <a:moveTo>
                  <a:pt x="0" y="0"/>
                </a:moveTo>
                <a:lnTo>
                  <a:pt x="6724824" y="0"/>
                </a:lnTo>
                <a:lnTo>
                  <a:pt x="6724824" y="6968729"/>
                </a:lnTo>
                <a:lnTo>
                  <a:pt x="0" y="6968729"/>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5" name="Freeform 5"/>
          <p:cNvSpPr/>
          <p:nvPr/>
        </p:nvSpPr>
        <p:spPr>
          <a:xfrm rot="-3321491">
            <a:off x="14186191" y="-1417201"/>
            <a:ext cx="5764013" cy="5973070"/>
          </a:xfrm>
          <a:custGeom>
            <a:avLst/>
            <a:gdLst/>
            <a:ahLst/>
            <a:cxnLst/>
            <a:rect l="l" t="t" r="r" b="b"/>
            <a:pathLst>
              <a:path w="5764013" h="5973070">
                <a:moveTo>
                  <a:pt x="0" y="0"/>
                </a:moveTo>
                <a:lnTo>
                  <a:pt x="5764013" y="0"/>
                </a:lnTo>
                <a:lnTo>
                  <a:pt x="5764013" y="5973070"/>
                </a:lnTo>
                <a:lnTo>
                  <a:pt x="0" y="5973070"/>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7259300" y="866775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609600" y="74295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Freeform 10"/>
          <p:cNvSpPr/>
          <p:nvPr/>
        </p:nvSpPr>
        <p:spPr>
          <a:xfrm rot="-6380584">
            <a:off x="1437988" y="-561380"/>
            <a:ext cx="1862954" cy="1930523"/>
          </a:xfrm>
          <a:custGeom>
            <a:avLst/>
            <a:gdLst/>
            <a:ahLst/>
            <a:cxnLst/>
            <a:rect l="l" t="t" r="r" b="b"/>
            <a:pathLst>
              <a:path w="1862954" h="1930523">
                <a:moveTo>
                  <a:pt x="0" y="0"/>
                </a:moveTo>
                <a:lnTo>
                  <a:pt x="1862955" y="0"/>
                </a:lnTo>
                <a:lnTo>
                  <a:pt x="1862955" y="1930523"/>
                </a:lnTo>
                <a:lnTo>
                  <a:pt x="0" y="19305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rot="-1115857">
            <a:off x="17381961" y="5936688"/>
            <a:ext cx="2255115" cy="2336906"/>
          </a:xfrm>
          <a:custGeom>
            <a:avLst/>
            <a:gdLst/>
            <a:ahLst/>
            <a:cxnLst/>
            <a:rect l="l" t="t" r="r" b="b"/>
            <a:pathLst>
              <a:path w="2255115" h="2336906">
                <a:moveTo>
                  <a:pt x="0" y="0"/>
                </a:moveTo>
                <a:lnTo>
                  <a:pt x="2255115" y="0"/>
                </a:lnTo>
                <a:lnTo>
                  <a:pt x="2255115" y="2336907"/>
                </a:lnTo>
                <a:lnTo>
                  <a:pt x="0" y="23369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1301799" y="2670863"/>
            <a:ext cx="10203119" cy="5347476"/>
          </a:xfrm>
          <a:custGeom>
            <a:avLst/>
            <a:gdLst/>
            <a:ahLst/>
            <a:cxnLst/>
            <a:rect l="l" t="t" r="r" b="b"/>
            <a:pathLst>
              <a:path w="10203119" h="5347476">
                <a:moveTo>
                  <a:pt x="0" y="0"/>
                </a:moveTo>
                <a:lnTo>
                  <a:pt x="10203118" y="0"/>
                </a:lnTo>
                <a:lnTo>
                  <a:pt x="10203118" y="5347476"/>
                </a:lnTo>
                <a:lnTo>
                  <a:pt x="0" y="5347476"/>
                </a:lnTo>
                <a:lnTo>
                  <a:pt x="0" y="0"/>
                </a:lnTo>
                <a:close/>
              </a:path>
            </a:pathLst>
          </a:custGeom>
          <a:blipFill>
            <a:blip r:embed="rId7"/>
            <a:stretch>
              <a:fillRect b="-5656"/>
            </a:stretch>
          </a:blipFill>
        </p:spPr>
      </p:sp>
      <p:sp>
        <p:nvSpPr>
          <p:cNvPr id="13" name="Freeform 13"/>
          <p:cNvSpPr/>
          <p:nvPr/>
        </p:nvSpPr>
        <p:spPr>
          <a:xfrm>
            <a:off x="12847702" y="1828800"/>
            <a:ext cx="4228818" cy="3684954"/>
          </a:xfrm>
          <a:custGeom>
            <a:avLst/>
            <a:gdLst/>
            <a:ahLst/>
            <a:cxnLst/>
            <a:rect l="l" t="t" r="r" b="b"/>
            <a:pathLst>
              <a:path w="4228818" h="3684954">
                <a:moveTo>
                  <a:pt x="0" y="0"/>
                </a:moveTo>
                <a:lnTo>
                  <a:pt x="4228818" y="0"/>
                </a:lnTo>
                <a:lnTo>
                  <a:pt x="4228818" y="3684954"/>
                </a:lnTo>
                <a:lnTo>
                  <a:pt x="0" y="3684954"/>
                </a:lnTo>
                <a:lnTo>
                  <a:pt x="0" y="0"/>
                </a:lnTo>
                <a:close/>
              </a:path>
            </a:pathLst>
          </a:custGeom>
          <a:blipFill>
            <a:blip r:embed="rId8"/>
            <a:stretch>
              <a:fillRect/>
            </a:stretch>
          </a:blipFill>
        </p:spPr>
      </p:sp>
      <p:sp>
        <p:nvSpPr>
          <p:cNvPr id="14" name="TextBox 14"/>
          <p:cNvSpPr txBox="1"/>
          <p:nvPr/>
        </p:nvSpPr>
        <p:spPr>
          <a:xfrm>
            <a:off x="816979" y="1028700"/>
            <a:ext cx="10687939" cy="1097280"/>
          </a:xfrm>
          <a:prstGeom prst="rect">
            <a:avLst/>
          </a:prstGeom>
        </p:spPr>
        <p:txBody>
          <a:bodyPr lIns="0" tIns="0" rIns="0" bIns="0" rtlCol="0" anchor="t">
            <a:spAutoFit/>
          </a:bodyPr>
          <a:lstStyle/>
          <a:p>
            <a:pPr algn="ctr">
              <a:lnSpc>
                <a:spcPts val="4320"/>
              </a:lnSpc>
            </a:pPr>
            <a:r>
              <a:rPr lang="en-US" sz="3600" spc="359">
                <a:solidFill>
                  <a:srgbClr val="04345C"/>
                </a:solidFill>
                <a:latin typeface="Glacial Indifference"/>
              </a:rPr>
              <a:t>DESIGN OF CASCADED KINK BEAM ACTUATOR</a:t>
            </a:r>
          </a:p>
        </p:txBody>
      </p:sp>
      <p:sp>
        <p:nvSpPr>
          <p:cNvPr id="15" name="TextBox 15"/>
          <p:cNvSpPr txBox="1"/>
          <p:nvPr/>
        </p:nvSpPr>
        <p:spPr>
          <a:xfrm>
            <a:off x="1301799" y="7951664"/>
            <a:ext cx="10203119" cy="582295"/>
          </a:xfrm>
          <a:prstGeom prst="rect">
            <a:avLst/>
          </a:prstGeom>
        </p:spPr>
        <p:txBody>
          <a:bodyPr lIns="0" tIns="0" rIns="0" bIns="0" rtlCol="0" anchor="t">
            <a:spAutoFit/>
          </a:bodyPr>
          <a:lstStyle/>
          <a:p>
            <a:pPr algn="ctr">
              <a:lnSpc>
                <a:spcPts val="4759"/>
              </a:lnSpc>
            </a:pPr>
            <a:r>
              <a:rPr lang="en-US" sz="3399">
                <a:solidFill>
                  <a:srgbClr val="04345C"/>
                </a:solidFill>
                <a:latin typeface="Glacial Indifference"/>
              </a:rPr>
              <a:t>Fig 4: Dimensions of our model</a:t>
            </a:r>
          </a:p>
        </p:txBody>
      </p:sp>
      <p:sp>
        <p:nvSpPr>
          <p:cNvPr id="16" name="TextBox 16"/>
          <p:cNvSpPr txBox="1"/>
          <p:nvPr/>
        </p:nvSpPr>
        <p:spPr>
          <a:xfrm>
            <a:off x="13460693" y="5618908"/>
            <a:ext cx="3002836" cy="839742"/>
          </a:xfrm>
          <a:prstGeom prst="rect">
            <a:avLst/>
          </a:prstGeom>
        </p:spPr>
        <p:txBody>
          <a:bodyPr lIns="0" tIns="0" rIns="0" bIns="0" rtlCol="0" anchor="t">
            <a:spAutoFit/>
          </a:bodyPr>
          <a:lstStyle/>
          <a:p>
            <a:pPr algn="ctr">
              <a:lnSpc>
                <a:spcPts val="3380"/>
              </a:lnSpc>
            </a:pPr>
            <a:r>
              <a:rPr lang="en-US" sz="2414">
                <a:solidFill>
                  <a:srgbClr val="04345C"/>
                </a:solidFill>
                <a:latin typeface="Glacial Indifference"/>
              </a:rPr>
              <a:t>Fig 5: Structure on comsol multiphysics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a:off x="13773250" y="5143500"/>
            <a:ext cx="5829100" cy="6040518"/>
          </a:xfrm>
          <a:custGeom>
            <a:avLst/>
            <a:gdLst/>
            <a:ahLst/>
            <a:cxnLst/>
            <a:rect l="l" t="t" r="r" b="b"/>
            <a:pathLst>
              <a:path w="5829100" h="6040518">
                <a:moveTo>
                  <a:pt x="0" y="0"/>
                </a:moveTo>
                <a:lnTo>
                  <a:pt x="5829100" y="0"/>
                </a:lnTo>
                <a:lnTo>
                  <a:pt x="5829100" y="6040518"/>
                </a:lnTo>
                <a:lnTo>
                  <a:pt x="0" y="6040518"/>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8628637">
            <a:off x="-1184633" y="-1350031"/>
            <a:ext cx="12139540" cy="12579834"/>
          </a:xfrm>
          <a:custGeom>
            <a:avLst/>
            <a:gdLst/>
            <a:ahLst/>
            <a:cxnLst/>
            <a:rect l="l" t="t" r="r" b="b"/>
            <a:pathLst>
              <a:path w="12139540" h="12579834">
                <a:moveTo>
                  <a:pt x="0" y="0"/>
                </a:moveTo>
                <a:lnTo>
                  <a:pt x="12139540" y="0"/>
                </a:lnTo>
                <a:lnTo>
                  <a:pt x="12139540" y="12579834"/>
                </a:lnTo>
                <a:lnTo>
                  <a:pt x="0" y="12579834"/>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5206982">
            <a:off x="-1205830" y="7270608"/>
            <a:ext cx="6048809" cy="6268195"/>
          </a:xfrm>
          <a:custGeom>
            <a:avLst/>
            <a:gdLst/>
            <a:ahLst/>
            <a:cxnLst/>
            <a:rect l="l" t="t" r="r" b="b"/>
            <a:pathLst>
              <a:path w="6048809" h="6268195">
                <a:moveTo>
                  <a:pt x="0" y="0"/>
                </a:moveTo>
                <a:lnTo>
                  <a:pt x="6048809" y="0"/>
                </a:lnTo>
                <a:lnTo>
                  <a:pt x="6048809" y="6268195"/>
                </a:lnTo>
                <a:lnTo>
                  <a:pt x="0" y="6268195"/>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6687800" y="8686800"/>
            <a:ext cx="571500" cy="57150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7" name="Group 7"/>
          <p:cNvGrpSpPr/>
          <p:nvPr/>
        </p:nvGrpSpPr>
        <p:grpSpPr>
          <a:xfrm>
            <a:off x="-320056" y="1295400"/>
            <a:ext cx="1348756" cy="1348756"/>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9" name="Freeform 9"/>
          <p:cNvSpPr/>
          <p:nvPr/>
        </p:nvSpPr>
        <p:spPr>
          <a:xfrm rot="-8599965">
            <a:off x="-620029" y="-1195263"/>
            <a:ext cx="2306858" cy="2390526"/>
          </a:xfrm>
          <a:custGeom>
            <a:avLst/>
            <a:gdLst/>
            <a:ahLst/>
            <a:cxnLst/>
            <a:rect l="l" t="t" r="r" b="b"/>
            <a:pathLst>
              <a:path w="2306858" h="2390526">
                <a:moveTo>
                  <a:pt x="0" y="0"/>
                </a:moveTo>
                <a:lnTo>
                  <a:pt x="2306858" y="0"/>
                </a:lnTo>
                <a:lnTo>
                  <a:pt x="2306858" y="2390526"/>
                </a:lnTo>
                <a:lnTo>
                  <a:pt x="0" y="23905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788313">
            <a:off x="17176236" y="6772434"/>
            <a:ext cx="1936109" cy="2006330"/>
          </a:xfrm>
          <a:custGeom>
            <a:avLst/>
            <a:gdLst/>
            <a:ahLst/>
            <a:cxnLst/>
            <a:rect l="l" t="t" r="r" b="b"/>
            <a:pathLst>
              <a:path w="1936109" h="2006330">
                <a:moveTo>
                  <a:pt x="0" y="0"/>
                </a:moveTo>
                <a:lnTo>
                  <a:pt x="1936108" y="0"/>
                </a:lnTo>
                <a:lnTo>
                  <a:pt x="1936108" y="2006330"/>
                </a:lnTo>
                <a:lnTo>
                  <a:pt x="0" y="2006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10391159" y="1377128"/>
            <a:ext cx="6868141" cy="2588470"/>
          </a:xfrm>
          <a:custGeom>
            <a:avLst/>
            <a:gdLst/>
            <a:ahLst/>
            <a:cxnLst/>
            <a:rect l="l" t="t" r="r" b="b"/>
            <a:pathLst>
              <a:path w="6868141" h="2588470">
                <a:moveTo>
                  <a:pt x="0" y="0"/>
                </a:moveTo>
                <a:lnTo>
                  <a:pt x="6868141" y="0"/>
                </a:lnTo>
                <a:lnTo>
                  <a:pt x="6868141" y="2588470"/>
                </a:lnTo>
                <a:lnTo>
                  <a:pt x="0" y="2588470"/>
                </a:lnTo>
                <a:lnTo>
                  <a:pt x="0" y="0"/>
                </a:lnTo>
                <a:close/>
              </a:path>
            </a:pathLst>
          </a:custGeom>
          <a:blipFill>
            <a:blip r:embed="rId7"/>
            <a:stretch>
              <a:fillRect l="-4434" r="-9772"/>
            </a:stretch>
          </a:blipFill>
        </p:spPr>
      </p:sp>
      <p:sp>
        <p:nvSpPr>
          <p:cNvPr id="12" name="Freeform 12"/>
          <p:cNvSpPr/>
          <p:nvPr/>
        </p:nvSpPr>
        <p:spPr>
          <a:xfrm>
            <a:off x="10391159" y="5544635"/>
            <a:ext cx="6868141" cy="2619124"/>
          </a:xfrm>
          <a:custGeom>
            <a:avLst/>
            <a:gdLst/>
            <a:ahLst/>
            <a:cxnLst/>
            <a:rect l="l" t="t" r="r" b="b"/>
            <a:pathLst>
              <a:path w="6868141" h="2619124">
                <a:moveTo>
                  <a:pt x="0" y="0"/>
                </a:moveTo>
                <a:lnTo>
                  <a:pt x="6868141" y="0"/>
                </a:lnTo>
                <a:lnTo>
                  <a:pt x="6868141" y="2619124"/>
                </a:lnTo>
                <a:lnTo>
                  <a:pt x="0" y="2619124"/>
                </a:lnTo>
                <a:lnTo>
                  <a:pt x="0" y="0"/>
                </a:lnTo>
                <a:close/>
              </a:path>
            </a:pathLst>
          </a:custGeom>
          <a:blipFill>
            <a:blip r:embed="rId8"/>
            <a:stretch>
              <a:fillRect l="-6881" r="-8677"/>
            </a:stretch>
          </a:blipFill>
        </p:spPr>
      </p:sp>
      <p:sp>
        <p:nvSpPr>
          <p:cNvPr id="13" name="TextBox 13"/>
          <p:cNvSpPr txBox="1"/>
          <p:nvPr/>
        </p:nvSpPr>
        <p:spPr>
          <a:xfrm>
            <a:off x="1510061" y="1019175"/>
            <a:ext cx="8008922" cy="998034"/>
          </a:xfrm>
          <a:prstGeom prst="rect">
            <a:avLst/>
          </a:prstGeom>
        </p:spPr>
        <p:txBody>
          <a:bodyPr lIns="0" tIns="0" rIns="0" bIns="0" rtlCol="0" anchor="t">
            <a:spAutoFit/>
          </a:bodyPr>
          <a:lstStyle/>
          <a:p>
            <a:pPr algn="ctr">
              <a:lnSpc>
                <a:spcPts val="7814"/>
              </a:lnSpc>
            </a:pPr>
            <a:r>
              <a:rPr lang="en-US" sz="6511">
                <a:solidFill>
                  <a:srgbClr val="04345C"/>
                </a:solidFill>
                <a:latin typeface="Glacial Indifference"/>
              </a:rPr>
              <a:t>Design and Innovation</a:t>
            </a:r>
          </a:p>
        </p:txBody>
      </p:sp>
      <p:sp>
        <p:nvSpPr>
          <p:cNvPr id="14" name="TextBox 14"/>
          <p:cNvSpPr txBox="1"/>
          <p:nvPr/>
        </p:nvSpPr>
        <p:spPr>
          <a:xfrm>
            <a:off x="1509517" y="2628605"/>
            <a:ext cx="8009467" cy="6379737"/>
          </a:xfrm>
          <a:prstGeom prst="rect">
            <a:avLst/>
          </a:prstGeom>
        </p:spPr>
        <p:txBody>
          <a:bodyPr lIns="0" tIns="0" rIns="0" bIns="0" rtlCol="0" anchor="t">
            <a:spAutoFit/>
          </a:bodyPr>
          <a:lstStyle/>
          <a:p>
            <a:pPr marL="605132" lvl="1" indent="-302566">
              <a:lnSpc>
                <a:spcPts val="4204"/>
              </a:lnSpc>
              <a:buFont typeface="Arial"/>
              <a:buChar char="•"/>
            </a:pPr>
            <a:r>
              <a:rPr lang="en-US" sz="2802">
                <a:solidFill>
                  <a:srgbClr val="04345C"/>
                </a:solidFill>
                <a:latin typeface="Glacial Indifference"/>
              </a:rPr>
              <a:t>Traditional chevron shaped bent beam actuators (fig1) are one of the most commonly used actuators, the chevron's displacement increases with decreasing the angle with respect to horizontal.</a:t>
            </a:r>
          </a:p>
          <a:p>
            <a:pPr marL="605132" lvl="1" indent="-302566">
              <a:lnSpc>
                <a:spcPts val="4204"/>
              </a:lnSpc>
              <a:buFont typeface="Arial"/>
              <a:buChar char="•"/>
            </a:pPr>
            <a:r>
              <a:rPr lang="en-US" sz="2802">
                <a:solidFill>
                  <a:srgbClr val="04345C"/>
                </a:solidFill>
                <a:latin typeface="Glacial Indifference"/>
              </a:rPr>
              <a:t>The kink actuator (fig2) was selected as it has an </a:t>
            </a:r>
            <a:r>
              <a:rPr lang="en-US" sz="2802">
                <a:solidFill>
                  <a:srgbClr val="04345C"/>
                </a:solidFill>
                <a:latin typeface="Glacial Indifference Bold"/>
              </a:rPr>
              <a:t>improved amplification factor for a given input electrical potential, compared to an equivalent chevron actuator</a:t>
            </a:r>
            <a:r>
              <a:rPr lang="en-US" sz="2802">
                <a:solidFill>
                  <a:srgbClr val="04345C"/>
                </a:solidFill>
                <a:latin typeface="Glacial Indifference"/>
              </a:rPr>
              <a:t>.</a:t>
            </a:r>
          </a:p>
          <a:p>
            <a:pPr marL="605132" lvl="1" indent="-302566">
              <a:lnSpc>
                <a:spcPts val="4204"/>
              </a:lnSpc>
              <a:buFont typeface="Arial"/>
              <a:buChar char="•"/>
            </a:pPr>
            <a:r>
              <a:rPr lang="en-US" sz="2802">
                <a:solidFill>
                  <a:srgbClr val="04345C"/>
                </a:solidFill>
                <a:latin typeface="Glacial Indifference"/>
              </a:rPr>
              <a:t>A kink is a structure that is formed when the end of the adjoined beams are moved slightly out of their aligned position.</a:t>
            </a:r>
          </a:p>
        </p:txBody>
      </p:sp>
      <p:sp>
        <p:nvSpPr>
          <p:cNvPr id="15" name="TextBox 15"/>
          <p:cNvSpPr txBox="1"/>
          <p:nvPr/>
        </p:nvSpPr>
        <p:spPr>
          <a:xfrm>
            <a:off x="13515845" y="3898923"/>
            <a:ext cx="618768" cy="582295"/>
          </a:xfrm>
          <a:prstGeom prst="rect">
            <a:avLst/>
          </a:prstGeom>
        </p:spPr>
        <p:txBody>
          <a:bodyPr lIns="0" tIns="0" rIns="0" bIns="0" rtlCol="0" anchor="t">
            <a:spAutoFit/>
          </a:bodyPr>
          <a:lstStyle/>
          <a:p>
            <a:pPr algn="ctr">
              <a:lnSpc>
                <a:spcPts val="4759"/>
              </a:lnSpc>
            </a:pPr>
            <a:r>
              <a:rPr lang="en-US" sz="3399">
                <a:solidFill>
                  <a:srgbClr val="04345C"/>
                </a:solidFill>
                <a:latin typeface="Glacial Indifference"/>
              </a:rPr>
              <a:t>fig1</a:t>
            </a:r>
          </a:p>
        </p:txBody>
      </p:sp>
      <p:sp>
        <p:nvSpPr>
          <p:cNvPr id="16" name="TextBox 16"/>
          <p:cNvSpPr txBox="1"/>
          <p:nvPr/>
        </p:nvSpPr>
        <p:spPr>
          <a:xfrm>
            <a:off x="13445063" y="8097084"/>
            <a:ext cx="760333" cy="582295"/>
          </a:xfrm>
          <a:prstGeom prst="rect">
            <a:avLst/>
          </a:prstGeom>
        </p:spPr>
        <p:txBody>
          <a:bodyPr lIns="0" tIns="0" rIns="0" bIns="0" rtlCol="0" anchor="t">
            <a:spAutoFit/>
          </a:bodyPr>
          <a:lstStyle/>
          <a:p>
            <a:pPr algn="ctr">
              <a:lnSpc>
                <a:spcPts val="4759"/>
              </a:lnSpc>
            </a:pPr>
            <a:r>
              <a:rPr lang="en-US" sz="3399">
                <a:solidFill>
                  <a:srgbClr val="04345C"/>
                </a:solidFill>
                <a:latin typeface="Glacial Indifference"/>
              </a:rPr>
              <a:t>fig2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10479131">
            <a:off x="-1749557" y="-842269"/>
            <a:ext cx="11828430" cy="12257441"/>
          </a:xfrm>
          <a:custGeom>
            <a:avLst/>
            <a:gdLst/>
            <a:ahLst/>
            <a:cxnLst/>
            <a:rect l="l" t="t" r="r" b="b"/>
            <a:pathLst>
              <a:path w="11828430" h="12257441">
                <a:moveTo>
                  <a:pt x="0" y="0"/>
                </a:moveTo>
                <a:lnTo>
                  <a:pt x="11828430" y="0"/>
                </a:lnTo>
                <a:lnTo>
                  <a:pt x="11828430" y="12257441"/>
                </a:lnTo>
                <a:lnTo>
                  <a:pt x="0" y="12257441"/>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162892">
            <a:off x="6138829" y="7329482"/>
            <a:ext cx="5075946" cy="5260048"/>
          </a:xfrm>
          <a:custGeom>
            <a:avLst/>
            <a:gdLst/>
            <a:ahLst/>
            <a:cxnLst/>
            <a:rect l="l" t="t" r="r" b="b"/>
            <a:pathLst>
              <a:path w="5075946" h="5260048">
                <a:moveTo>
                  <a:pt x="0" y="0"/>
                </a:moveTo>
                <a:lnTo>
                  <a:pt x="5075946" y="0"/>
                </a:lnTo>
                <a:lnTo>
                  <a:pt x="5075946" y="5260048"/>
                </a:lnTo>
                <a:lnTo>
                  <a:pt x="0" y="5260048"/>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4" name="Freeform 4"/>
          <p:cNvSpPr/>
          <p:nvPr/>
        </p:nvSpPr>
        <p:spPr>
          <a:xfrm rot="4280451">
            <a:off x="15442780" y="-1044451"/>
            <a:ext cx="4001180" cy="4146301"/>
          </a:xfrm>
          <a:custGeom>
            <a:avLst/>
            <a:gdLst/>
            <a:ahLst/>
            <a:cxnLst/>
            <a:rect l="l" t="t" r="r" b="b"/>
            <a:pathLst>
              <a:path w="4001180" h="4146301">
                <a:moveTo>
                  <a:pt x="0" y="0"/>
                </a:moveTo>
                <a:lnTo>
                  <a:pt x="4001181" y="0"/>
                </a:lnTo>
                <a:lnTo>
                  <a:pt x="4001181" y="4146302"/>
                </a:lnTo>
                <a:lnTo>
                  <a:pt x="0" y="4146302"/>
                </a:lnTo>
                <a:lnTo>
                  <a:pt x="0" y="0"/>
                </a:lnTo>
                <a:close/>
              </a:path>
            </a:pathLst>
          </a:custGeom>
          <a:blipFill>
            <a:blip r:embed="rId5">
              <a:alphaModFix amt="19999"/>
              <a:extLst>
                <a:ext uri="{96DAC541-7B7A-43D3-8B79-37D633B846F1}">
                  <asvg:svgBlip xmlns:asvg="http://schemas.microsoft.com/office/drawing/2016/SVG/main" r:embed="rId6"/>
                </a:ext>
              </a:extLst>
            </a:blip>
            <a:stretch>
              <a:fillRect/>
            </a:stretch>
          </a:blipFill>
        </p:spPr>
      </p:sp>
      <p:sp>
        <p:nvSpPr>
          <p:cNvPr id="5" name="Freeform 5"/>
          <p:cNvSpPr/>
          <p:nvPr/>
        </p:nvSpPr>
        <p:spPr>
          <a:xfrm rot="-7714294">
            <a:off x="13724600" y="-373897"/>
            <a:ext cx="2229048" cy="2309894"/>
          </a:xfrm>
          <a:custGeom>
            <a:avLst/>
            <a:gdLst/>
            <a:ahLst/>
            <a:cxnLst/>
            <a:rect l="l" t="t" r="r" b="b"/>
            <a:pathLst>
              <a:path w="2229048" h="2309894">
                <a:moveTo>
                  <a:pt x="0" y="0"/>
                </a:moveTo>
                <a:lnTo>
                  <a:pt x="2229048" y="0"/>
                </a:lnTo>
                <a:lnTo>
                  <a:pt x="2229048" y="2309894"/>
                </a:lnTo>
                <a:lnTo>
                  <a:pt x="0" y="23098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16687800" y="102870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52400" y="80772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10" name="TextBox 10"/>
          <p:cNvSpPr txBox="1"/>
          <p:nvPr/>
        </p:nvSpPr>
        <p:spPr>
          <a:xfrm>
            <a:off x="1092184" y="1979569"/>
            <a:ext cx="10244315" cy="7979937"/>
          </a:xfrm>
          <a:prstGeom prst="rect">
            <a:avLst/>
          </a:prstGeom>
        </p:spPr>
        <p:txBody>
          <a:bodyPr lIns="0" tIns="0" rIns="0" bIns="0" rtlCol="0" anchor="t">
            <a:spAutoFit/>
          </a:bodyPr>
          <a:lstStyle/>
          <a:p>
            <a:pPr marL="605132" lvl="1" indent="-302566">
              <a:lnSpc>
                <a:spcPts val="4204"/>
              </a:lnSpc>
              <a:buFont typeface="Arial"/>
              <a:buChar char="•"/>
            </a:pPr>
            <a:r>
              <a:rPr lang="en-US" sz="2802">
                <a:solidFill>
                  <a:srgbClr val="6BD4CD"/>
                </a:solidFill>
                <a:latin typeface="Glacial Indifference"/>
              </a:rPr>
              <a:t>Cascaded thermal actuators are </a:t>
            </a:r>
            <a:r>
              <a:rPr lang="en-US" sz="2802">
                <a:solidFill>
                  <a:srgbClr val="6BD4CD"/>
                </a:solidFill>
                <a:latin typeface="Glacial Indifference Bold"/>
              </a:rPr>
              <a:t>used to further amplify the displacement, when current is confined to two primary units, the secondary unit serves as a motion amplifier</a:t>
            </a:r>
            <a:r>
              <a:rPr lang="en-US" sz="2802">
                <a:solidFill>
                  <a:srgbClr val="6BD4CD"/>
                </a:solidFill>
                <a:latin typeface="Glacial Indifference"/>
              </a:rPr>
              <a:t>.</a:t>
            </a:r>
          </a:p>
          <a:p>
            <a:pPr marL="605132" lvl="1" indent="-302566">
              <a:lnSpc>
                <a:spcPts val="4204"/>
              </a:lnSpc>
              <a:buFont typeface="Arial"/>
              <a:buChar char="•"/>
            </a:pPr>
            <a:r>
              <a:rPr lang="en-US" sz="2802">
                <a:solidFill>
                  <a:srgbClr val="6BD4CD"/>
                </a:solidFill>
                <a:latin typeface="Glacial Indifference"/>
              </a:rPr>
              <a:t>Cascaded devices have a significantly larger displacement than simple beams even when the secondary beam is not heated.</a:t>
            </a:r>
          </a:p>
          <a:p>
            <a:pPr marL="605132" lvl="1" indent="-302566">
              <a:lnSpc>
                <a:spcPts val="4204"/>
              </a:lnSpc>
              <a:buFont typeface="Arial"/>
              <a:buChar char="•"/>
            </a:pPr>
            <a:r>
              <a:rPr lang="en-US" sz="2802">
                <a:solidFill>
                  <a:srgbClr val="6BD4CD"/>
                </a:solidFill>
                <a:latin typeface="Glacial Indifference"/>
              </a:rPr>
              <a:t>Also observed is another phenomenon, 'buckling' due to which the amplification factor begins to decrease. The actuators start to buckle out-of-plane instead of in-plane.</a:t>
            </a:r>
          </a:p>
          <a:p>
            <a:pPr marL="605132" lvl="1" indent="-302566">
              <a:lnSpc>
                <a:spcPts val="4204"/>
              </a:lnSpc>
              <a:buFont typeface="Arial"/>
              <a:buChar char="•"/>
            </a:pPr>
            <a:r>
              <a:rPr lang="en-US" sz="2802">
                <a:solidFill>
                  <a:srgbClr val="6BD4CD"/>
                </a:solidFill>
                <a:latin typeface="Glacial Indifference"/>
              </a:rPr>
              <a:t>The amplification factor for the kink beam was seen to be higher than the chevron actuators at all offsets.</a:t>
            </a:r>
          </a:p>
          <a:p>
            <a:pPr marL="605132" lvl="1" indent="-302566">
              <a:lnSpc>
                <a:spcPts val="4204"/>
              </a:lnSpc>
              <a:buFont typeface="Arial"/>
              <a:buChar char="•"/>
            </a:pPr>
            <a:r>
              <a:rPr lang="en-US" sz="2802">
                <a:solidFill>
                  <a:srgbClr val="6BD4CD"/>
                </a:solidFill>
                <a:latin typeface="Glacial Indifference"/>
              </a:rPr>
              <a:t>Our model prevents the occurrence of buckling-caused by the force applied on the structure, making the overall structure unstable. Kink beams prevent the occurrence of buckling in beams.</a:t>
            </a:r>
          </a:p>
        </p:txBody>
      </p:sp>
      <p:sp>
        <p:nvSpPr>
          <p:cNvPr id="11" name="Freeform 11"/>
          <p:cNvSpPr/>
          <p:nvPr/>
        </p:nvSpPr>
        <p:spPr>
          <a:xfrm>
            <a:off x="12314736" y="1028700"/>
            <a:ext cx="5048775" cy="3907402"/>
          </a:xfrm>
          <a:custGeom>
            <a:avLst/>
            <a:gdLst/>
            <a:ahLst/>
            <a:cxnLst/>
            <a:rect l="l" t="t" r="r" b="b"/>
            <a:pathLst>
              <a:path w="5048775" h="3907402">
                <a:moveTo>
                  <a:pt x="0" y="0"/>
                </a:moveTo>
                <a:lnTo>
                  <a:pt x="5048775" y="0"/>
                </a:lnTo>
                <a:lnTo>
                  <a:pt x="5048775" y="3907402"/>
                </a:lnTo>
                <a:lnTo>
                  <a:pt x="0" y="3907402"/>
                </a:lnTo>
                <a:lnTo>
                  <a:pt x="0" y="0"/>
                </a:lnTo>
                <a:close/>
              </a:path>
            </a:pathLst>
          </a:custGeom>
          <a:blipFill>
            <a:blip r:embed="rId7"/>
            <a:stretch>
              <a:fillRect/>
            </a:stretch>
          </a:blipFill>
        </p:spPr>
      </p:sp>
      <p:sp>
        <p:nvSpPr>
          <p:cNvPr id="12" name="Freeform 12"/>
          <p:cNvSpPr/>
          <p:nvPr/>
        </p:nvSpPr>
        <p:spPr>
          <a:xfrm>
            <a:off x="11769077" y="6316223"/>
            <a:ext cx="5674294" cy="3220162"/>
          </a:xfrm>
          <a:custGeom>
            <a:avLst/>
            <a:gdLst/>
            <a:ahLst/>
            <a:cxnLst/>
            <a:rect l="l" t="t" r="r" b="b"/>
            <a:pathLst>
              <a:path w="5674294" h="3220162">
                <a:moveTo>
                  <a:pt x="0" y="0"/>
                </a:moveTo>
                <a:lnTo>
                  <a:pt x="5674293" y="0"/>
                </a:lnTo>
                <a:lnTo>
                  <a:pt x="5674293" y="3220162"/>
                </a:lnTo>
                <a:lnTo>
                  <a:pt x="0" y="3220162"/>
                </a:lnTo>
                <a:lnTo>
                  <a:pt x="0" y="0"/>
                </a:lnTo>
                <a:close/>
              </a:path>
            </a:pathLst>
          </a:custGeom>
          <a:blipFill>
            <a:blip r:embed="rId8"/>
            <a:stretch>
              <a:fillRect/>
            </a:stretch>
          </a:blipFill>
        </p:spPr>
      </p:sp>
      <p:sp>
        <p:nvSpPr>
          <p:cNvPr id="13" name="TextBox 13"/>
          <p:cNvSpPr txBox="1"/>
          <p:nvPr/>
        </p:nvSpPr>
        <p:spPr>
          <a:xfrm>
            <a:off x="1510061" y="771525"/>
            <a:ext cx="8008922" cy="1000125"/>
          </a:xfrm>
          <a:prstGeom prst="rect">
            <a:avLst/>
          </a:prstGeom>
        </p:spPr>
        <p:txBody>
          <a:bodyPr lIns="0" tIns="0" rIns="0" bIns="0" rtlCol="0" anchor="t">
            <a:spAutoFit/>
          </a:bodyPr>
          <a:lstStyle/>
          <a:p>
            <a:pPr algn="ctr">
              <a:lnSpc>
                <a:spcPts val="7814"/>
              </a:lnSpc>
            </a:pPr>
            <a:r>
              <a:rPr lang="en-US" sz="6511">
                <a:solidFill>
                  <a:srgbClr val="6BD4CD"/>
                </a:solidFill>
                <a:latin typeface="Glacial Indifference"/>
              </a:rPr>
              <a:t>Design and Innovation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rot="352402">
            <a:off x="11144397" y="2044998"/>
            <a:ext cx="9412281" cy="9753659"/>
          </a:xfrm>
          <a:custGeom>
            <a:avLst/>
            <a:gdLst/>
            <a:ahLst/>
            <a:cxnLst/>
            <a:rect l="l" t="t" r="r" b="b"/>
            <a:pathLst>
              <a:path w="9412281" h="9753659">
                <a:moveTo>
                  <a:pt x="0" y="0"/>
                </a:moveTo>
                <a:lnTo>
                  <a:pt x="9412281" y="0"/>
                </a:lnTo>
                <a:lnTo>
                  <a:pt x="9412281" y="9753660"/>
                </a:lnTo>
                <a:lnTo>
                  <a:pt x="0" y="9753660"/>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3" name="Freeform 3"/>
          <p:cNvSpPr/>
          <p:nvPr/>
        </p:nvSpPr>
        <p:spPr>
          <a:xfrm rot="-4690237">
            <a:off x="13587917" y="-1624564"/>
            <a:ext cx="5363442" cy="5557971"/>
          </a:xfrm>
          <a:custGeom>
            <a:avLst/>
            <a:gdLst/>
            <a:ahLst/>
            <a:cxnLst/>
            <a:rect l="l" t="t" r="r" b="b"/>
            <a:pathLst>
              <a:path w="5363442" h="5557971">
                <a:moveTo>
                  <a:pt x="0" y="0"/>
                </a:moveTo>
                <a:lnTo>
                  <a:pt x="5363442" y="0"/>
                </a:lnTo>
                <a:lnTo>
                  <a:pt x="5363442" y="5557971"/>
                </a:lnTo>
                <a:lnTo>
                  <a:pt x="0" y="5557971"/>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4" name="Freeform 4"/>
          <p:cNvSpPr/>
          <p:nvPr/>
        </p:nvSpPr>
        <p:spPr>
          <a:xfrm rot="7132476">
            <a:off x="-2496200" y="6910817"/>
            <a:ext cx="5850340" cy="6062529"/>
          </a:xfrm>
          <a:custGeom>
            <a:avLst/>
            <a:gdLst/>
            <a:ahLst/>
            <a:cxnLst/>
            <a:rect l="l" t="t" r="r" b="b"/>
            <a:pathLst>
              <a:path w="5850340" h="6062529">
                <a:moveTo>
                  <a:pt x="0" y="0"/>
                </a:moveTo>
                <a:lnTo>
                  <a:pt x="5850340" y="0"/>
                </a:lnTo>
                <a:lnTo>
                  <a:pt x="5850340" y="6062528"/>
                </a:lnTo>
                <a:lnTo>
                  <a:pt x="0" y="6062528"/>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sp>
        <p:nvSpPr>
          <p:cNvPr id="5" name="Freeform 5"/>
          <p:cNvSpPr/>
          <p:nvPr/>
        </p:nvSpPr>
        <p:spPr>
          <a:xfrm rot="-9638777">
            <a:off x="-2446319" y="-1515701"/>
            <a:ext cx="9437477" cy="9779769"/>
          </a:xfrm>
          <a:custGeom>
            <a:avLst/>
            <a:gdLst/>
            <a:ahLst/>
            <a:cxnLst/>
            <a:rect l="l" t="t" r="r" b="b"/>
            <a:pathLst>
              <a:path w="9437477" h="9779769">
                <a:moveTo>
                  <a:pt x="0" y="0"/>
                </a:moveTo>
                <a:lnTo>
                  <a:pt x="9437477" y="0"/>
                </a:lnTo>
                <a:lnTo>
                  <a:pt x="9437477" y="9779769"/>
                </a:lnTo>
                <a:lnTo>
                  <a:pt x="0" y="9779769"/>
                </a:lnTo>
                <a:lnTo>
                  <a:pt x="0" y="0"/>
                </a:lnTo>
                <a:close/>
              </a:path>
            </a:pathLst>
          </a:custGeom>
          <a:blipFill>
            <a:blip r:embed="rId3">
              <a:alphaModFix amt="19999"/>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17259300" y="4800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457200" y="9281903"/>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0" name="Freeform 10"/>
          <p:cNvSpPr/>
          <p:nvPr/>
        </p:nvSpPr>
        <p:spPr>
          <a:xfrm rot="2938422">
            <a:off x="1225129" y="9321739"/>
            <a:ext cx="1862954" cy="1930523"/>
          </a:xfrm>
          <a:custGeom>
            <a:avLst/>
            <a:gdLst/>
            <a:ahLst/>
            <a:cxnLst/>
            <a:rect l="l" t="t" r="r" b="b"/>
            <a:pathLst>
              <a:path w="1862954" h="1930523">
                <a:moveTo>
                  <a:pt x="0" y="0"/>
                </a:moveTo>
                <a:lnTo>
                  <a:pt x="1862955" y="0"/>
                </a:lnTo>
                <a:lnTo>
                  <a:pt x="1862955" y="1930522"/>
                </a:lnTo>
                <a:lnTo>
                  <a:pt x="0" y="19305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816979" y="1339215"/>
            <a:ext cx="12595120" cy="649605"/>
          </a:xfrm>
          <a:prstGeom prst="rect">
            <a:avLst/>
          </a:prstGeom>
        </p:spPr>
        <p:txBody>
          <a:bodyPr lIns="0" tIns="0" rIns="0" bIns="0" rtlCol="0" anchor="t">
            <a:spAutoFit/>
          </a:bodyPr>
          <a:lstStyle/>
          <a:p>
            <a:pPr algn="ctr">
              <a:lnSpc>
                <a:spcPts val="5040"/>
              </a:lnSpc>
            </a:pPr>
            <a:r>
              <a:rPr lang="en-US" sz="4200" spc="420">
                <a:solidFill>
                  <a:srgbClr val="6BD4CD"/>
                </a:solidFill>
                <a:latin typeface="Glacial Indifference Bold"/>
              </a:rPr>
              <a:t>THEORETICAL EQUATIONS</a:t>
            </a:r>
          </a:p>
        </p:txBody>
      </p:sp>
      <p:sp>
        <p:nvSpPr>
          <p:cNvPr id="12" name="TextBox 12"/>
          <p:cNvSpPr txBox="1"/>
          <p:nvPr/>
        </p:nvSpPr>
        <p:spPr>
          <a:xfrm>
            <a:off x="1738090" y="1893570"/>
            <a:ext cx="14811819" cy="7409078"/>
          </a:xfrm>
          <a:prstGeom prst="rect">
            <a:avLst/>
          </a:prstGeom>
        </p:spPr>
        <p:txBody>
          <a:bodyPr lIns="0" tIns="0" rIns="0" bIns="0" rtlCol="0" anchor="t">
            <a:spAutoFit/>
          </a:bodyPr>
          <a:lstStyle/>
          <a:p>
            <a:pPr>
              <a:lnSpc>
                <a:spcPts val="4554"/>
              </a:lnSpc>
            </a:pPr>
            <a:endParaRPr/>
          </a:p>
          <a:p>
            <a:pPr marL="655476" lvl="1" indent="-327738">
              <a:lnSpc>
                <a:spcPts val="4554"/>
              </a:lnSpc>
              <a:buFont typeface="Arial"/>
              <a:buChar char="•"/>
            </a:pPr>
            <a:r>
              <a:rPr lang="en-US" sz="3036">
                <a:solidFill>
                  <a:srgbClr val="6BD4CD"/>
                </a:solidFill>
                <a:latin typeface="Glacial Indifference"/>
              </a:rPr>
              <a:t>The heat generated per unit volume per unit time due to joule heating is given by:</a:t>
            </a:r>
          </a:p>
          <a:p>
            <a:pPr>
              <a:lnSpc>
                <a:spcPts val="4554"/>
              </a:lnSpc>
            </a:pPr>
            <a:r>
              <a:rPr lang="en-US" sz="3036">
                <a:solidFill>
                  <a:srgbClr val="6BD4CD"/>
                </a:solidFill>
                <a:latin typeface="Glacial Indifference"/>
              </a:rPr>
              <a:t>                             </a:t>
            </a:r>
            <a:r>
              <a:rPr lang="en-US" sz="3036">
                <a:solidFill>
                  <a:srgbClr val="6BD4CD"/>
                </a:solidFill>
                <a:latin typeface="Glacial Indifference Bold"/>
              </a:rPr>
              <a:t>H= i²Rt</a:t>
            </a:r>
          </a:p>
          <a:p>
            <a:pPr marL="655476" lvl="1" indent="-327738">
              <a:lnSpc>
                <a:spcPts val="4554"/>
              </a:lnSpc>
              <a:buFont typeface="Arial"/>
              <a:buChar char="•"/>
            </a:pPr>
            <a:r>
              <a:rPr lang="en-US" sz="3036">
                <a:solidFill>
                  <a:srgbClr val="6BD4CD"/>
                </a:solidFill>
                <a:latin typeface="Glacial Indifference"/>
              </a:rPr>
              <a:t> i is current and R is the resistance, which varies due to temperature.</a:t>
            </a:r>
          </a:p>
          <a:p>
            <a:pPr marL="655476" lvl="1" indent="-327738">
              <a:lnSpc>
                <a:spcPts val="4554"/>
              </a:lnSpc>
              <a:buFont typeface="Arial"/>
              <a:buChar char="•"/>
            </a:pPr>
            <a:r>
              <a:rPr lang="en-US" sz="3036">
                <a:solidFill>
                  <a:srgbClr val="6BD4CD"/>
                </a:solidFill>
                <a:latin typeface="Glacial Indifference"/>
              </a:rPr>
              <a:t>The maximum displacement of an electrothermal actuator is given by:</a:t>
            </a:r>
          </a:p>
          <a:p>
            <a:pPr>
              <a:lnSpc>
                <a:spcPts val="4554"/>
              </a:lnSpc>
            </a:pPr>
            <a:r>
              <a:rPr lang="en-US" sz="3036">
                <a:solidFill>
                  <a:srgbClr val="6BD4CD"/>
                </a:solidFill>
                <a:latin typeface="Glacial Indifference"/>
              </a:rPr>
              <a:t>                </a:t>
            </a:r>
            <a:r>
              <a:rPr lang="en-US" sz="3036">
                <a:solidFill>
                  <a:srgbClr val="6BD4CD"/>
                </a:solidFill>
                <a:latin typeface="Glacial Indifference Bold"/>
              </a:rPr>
              <a:t> Dmax = 2𝑡𝑎𝑛 𝜃1/𝐾 ∗ tan ( 𝐾𝐿1/4 ) − 𝐿1 tan (𝜃1)/2</a:t>
            </a:r>
          </a:p>
          <a:p>
            <a:pPr marL="655476" lvl="1" indent="-327738">
              <a:lnSpc>
                <a:spcPts val="4554"/>
              </a:lnSpc>
              <a:buFont typeface="Arial"/>
              <a:buChar char="•"/>
            </a:pPr>
            <a:r>
              <a:rPr lang="en-US" sz="3036">
                <a:solidFill>
                  <a:srgbClr val="6BD4CD"/>
                </a:solidFill>
                <a:latin typeface="Glacial Indifference"/>
              </a:rPr>
              <a:t> 𝜃1 is the angle made with respect to horizontal and L1 is the length between the two end points of the beam and K is the unknown eigen value:</a:t>
            </a:r>
          </a:p>
          <a:p>
            <a:pPr>
              <a:lnSpc>
                <a:spcPts val="4554"/>
              </a:lnSpc>
            </a:pPr>
            <a:r>
              <a:rPr lang="en-US" sz="3036">
                <a:solidFill>
                  <a:srgbClr val="6BD4CD"/>
                </a:solidFill>
                <a:latin typeface="Glacial Indifference"/>
              </a:rPr>
              <a:t>                </a:t>
            </a:r>
            <a:r>
              <a:rPr lang="en-US" sz="3036">
                <a:solidFill>
                  <a:srgbClr val="6BD4CD"/>
                </a:solidFill>
                <a:latin typeface="Glacial Indifference Bold"/>
              </a:rPr>
              <a:t> K=√(𝐹 /𝐸 𝐼 )</a:t>
            </a:r>
          </a:p>
          <a:p>
            <a:pPr marL="655476" lvl="1" indent="-327738">
              <a:lnSpc>
                <a:spcPts val="4554"/>
              </a:lnSpc>
              <a:buFont typeface="Arial"/>
              <a:buChar char="•"/>
            </a:pPr>
            <a:r>
              <a:rPr lang="en-US" sz="3036">
                <a:solidFill>
                  <a:srgbClr val="6BD4CD"/>
                </a:solidFill>
                <a:latin typeface="Glacial Indifference"/>
              </a:rPr>
              <a:t> F is the reaction force, E is young's modulus and 𝐼 is the moment of inertia of the beams.</a:t>
            </a:r>
          </a:p>
          <a:p>
            <a:pPr>
              <a:lnSpc>
                <a:spcPts val="4554"/>
              </a:lnSpc>
            </a:pPr>
            <a:r>
              <a:rPr lang="en-US" sz="3036">
                <a:solidFill>
                  <a:srgbClr val="6BD4CD"/>
                </a:solidFill>
                <a:latin typeface="Glacial Indifference"/>
              </a:rPr>
              <a:t>      I is defined as:</a:t>
            </a:r>
          </a:p>
          <a:p>
            <a:pPr>
              <a:lnSpc>
                <a:spcPts val="4554"/>
              </a:lnSpc>
            </a:pPr>
            <a:r>
              <a:rPr lang="en-US" sz="3036">
                <a:solidFill>
                  <a:srgbClr val="6BD4CD"/>
                </a:solidFill>
                <a:latin typeface="Glacial Indifference"/>
              </a:rPr>
              <a:t>               </a:t>
            </a:r>
            <a:r>
              <a:rPr lang="en-US" sz="3036">
                <a:solidFill>
                  <a:srgbClr val="6BD4CD"/>
                </a:solidFill>
                <a:latin typeface="Glacial Indifference Bold"/>
              </a:rPr>
              <a:t>I= (bd³)/ 12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B6AD"/>
        </a:solidFill>
        <a:effectLst/>
      </p:bgPr>
    </p:bg>
    <p:spTree>
      <p:nvGrpSpPr>
        <p:cNvPr id="1" name=""/>
        <p:cNvGrpSpPr/>
        <p:nvPr/>
      </p:nvGrpSpPr>
      <p:grpSpPr>
        <a:xfrm>
          <a:off x="0" y="0"/>
          <a:ext cx="0" cy="0"/>
          <a:chOff x="0" y="0"/>
          <a:chExt cx="0" cy="0"/>
        </a:xfrm>
      </p:grpSpPr>
      <p:sp>
        <p:nvSpPr>
          <p:cNvPr id="2" name="Freeform 2"/>
          <p:cNvSpPr/>
          <p:nvPr/>
        </p:nvSpPr>
        <p:spPr>
          <a:xfrm rot="6169879">
            <a:off x="-859445" y="-942394"/>
            <a:ext cx="14062065" cy="14572088"/>
          </a:xfrm>
          <a:custGeom>
            <a:avLst/>
            <a:gdLst/>
            <a:ahLst/>
            <a:cxnLst/>
            <a:rect l="l" t="t" r="r" b="b"/>
            <a:pathLst>
              <a:path w="14062065" h="14572088">
                <a:moveTo>
                  <a:pt x="0" y="0"/>
                </a:moveTo>
                <a:lnTo>
                  <a:pt x="14062065" y="0"/>
                </a:lnTo>
                <a:lnTo>
                  <a:pt x="14062065" y="14572088"/>
                </a:lnTo>
                <a:lnTo>
                  <a:pt x="0" y="14572088"/>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sp>
        <p:nvSpPr>
          <p:cNvPr id="3" name="Freeform 3"/>
          <p:cNvSpPr/>
          <p:nvPr/>
        </p:nvSpPr>
        <p:spPr>
          <a:xfrm rot="1124365">
            <a:off x="12407379" y="3834997"/>
            <a:ext cx="6197943" cy="6422739"/>
          </a:xfrm>
          <a:custGeom>
            <a:avLst/>
            <a:gdLst/>
            <a:ahLst/>
            <a:cxnLst/>
            <a:rect l="l" t="t" r="r" b="b"/>
            <a:pathLst>
              <a:path w="6197943" h="6422739">
                <a:moveTo>
                  <a:pt x="0" y="0"/>
                </a:moveTo>
                <a:lnTo>
                  <a:pt x="6197943" y="0"/>
                </a:lnTo>
                <a:lnTo>
                  <a:pt x="6197943" y="6422739"/>
                </a:lnTo>
                <a:lnTo>
                  <a:pt x="0" y="6422739"/>
                </a:lnTo>
                <a:lnTo>
                  <a:pt x="0" y="0"/>
                </a:lnTo>
                <a:close/>
              </a:path>
            </a:pathLst>
          </a:custGeom>
          <a:blipFill>
            <a:blip r:embed="rId3">
              <a:alphaModFix amt="9999"/>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6973550" y="8972550"/>
            <a:ext cx="571500" cy="5715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6" name="Group 6"/>
          <p:cNvGrpSpPr/>
          <p:nvPr/>
        </p:nvGrpSpPr>
        <p:grpSpPr>
          <a:xfrm>
            <a:off x="-320056" y="60433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id="8" name="Freeform 8"/>
          <p:cNvSpPr/>
          <p:nvPr/>
        </p:nvSpPr>
        <p:spPr>
          <a:xfrm rot="-152128">
            <a:off x="17458481" y="6618861"/>
            <a:ext cx="2085489" cy="2161129"/>
          </a:xfrm>
          <a:custGeom>
            <a:avLst/>
            <a:gdLst/>
            <a:ahLst/>
            <a:cxnLst/>
            <a:rect l="l" t="t" r="r" b="b"/>
            <a:pathLst>
              <a:path w="2085489" h="2161129">
                <a:moveTo>
                  <a:pt x="0" y="0"/>
                </a:moveTo>
                <a:lnTo>
                  <a:pt x="2085489" y="0"/>
                </a:lnTo>
                <a:lnTo>
                  <a:pt x="2085489" y="2161129"/>
                </a:lnTo>
                <a:lnTo>
                  <a:pt x="0" y="21611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8251425">
            <a:off x="744888" y="-1480292"/>
            <a:ext cx="2535307" cy="2627261"/>
          </a:xfrm>
          <a:custGeom>
            <a:avLst/>
            <a:gdLst/>
            <a:ahLst/>
            <a:cxnLst/>
            <a:rect l="l" t="t" r="r" b="b"/>
            <a:pathLst>
              <a:path w="2535307" h="2627261">
                <a:moveTo>
                  <a:pt x="0" y="0"/>
                </a:moveTo>
                <a:lnTo>
                  <a:pt x="2535307" y="0"/>
                </a:lnTo>
                <a:lnTo>
                  <a:pt x="2535307" y="2627261"/>
                </a:lnTo>
                <a:lnTo>
                  <a:pt x="0" y="26272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451426" y="2692532"/>
            <a:ext cx="8507383" cy="5006893"/>
          </a:xfrm>
          <a:custGeom>
            <a:avLst/>
            <a:gdLst/>
            <a:ahLst/>
            <a:cxnLst/>
            <a:rect l="l" t="t" r="r" b="b"/>
            <a:pathLst>
              <a:path w="8507383" h="5006893">
                <a:moveTo>
                  <a:pt x="0" y="0"/>
                </a:moveTo>
                <a:lnTo>
                  <a:pt x="8507383" y="0"/>
                </a:lnTo>
                <a:lnTo>
                  <a:pt x="8507383" y="5006893"/>
                </a:lnTo>
                <a:lnTo>
                  <a:pt x="0" y="5006893"/>
                </a:lnTo>
                <a:lnTo>
                  <a:pt x="0" y="0"/>
                </a:lnTo>
                <a:close/>
              </a:path>
            </a:pathLst>
          </a:custGeom>
          <a:blipFill>
            <a:blip r:embed="rId5"/>
            <a:stretch>
              <a:fillRect/>
            </a:stretch>
          </a:blipFill>
        </p:spPr>
      </p:sp>
      <p:sp>
        <p:nvSpPr>
          <p:cNvPr id="11" name="Freeform 11"/>
          <p:cNvSpPr/>
          <p:nvPr/>
        </p:nvSpPr>
        <p:spPr>
          <a:xfrm>
            <a:off x="9433205" y="2675380"/>
            <a:ext cx="8111845" cy="5024045"/>
          </a:xfrm>
          <a:custGeom>
            <a:avLst/>
            <a:gdLst/>
            <a:ahLst/>
            <a:cxnLst/>
            <a:rect l="l" t="t" r="r" b="b"/>
            <a:pathLst>
              <a:path w="8111845" h="5024045">
                <a:moveTo>
                  <a:pt x="0" y="0"/>
                </a:moveTo>
                <a:lnTo>
                  <a:pt x="8111845" y="0"/>
                </a:lnTo>
                <a:lnTo>
                  <a:pt x="8111845" y="5024045"/>
                </a:lnTo>
                <a:lnTo>
                  <a:pt x="0" y="5024045"/>
                </a:lnTo>
                <a:lnTo>
                  <a:pt x="0" y="0"/>
                </a:lnTo>
                <a:close/>
              </a:path>
            </a:pathLst>
          </a:custGeom>
          <a:blipFill>
            <a:blip r:embed="rId6"/>
            <a:stretch>
              <a:fillRect/>
            </a:stretch>
          </a:blipFill>
        </p:spPr>
      </p:sp>
      <p:sp>
        <p:nvSpPr>
          <p:cNvPr id="12" name="TextBox 12"/>
          <p:cNvSpPr txBox="1"/>
          <p:nvPr/>
        </p:nvSpPr>
        <p:spPr>
          <a:xfrm>
            <a:off x="1562414" y="1658243"/>
            <a:ext cx="6285407" cy="577886"/>
          </a:xfrm>
          <a:prstGeom prst="rect">
            <a:avLst/>
          </a:prstGeom>
        </p:spPr>
        <p:txBody>
          <a:bodyPr lIns="0" tIns="0" rIns="0" bIns="0" rtlCol="0" anchor="t">
            <a:spAutoFit/>
          </a:bodyPr>
          <a:lstStyle/>
          <a:p>
            <a:pPr algn="ctr">
              <a:lnSpc>
                <a:spcPts val="4568"/>
              </a:lnSpc>
            </a:pPr>
            <a:r>
              <a:rPr lang="en-US" sz="3806" spc="380">
                <a:solidFill>
                  <a:srgbClr val="04345C"/>
                </a:solidFill>
                <a:latin typeface="Glacial Indifference"/>
              </a:rPr>
              <a:t>RESULTS AND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sp>
        <p:nvSpPr>
          <p:cNvPr id="2" name="Freeform 2"/>
          <p:cNvSpPr/>
          <p:nvPr/>
        </p:nvSpPr>
        <p:spPr>
          <a:xfrm>
            <a:off x="426487" y="1564189"/>
            <a:ext cx="9092674" cy="4868932"/>
          </a:xfrm>
          <a:custGeom>
            <a:avLst/>
            <a:gdLst/>
            <a:ahLst/>
            <a:cxnLst/>
            <a:rect l="l" t="t" r="r" b="b"/>
            <a:pathLst>
              <a:path w="9092674" h="4868932">
                <a:moveTo>
                  <a:pt x="0" y="0"/>
                </a:moveTo>
                <a:lnTo>
                  <a:pt x="9092674" y="0"/>
                </a:lnTo>
                <a:lnTo>
                  <a:pt x="9092674" y="4868931"/>
                </a:lnTo>
                <a:lnTo>
                  <a:pt x="0" y="4868931"/>
                </a:lnTo>
                <a:lnTo>
                  <a:pt x="0" y="0"/>
                </a:lnTo>
                <a:close/>
              </a:path>
            </a:pathLst>
          </a:custGeom>
          <a:blipFill>
            <a:blip r:embed="rId2"/>
            <a:stretch>
              <a:fillRect t="-10998"/>
            </a:stretch>
          </a:blipFill>
        </p:spPr>
      </p:sp>
      <p:sp>
        <p:nvSpPr>
          <p:cNvPr id="3" name="Freeform 3"/>
          <p:cNvSpPr/>
          <p:nvPr/>
        </p:nvSpPr>
        <p:spPr>
          <a:xfrm>
            <a:off x="9984679" y="4466396"/>
            <a:ext cx="8150439" cy="3945604"/>
          </a:xfrm>
          <a:custGeom>
            <a:avLst/>
            <a:gdLst/>
            <a:ahLst/>
            <a:cxnLst/>
            <a:rect l="l" t="t" r="r" b="b"/>
            <a:pathLst>
              <a:path w="8150439" h="3945604">
                <a:moveTo>
                  <a:pt x="0" y="0"/>
                </a:moveTo>
                <a:lnTo>
                  <a:pt x="8150439" y="0"/>
                </a:lnTo>
                <a:lnTo>
                  <a:pt x="8150439" y="3945604"/>
                </a:lnTo>
                <a:lnTo>
                  <a:pt x="0" y="3945604"/>
                </a:lnTo>
                <a:lnTo>
                  <a:pt x="0" y="0"/>
                </a:lnTo>
                <a:close/>
              </a:path>
            </a:pathLst>
          </a:custGeom>
          <a:blipFill>
            <a:blip r:embed="rId3"/>
            <a:stretch>
              <a:fillRect t="-2428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2315</Words>
  <Application>Microsoft Office PowerPoint</Application>
  <PresentationFormat>Custom</PresentationFormat>
  <Paragraphs>160</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Glacial Indifference</vt:lpstr>
      <vt:lpstr>HK Grotesk Bold</vt:lpstr>
      <vt:lpstr>Glacial Indifference Bold</vt:lpstr>
      <vt:lpstr>Open Sans Light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cascaded Kink beam actuator</dc:title>
  <cp:lastModifiedBy>Rohan K</cp:lastModifiedBy>
  <cp:revision>2</cp:revision>
  <dcterms:created xsi:type="dcterms:W3CDTF">2006-08-16T00:00:00Z</dcterms:created>
  <dcterms:modified xsi:type="dcterms:W3CDTF">2024-10-20T07:27:39Z</dcterms:modified>
  <dc:identifier>DAEuwCLKAas</dc:identifier>
</cp:coreProperties>
</file>