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75" d="100"/>
          <a:sy n="75" d="100"/>
        </p:scale>
        <p:origin x="97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6/12/2025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6/12/2025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6/12/2025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6/12/2025</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CB695-52CC-74DE-897F-5005818E600E}"/>
              </a:ext>
            </a:extLst>
          </p:cNvPr>
          <p:cNvSpPr>
            <a:spLocks noGrp="1"/>
          </p:cNvSpPr>
          <p:nvPr>
            <p:ph type="ctrTitle"/>
          </p:nvPr>
        </p:nvSpPr>
        <p:spPr>
          <a:xfrm>
            <a:off x="1595269" y="766916"/>
            <a:ext cx="9001462" cy="2025445"/>
          </a:xfrm>
        </p:spPr>
        <p:txBody>
          <a:bodyPr/>
          <a:lstStyle/>
          <a:p>
            <a:r>
              <a:rPr lang="en-IN" dirty="0"/>
              <a:t>Vaidani Lakshmi Vijaya</a:t>
            </a:r>
          </a:p>
        </p:txBody>
      </p:sp>
      <p:sp>
        <p:nvSpPr>
          <p:cNvPr id="3" name="Subtitle 2">
            <a:extLst>
              <a:ext uri="{FF2B5EF4-FFF2-40B4-BE49-F238E27FC236}">
                <a16:creationId xmlns:a16="http://schemas.microsoft.com/office/drawing/2014/main" id="{0B1DD14A-2466-469C-7FAF-736ECCA81FD0}"/>
              </a:ext>
            </a:extLst>
          </p:cNvPr>
          <p:cNvSpPr>
            <a:spLocks noGrp="1"/>
          </p:cNvSpPr>
          <p:nvPr>
            <p:ph type="subTitle" idx="1"/>
          </p:nvPr>
        </p:nvSpPr>
        <p:spPr/>
        <p:txBody>
          <a:bodyPr/>
          <a:lstStyle/>
          <a:p>
            <a:r>
              <a:rPr lang="en-IN" dirty="0"/>
              <a:t>MICRO IT PROJECT</a:t>
            </a:r>
          </a:p>
          <a:p>
            <a:r>
              <a:rPr lang="en-IN" dirty="0"/>
              <a:t>PREDICTION FOR STUDENT SUCCESS USING MACHINE LEARNING</a:t>
            </a:r>
          </a:p>
        </p:txBody>
      </p:sp>
    </p:spTree>
    <p:extLst>
      <p:ext uri="{BB962C8B-B14F-4D97-AF65-F5344CB8AC3E}">
        <p14:creationId xmlns:p14="http://schemas.microsoft.com/office/powerpoint/2010/main" val="4142926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F02B4-0BBE-0244-61C3-BDFF2B68666D}"/>
              </a:ext>
            </a:extLst>
          </p:cNvPr>
          <p:cNvSpPr>
            <a:spLocks noGrp="1"/>
          </p:cNvSpPr>
          <p:nvPr>
            <p:ph type="title"/>
          </p:nvPr>
        </p:nvSpPr>
        <p:spPr>
          <a:xfrm>
            <a:off x="913795" y="121921"/>
            <a:ext cx="10353761" cy="843280"/>
          </a:xfrm>
        </p:spPr>
        <p:txBody>
          <a:bodyPr/>
          <a:lstStyle/>
          <a:p>
            <a:r>
              <a:rPr lang="en-IN" dirty="0" err="1"/>
              <a:t>Exploaratory</a:t>
            </a:r>
            <a:r>
              <a:rPr lang="en-IN" dirty="0"/>
              <a:t> data analysis</a:t>
            </a:r>
          </a:p>
        </p:txBody>
      </p:sp>
      <p:pic>
        <p:nvPicPr>
          <p:cNvPr id="5" name="Content Placeholder 4">
            <a:extLst>
              <a:ext uri="{FF2B5EF4-FFF2-40B4-BE49-F238E27FC236}">
                <a16:creationId xmlns:a16="http://schemas.microsoft.com/office/drawing/2014/main" id="{06101E61-F9E1-5EE6-666F-E0FA7902757C}"/>
              </a:ext>
            </a:extLst>
          </p:cNvPr>
          <p:cNvPicPr>
            <a:picLocks noGrp="1" noChangeAspect="1"/>
          </p:cNvPicPr>
          <p:nvPr>
            <p:ph idx="1"/>
          </p:nvPr>
        </p:nvPicPr>
        <p:blipFill>
          <a:blip r:embed="rId2"/>
          <a:stretch>
            <a:fillRect/>
          </a:stretch>
        </p:blipFill>
        <p:spPr>
          <a:xfrm>
            <a:off x="1178560" y="965201"/>
            <a:ext cx="9672320" cy="5344160"/>
          </a:xfrm>
        </p:spPr>
      </p:pic>
    </p:spTree>
    <p:extLst>
      <p:ext uri="{BB962C8B-B14F-4D97-AF65-F5344CB8AC3E}">
        <p14:creationId xmlns:p14="http://schemas.microsoft.com/office/powerpoint/2010/main" val="1848115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6D4F0-0F72-D750-9651-A10B51B4073F}"/>
              </a:ext>
            </a:extLst>
          </p:cNvPr>
          <p:cNvSpPr>
            <a:spLocks noGrp="1"/>
          </p:cNvSpPr>
          <p:nvPr>
            <p:ph type="title"/>
          </p:nvPr>
        </p:nvSpPr>
        <p:spPr>
          <a:xfrm>
            <a:off x="913795" y="1"/>
            <a:ext cx="10353761" cy="1087120"/>
          </a:xfrm>
        </p:spPr>
        <p:txBody>
          <a:bodyPr/>
          <a:lstStyle/>
          <a:p>
            <a:r>
              <a:rPr lang="en-IN" dirty="0"/>
              <a:t>EXPLORATORY DATA ANALYSIS</a:t>
            </a:r>
          </a:p>
        </p:txBody>
      </p:sp>
      <p:pic>
        <p:nvPicPr>
          <p:cNvPr id="5" name="Content Placeholder 4">
            <a:extLst>
              <a:ext uri="{FF2B5EF4-FFF2-40B4-BE49-F238E27FC236}">
                <a16:creationId xmlns:a16="http://schemas.microsoft.com/office/drawing/2014/main" id="{7324AA90-9F51-2EE4-C8BD-3195A94B0C43}"/>
              </a:ext>
            </a:extLst>
          </p:cNvPr>
          <p:cNvPicPr>
            <a:picLocks noGrp="1" noChangeAspect="1"/>
          </p:cNvPicPr>
          <p:nvPr>
            <p:ph idx="1"/>
          </p:nvPr>
        </p:nvPicPr>
        <p:blipFill>
          <a:blip r:embed="rId2"/>
          <a:stretch>
            <a:fillRect/>
          </a:stretch>
        </p:blipFill>
        <p:spPr>
          <a:xfrm>
            <a:off x="609600" y="894080"/>
            <a:ext cx="11064240" cy="5638799"/>
          </a:xfrm>
        </p:spPr>
      </p:pic>
    </p:spTree>
    <p:extLst>
      <p:ext uri="{BB962C8B-B14F-4D97-AF65-F5344CB8AC3E}">
        <p14:creationId xmlns:p14="http://schemas.microsoft.com/office/powerpoint/2010/main" val="4248517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7A64F-2CC3-35BD-659E-8EC58B5CEC62}"/>
              </a:ext>
            </a:extLst>
          </p:cNvPr>
          <p:cNvSpPr>
            <a:spLocks noGrp="1"/>
          </p:cNvSpPr>
          <p:nvPr>
            <p:ph type="title"/>
          </p:nvPr>
        </p:nvSpPr>
        <p:spPr/>
        <p:txBody>
          <a:bodyPr/>
          <a:lstStyle/>
          <a:p>
            <a:r>
              <a:rPr lang="en-IN" dirty="0"/>
              <a:t>Modelling approach</a:t>
            </a:r>
          </a:p>
        </p:txBody>
      </p:sp>
      <p:sp>
        <p:nvSpPr>
          <p:cNvPr id="3" name="Content Placeholder 2">
            <a:extLst>
              <a:ext uri="{FF2B5EF4-FFF2-40B4-BE49-F238E27FC236}">
                <a16:creationId xmlns:a16="http://schemas.microsoft.com/office/drawing/2014/main" id="{82D037FF-A545-D717-7FB6-8AF71211C513}"/>
              </a:ext>
            </a:extLst>
          </p:cNvPr>
          <p:cNvSpPr>
            <a:spLocks noGrp="1"/>
          </p:cNvSpPr>
          <p:nvPr>
            <p:ph idx="1"/>
          </p:nvPr>
        </p:nvSpPr>
        <p:spPr>
          <a:xfrm>
            <a:off x="913795" y="2096064"/>
            <a:ext cx="10353762" cy="4081216"/>
          </a:xfrm>
        </p:spPr>
        <p:txBody>
          <a:bodyPr>
            <a:normAutofit/>
          </a:bodyPr>
          <a:lstStyle/>
          <a:p>
            <a:r>
              <a:rPr lang="en-US" dirty="0"/>
              <a:t>In the modeling phase, classification algorithms such as </a:t>
            </a:r>
            <a:r>
              <a:rPr lang="en-US" b="1" dirty="0"/>
              <a:t>Logistic Regression</a:t>
            </a:r>
            <a:r>
              <a:rPr lang="en-US" dirty="0"/>
              <a:t>, </a:t>
            </a:r>
            <a:r>
              <a:rPr lang="en-US" b="1" dirty="0"/>
              <a:t>Random Forest</a:t>
            </a:r>
            <a:r>
              <a:rPr lang="en-US" dirty="0"/>
              <a:t>, and </a:t>
            </a:r>
            <a:r>
              <a:rPr lang="en-US" b="1" dirty="0"/>
              <a:t>Support Vector Machine (SVM)</a:t>
            </a:r>
            <a:r>
              <a:rPr lang="en-US" dirty="0"/>
              <a:t> were implemented to predict student success. The dataset was split into training and testing sets to evaluate performance objectively. Each model was trained on preprocessed data and assessed using metrics like </a:t>
            </a:r>
            <a:r>
              <a:rPr lang="en-US" b="1" dirty="0"/>
              <a:t>accuracy</a:t>
            </a:r>
            <a:r>
              <a:rPr lang="en-US" dirty="0"/>
              <a:t>, </a:t>
            </a:r>
            <a:r>
              <a:rPr lang="en-US" b="1" dirty="0"/>
              <a:t>precision</a:t>
            </a:r>
            <a:r>
              <a:rPr lang="en-US" dirty="0"/>
              <a:t>, </a:t>
            </a:r>
            <a:r>
              <a:rPr lang="en-US" b="1" dirty="0"/>
              <a:t>recall</a:t>
            </a:r>
            <a:r>
              <a:rPr lang="en-US" dirty="0"/>
              <a:t>, and </a:t>
            </a:r>
            <a:r>
              <a:rPr lang="en-US" b="1" dirty="0"/>
              <a:t>F1-score</a:t>
            </a:r>
            <a:r>
              <a:rPr lang="en-US" dirty="0"/>
              <a:t>. This approach helped identify the most effective model for predicting successful internship outcomes.</a:t>
            </a:r>
            <a:endParaRPr lang="en-IN" dirty="0"/>
          </a:p>
        </p:txBody>
      </p:sp>
    </p:spTree>
    <p:extLst>
      <p:ext uri="{BB962C8B-B14F-4D97-AF65-F5344CB8AC3E}">
        <p14:creationId xmlns:p14="http://schemas.microsoft.com/office/powerpoint/2010/main" val="24236904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276BE-01DE-8EDC-7F83-68C9E394255A}"/>
              </a:ext>
            </a:extLst>
          </p:cNvPr>
          <p:cNvSpPr>
            <a:spLocks noGrp="1"/>
          </p:cNvSpPr>
          <p:nvPr>
            <p:ph type="title"/>
          </p:nvPr>
        </p:nvSpPr>
        <p:spPr/>
        <p:txBody>
          <a:bodyPr/>
          <a:lstStyle/>
          <a:p>
            <a:r>
              <a:rPr lang="en-IN" dirty="0"/>
              <a:t>Logistic regression</a:t>
            </a:r>
          </a:p>
        </p:txBody>
      </p:sp>
      <p:sp>
        <p:nvSpPr>
          <p:cNvPr id="7" name="Content Placeholder 6">
            <a:extLst>
              <a:ext uri="{FF2B5EF4-FFF2-40B4-BE49-F238E27FC236}">
                <a16:creationId xmlns:a16="http://schemas.microsoft.com/office/drawing/2014/main" id="{0B08645F-93A6-00AC-CFA5-850AB1A151E8}"/>
              </a:ext>
            </a:extLst>
          </p:cNvPr>
          <p:cNvSpPr>
            <a:spLocks noGrp="1"/>
          </p:cNvSpPr>
          <p:nvPr>
            <p:ph idx="1"/>
          </p:nvPr>
        </p:nvSpPr>
        <p:spPr>
          <a:xfrm>
            <a:off x="913795" y="2096064"/>
            <a:ext cx="4562445" cy="3695136"/>
          </a:xfrm>
        </p:spPr>
        <p:txBody>
          <a:bodyPr>
            <a:normAutofit/>
          </a:bodyPr>
          <a:lstStyle/>
          <a:p>
            <a:r>
              <a:rPr lang="en-US" b="1" dirty="0"/>
              <a:t>Logistic Regression</a:t>
            </a:r>
            <a:br>
              <a:rPr lang="en-US" dirty="0"/>
            </a:br>
            <a:r>
              <a:rPr lang="en-US" dirty="0"/>
              <a:t>Logistic Regression is a statistical model used for binary classification problems. In this project, it predicted student success with an accuracy of around </a:t>
            </a:r>
            <a:r>
              <a:rPr lang="en-US" b="1" dirty="0"/>
              <a:t>83%</a:t>
            </a:r>
            <a:r>
              <a:rPr lang="en-US" dirty="0"/>
              <a:t>, serving as a strong linear baseline model.</a:t>
            </a:r>
            <a:endParaRPr lang="en-IN" dirty="0"/>
          </a:p>
        </p:txBody>
      </p:sp>
      <p:pic>
        <p:nvPicPr>
          <p:cNvPr id="9" name="Picture 8">
            <a:extLst>
              <a:ext uri="{FF2B5EF4-FFF2-40B4-BE49-F238E27FC236}">
                <a16:creationId xmlns:a16="http://schemas.microsoft.com/office/drawing/2014/main" id="{2165C3A3-9ABC-A6FC-9FBB-39E5BB12E131}"/>
              </a:ext>
            </a:extLst>
          </p:cNvPr>
          <p:cNvPicPr>
            <a:picLocks noChangeAspect="1"/>
          </p:cNvPicPr>
          <p:nvPr/>
        </p:nvPicPr>
        <p:blipFill>
          <a:blip r:embed="rId2"/>
          <a:stretch>
            <a:fillRect/>
          </a:stretch>
        </p:blipFill>
        <p:spPr>
          <a:xfrm>
            <a:off x="5405119" y="1717040"/>
            <a:ext cx="6207761" cy="4602480"/>
          </a:xfrm>
          <a:prstGeom prst="rect">
            <a:avLst/>
          </a:prstGeom>
        </p:spPr>
      </p:pic>
    </p:spTree>
    <p:extLst>
      <p:ext uri="{BB962C8B-B14F-4D97-AF65-F5344CB8AC3E}">
        <p14:creationId xmlns:p14="http://schemas.microsoft.com/office/powerpoint/2010/main" val="28388640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21FE7-C4B2-B7A0-5C63-70622AD7DE39}"/>
              </a:ext>
            </a:extLst>
          </p:cNvPr>
          <p:cNvSpPr>
            <a:spLocks noGrp="1"/>
          </p:cNvSpPr>
          <p:nvPr>
            <p:ph type="title"/>
          </p:nvPr>
        </p:nvSpPr>
        <p:spPr/>
        <p:txBody>
          <a:bodyPr/>
          <a:lstStyle/>
          <a:p>
            <a:r>
              <a:rPr lang="en-IN" dirty="0"/>
              <a:t>Support vector machine</a:t>
            </a:r>
          </a:p>
        </p:txBody>
      </p:sp>
      <p:sp>
        <p:nvSpPr>
          <p:cNvPr id="3" name="Content Placeholder 2">
            <a:extLst>
              <a:ext uri="{FF2B5EF4-FFF2-40B4-BE49-F238E27FC236}">
                <a16:creationId xmlns:a16="http://schemas.microsoft.com/office/drawing/2014/main" id="{8D8740EF-1483-1E78-FDDB-4B377E5BC901}"/>
              </a:ext>
            </a:extLst>
          </p:cNvPr>
          <p:cNvSpPr>
            <a:spLocks noGrp="1"/>
          </p:cNvSpPr>
          <p:nvPr>
            <p:ph idx="1"/>
          </p:nvPr>
        </p:nvSpPr>
        <p:spPr>
          <a:xfrm>
            <a:off x="913795" y="2096064"/>
            <a:ext cx="4542125" cy="3695136"/>
          </a:xfrm>
        </p:spPr>
        <p:txBody>
          <a:bodyPr/>
          <a:lstStyle/>
          <a:p>
            <a:r>
              <a:rPr lang="en-US" b="1" dirty="0"/>
              <a:t>Support Vector Machine (SVM)</a:t>
            </a:r>
            <a:br>
              <a:rPr lang="en-US" dirty="0"/>
            </a:br>
            <a:r>
              <a:rPr lang="en-US" dirty="0"/>
              <a:t>SVM is a powerful algorithm that finds the optimal hyperplane to separate classes in the feature space. It is effective in high-dimensional spaces and produced an accuracy of about </a:t>
            </a:r>
            <a:r>
              <a:rPr lang="en-US" b="1" dirty="0"/>
              <a:t>82%</a:t>
            </a:r>
            <a:r>
              <a:rPr lang="en-US" dirty="0"/>
              <a:t> in this project.</a:t>
            </a:r>
            <a:endParaRPr lang="en-IN" dirty="0"/>
          </a:p>
        </p:txBody>
      </p:sp>
      <p:pic>
        <p:nvPicPr>
          <p:cNvPr id="11" name="Picture 10">
            <a:extLst>
              <a:ext uri="{FF2B5EF4-FFF2-40B4-BE49-F238E27FC236}">
                <a16:creationId xmlns:a16="http://schemas.microsoft.com/office/drawing/2014/main" id="{B1D1984A-BB6E-CD88-6119-8E3BA93E2328}"/>
              </a:ext>
            </a:extLst>
          </p:cNvPr>
          <p:cNvPicPr>
            <a:picLocks noChangeAspect="1"/>
          </p:cNvPicPr>
          <p:nvPr/>
        </p:nvPicPr>
        <p:blipFill>
          <a:blip r:embed="rId2"/>
          <a:stretch>
            <a:fillRect/>
          </a:stretch>
        </p:blipFill>
        <p:spPr>
          <a:xfrm>
            <a:off x="5354320" y="2023866"/>
            <a:ext cx="5770880" cy="4224534"/>
          </a:xfrm>
          <a:prstGeom prst="rect">
            <a:avLst/>
          </a:prstGeom>
        </p:spPr>
      </p:pic>
    </p:spTree>
    <p:extLst>
      <p:ext uri="{BB962C8B-B14F-4D97-AF65-F5344CB8AC3E}">
        <p14:creationId xmlns:p14="http://schemas.microsoft.com/office/powerpoint/2010/main" val="33429128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B99C8-BEFC-D51F-21D6-704427142B49}"/>
              </a:ext>
            </a:extLst>
          </p:cNvPr>
          <p:cNvSpPr>
            <a:spLocks noGrp="1"/>
          </p:cNvSpPr>
          <p:nvPr>
            <p:ph type="title"/>
          </p:nvPr>
        </p:nvSpPr>
        <p:spPr/>
        <p:txBody>
          <a:bodyPr/>
          <a:lstStyle/>
          <a:p>
            <a:r>
              <a:rPr lang="en-IN" dirty="0"/>
              <a:t>Random forest classifier</a:t>
            </a:r>
          </a:p>
        </p:txBody>
      </p:sp>
      <p:sp>
        <p:nvSpPr>
          <p:cNvPr id="3" name="Content Placeholder 2">
            <a:extLst>
              <a:ext uri="{FF2B5EF4-FFF2-40B4-BE49-F238E27FC236}">
                <a16:creationId xmlns:a16="http://schemas.microsoft.com/office/drawing/2014/main" id="{F5363AB7-D48D-8898-2052-7F8DD470A306}"/>
              </a:ext>
            </a:extLst>
          </p:cNvPr>
          <p:cNvSpPr>
            <a:spLocks noGrp="1"/>
          </p:cNvSpPr>
          <p:nvPr>
            <p:ph idx="1"/>
          </p:nvPr>
        </p:nvSpPr>
        <p:spPr>
          <a:xfrm>
            <a:off x="913795" y="2096064"/>
            <a:ext cx="5182205" cy="3695136"/>
          </a:xfrm>
        </p:spPr>
        <p:txBody>
          <a:bodyPr/>
          <a:lstStyle/>
          <a:p>
            <a:r>
              <a:rPr lang="en-US" b="1" dirty="0"/>
              <a:t>Random Forest Classifier</a:t>
            </a:r>
            <a:br>
              <a:rPr lang="en-US" dirty="0"/>
            </a:br>
            <a:r>
              <a:rPr lang="en-US" dirty="0"/>
              <a:t>Random Forest is an ensemble learning method that builds multiple decision trees and merges their results for improved accuracy. It performed the best among all models, achieving an accuracy of around </a:t>
            </a:r>
            <a:r>
              <a:rPr lang="en-US" b="1" dirty="0"/>
              <a:t>100%</a:t>
            </a:r>
            <a:r>
              <a:rPr lang="en-US" dirty="0"/>
              <a:t>, showing its ability to capture complex patterns in the data.</a:t>
            </a:r>
            <a:endParaRPr lang="en-IN" dirty="0"/>
          </a:p>
        </p:txBody>
      </p:sp>
      <p:pic>
        <p:nvPicPr>
          <p:cNvPr id="5" name="Picture 4">
            <a:extLst>
              <a:ext uri="{FF2B5EF4-FFF2-40B4-BE49-F238E27FC236}">
                <a16:creationId xmlns:a16="http://schemas.microsoft.com/office/drawing/2014/main" id="{8B464A07-4822-676D-6BF7-0C88C29332D2}"/>
              </a:ext>
            </a:extLst>
          </p:cNvPr>
          <p:cNvPicPr>
            <a:picLocks noChangeAspect="1"/>
          </p:cNvPicPr>
          <p:nvPr/>
        </p:nvPicPr>
        <p:blipFill>
          <a:blip r:embed="rId2"/>
          <a:stretch>
            <a:fillRect/>
          </a:stretch>
        </p:blipFill>
        <p:spPr>
          <a:xfrm>
            <a:off x="5953760" y="1706880"/>
            <a:ext cx="5324444" cy="4429760"/>
          </a:xfrm>
          <a:prstGeom prst="rect">
            <a:avLst/>
          </a:prstGeom>
        </p:spPr>
      </p:pic>
    </p:spTree>
    <p:extLst>
      <p:ext uri="{BB962C8B-B14F-4D97-AF65-F5344CB8AC3E}">
        <p14:creationId xmlns:p14="http://schemas.microsoft.com/office/powerpoint/2010/main" val="17345954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25AC8-CC26-4B1B-ED96-68C01603E284}"/>
              </a:ext>
            </a:extLst>
          </p:cNvPr>
          <p:cNvSpPr>
            <a:spLocks noGrp="1"/>
          </p:cNvSpPr>
          <p:nvPr>
            <p:ph type="title"/>
          </p:nvPr>
        </p:nvSpPr>
        <p:spPr/>
        <p:txBody>
          <a:bodyPr/>
          <a:lstStyle/>
          <a:p>
            <a:r>
              <a:rPr lang="en-IN" dirty="0"/>
              <a:t>Model </a:t>
            </a:r>
            <a:r>
              <a:rPr lang="en-IN" dirty="0" err="1"/>
              <a:t>comparision</a:t>
            </a:r>
            <a:endParaRPr lang="en-IN" dirty="0"/>
          </a:p>
        </p:txBody>
      </p:sp>
      <p:sp>
        <p:nvSpPr>
          <p:cNvPr id="3" name="Content Placeholder 2">
            <a:extLst>
              <a:ext uri="{FF2B5EF4-FFF2-40B4-BE49-F238E27FC236}">
                <a16:creationId xmlns:a16="http://schemas.microsoft.com/office/drawing/2014/main" id="{E115C7B7-A0BE-4EE8-E17E-C8D8F3A7A211}"/>
              </a:ext>
            </a:extLst>
          </p:cNvPr>
          <p:cNvSpPr>
            <a:spLocks noGrp="1"/>
          </p:cNvSpPr>
          <p:nvPr>
            <p:ph idx="1"/>
          </p:nvPr>
        </p:nvSpPr>
        <p:spPr>
          <a:xfrm>
            <a:off x="913794" y="2529840"/>
            <a:ext cx="10556845" cy="3261360"/>
          </a:xfrm>
        </p:spPr>
        <p:txBody>
          <a:bodyPr/>
          <a:lstStyle/>
          <a:p>
            <a:r>
              <a:rPr lang="en-US" dirty="0"/>
              <a:t>The performance of the three models—Logistic Regression, SVM, and Random Forest—was compared using accuracy, precision, recall, and F1-score. While Logistic Regression and SVM achieved high and consistent scores (~83-82%), Random Forest outperformed with 100% across all metrics. However, this perfect score may suggest overfitting to the training data. Overall, SVM and Logistic Regression offer reliable generalization, whereas Random Forest may require further validation.</a:t>
            </a:r>
            <a:endParaRPr lang="en-IN" dirty="0"/>
          </a:p>
        </p:txBody>
      </p:sp>
    </p:spTree>
    <p:extLst>
      <p:ext uri="{BB962C8B-B14F-4D97-AF65-F5344CB8AC3E}">
        <p14:creationId xmlns:p14="http://schemas.microsoft.com/office/powerpoint/2010/main" val="35019974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1FB32-D3D2-F8F9-5116-6E0F4C686C71}"/>
              </a:ext>
            </a:extLst>
          </p:cNvPr>
          <p:cNvSpPr>
            <a:spLocks noGrp="1"/>
          </p:cNvSpPr>
          <p:nvPr>
            <p:ph type="title"/>
          </p:nvPr>
        </p:nvSpPr>
        <p:spPr>
          <a:xfrm>
            <a:off x="-91439" y="162560"/>
            <a:ext cx="5587999" cy="1773361"/>
          </a:xfrm>
        </p:spPr>
        <p:txBody>
          <a:bodyPr/>
          <a:lstStyle/>
          <a:p>
            <a:r>
              <a:rPr lang="en-IN" dirty="0"/>
              <a:t>Evaluation metrics visualization</a:t>
            </a:r>
          </a:p>
        </p:txBody>
      </p:sp>
      <p:sp>
        <p:nvSpPr>
          <p:cNvPr id="3" name="Content Placeholder 2">
            <a:extLst>
              <a:ext uri="{FF2B5EF4-FFF2-40B4-BE49-F238E27FC236}">
                <a16:creationId xmlns:a16="http://schemas.microsoft.com/office/drawing/2014/main" id="{E132C19C-7EE9-4914-3376-47C3A984F04E}"/>
              </a:ext>
            </a:extLst>
          </p:cNvPr>
          <p:cNvSpPr>
            <a:spLocks noGrp="1"/>
          </p:cNvSpPr>
          <p:nvPr>
            <p:ph idx="1"/>
          </p:nvPr>
        </p:nvSpPr>
        <p:spPr>
          <a:xfrm>
            <a:off x="142241" y="1935920"/>
            <a:ext cx="5252719" cy="4322639"/>
          </a:xfrm>
        </p:spPr>
        <p:txBody>
          <a:bodyPr>
            <a:normAutofit/>
          </a:bodyPr>
          <a:lstStyle/>
          <a:p>
            <a:r>
              <a:rPr lang="en-US" dirty="0"/>
              <a:t>The evaluation metrics of all three models were visualized using a bar chart for clarity. Metrics such as accuracy, precision, recall, and F1-score were compared across Logistic Regression, SVM, and Random Forest. The Random Forest model outperformed others with perfect scores in all metrics. This visualization helps in selecting the most effective and reliable model for student success prediction.</a:t>
            </a:r>
            <a:endParaRPr lang="en-IN" dirty="0"/>
          </a:p>
        </p:txBody>
      </p:sp>
      <p:pic>
        <p:nvPicPr>
          <p:cNvPr id="5" name="Picture 4">
            <a:extLst>
              <a:ext uri="{FF2B5EF4-FFF2-40B4-BE49-F238E27FC236}">
                <a16:creationId xmlns:a16="http://schemas.microsoft.com/office/drawing/2014/main" id="{FC51545D-380E-29AC-4C0D-D5D37291C1F8}"/>
              </a:ext>
            </a:extLst>
          </p:cNvPr>
          <p:cNvPicPr>
            <a:picLocks noChangeAspect="1"/>
          </p:cNvPicPr>
          <p:nvPr/>
        </p:nvPicPr>
        <p:blipFill>
          <a:blip r:embed="rId2"/>
          <a:stretch>
            <a:fillRect/>
          </a:stretch>
        </p:blipFill>
        <p:spPr>
          <a:xfrm>
            <a:off x="5496560" y="304800"/>
            <a:ext cx="6695440" cy="6390640"/>
          </a:xfrm>
          <a:prstGeom prst="rect">
            <a:avLst/>
          </a:prstGeom>
        </p:spPr>
      </p:pic>
    </p:spTree>
    <p:extLst>
      <p:ext uri="{BB962C8B-B14F-4D97-AF65-F5344CB8AC3E}">
        <p14:creationId xmlns:p14="http://schemas.microsoft.com/office/powerpoint/2010/main" val="15072128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AC9BE-B13C-256F-F91E-F759A6000968}"/>
              </a:ext>
            </a:extLst>
          </p:cNvPr>
          <p:cNvSpPr>
            <a:spLocks noGrp="1"/>
          </p:cNvSpPr>
          <p:nvPr>
            <p:ph type="title"/>
          </p:nvPr>
        </p:nvSpPr>
        <p:spPr>
          <a:xfrm>
            <a:off x="1" y="-182879"/>
            <a:ext cx="10993119" cy="1280160"/>
          </a:xfrm>
        </p:spPr>
        <p:txBody>
          <a:bodyPr/>
          <a:lstStyle/>
          <a:p>
            <a:r>
              <a:rPr lang="en-IN" dirty="0" err="1"/>
              <a:t>Automl</a:t>
            </a:r>
            <a:r>
              <a:rPr lang="en-IN" dirty="0"/>
              <a:t> extension for best model</a:t>
            </a:r>
          </a:p>
        </p:txBody>
      </p:sp>
      <p:sp>
        <p:nvSpPr>
          <p:cNvPr id="3" name="Content Placeholder 2">
            <a:extLst>
              <a:ext uri="{FF2B5EF4-FFF2-40B4-BE49-F238E27FC236}">
                <a16:creationId xmlns:a16="http://schemas.microsoft.com/office/drawing/2014/main" id="{955BDC5E-E911-64C1-8287-3D4C4ECC07FE}"/>
              </a:ext>
            </a:extLst>
          </p:cNvPr>
          <p:cNvSpPr>
            <a:spLocks noGrp="1"/>
          </p:cNvSpPr>
          <p:nvPr>
            <p:ph idx="1"/>
          </p:nvPr>
        </p:nvSpPr>
        <p:spPr>
          <a:xfrm>
            <a:off x="0" y="995680"/>
            <a:ext cx="4328160" cy="5862320"/>
          </a:xfrm>
        </p:spPr>
        <p:txBody>
          <a:bodyPr>
            <a:normAutofit fontScale="92500" lnSpcReduction="10000"/>
          </a:bodyPr>
          <a:lstStyle/>
          <a:p>
            <a:r>
              <a:rPr lang="en-US" dirty="0" err="1"/>
              <a:t>AutoML</a:t>
            </a:r>
            <a:r>
              <a:rPr lang="en-US" dirty="0"/>
              <a:t> automates the process of training and selecting the best machine learning models with minimal manual intervention. It tries multiple algorithms and tunes hyperparameters efficiently. In this project, </a:t>
            </a:r>
            <a:r>
              <a:rPr lang="en-US" dirty="0" err="1"/>
              <a:t>AutoML</a:t>
            </a:r>
            <a:r>
              <a:rPr lang="en-US" dirty="0"/>
              <a:t> tested various classifiers and identified the top-performing ones. The top 5 models based on accuracy were: </a:t>
            </a:r>
            <a:r>
              <a:rPr lang="en-US" b="1" dirty="0" err="1"/>
              <a:t>RandomForestClassifier</a:t>
            </a:r>
            <a:r>
              <a:rPr lang="en-US" b="1" dirty="0"/>
              <a:t>, </a:t>
            </a:r>
            <a:r>
              <a:rPr lang="en-US" b="1" dirty="0" err="1"/>
              <a:t>ExtraTreesClassifier</a:t>
            </a:r>
            <a:r>
              <a:rPr lang="en-US" b="1" dirty="0"/>
              <a:t>, </a:t>
            </a:r>
            <a:r>
              <a:rPr lang="en-US" b="1" dirty="0" err="1"/>
              <a:t>GradientBoostingClassifier</a:t>
            </a:r>
            <a:r>
              <a:rPr lang="en-US" b="1" dirty="0"/>
              <a:t>, </a:t>
            </a:r>
            <a:r>
              <a:rPr lang="en-US" b="1" dirty="0" err="1"/>
              <a:t>LGBMClassifier</a:t>
            </a:r>
            <a:r>
              <a:rPr lang="en-US" dirty="0"/>
              <a:t>, and </a:t>
            </a:r>
            <a:r>
              <a:rPr lang="en-US" b="1" dirty="0" err="1"/>
              <a:t>XGBClassifier</a:t>
            </a:r>
            <a:r>
              <a:rPr lang="en-US" dirty="0"/>
              <a:t>. These models showed strong predictive performance for internship success prediction.</a:t>
            </a:r>
            <a:endParaRPr lang="en-IN" dirty="0"/>
          </a:p>
        </p:txBody>
      </p:sp>
      <p:pic>
        <p:nvPicPr>
          <p:cNvPr id="5" name="Picture 4">
            <a:extLst>
              <a:ext uri="{FF2B5EF4-FFF2-40B4-BE49-F238E27FC236}">
                <a16:creationId xmlns:a16="http://schemas.microsoft.com/office/drawing/2014/main" id="{9A1C8A93-DD99-5781-9078-87C300AE61F5}"/>
              </a:ext>
            </a:extLst>
          </p:cNvPr>
          <p:cNvPicPr>
            <a:picLocks noChangeAspect="1"/>
          </p:cNvPicPr>
          <p:nvPr/>
        </p:nvPicPr>
        <p:blipFill>
          <a:blip r:embed="rId2"/>
          <a:stretch>
            <a:fillRect/>
          </a:stretch>
        </p:blipFill>
        <p:spPr>
          <a:xfrm>
            <a:off x="4683760" y="1259840"/>
            <a:ext cx="7305040" cy="4968240"/>
          </a:xfrm>
          <a:prstGeom prst="rect">
            <a:avLst/>
          </a:prstGeom>
        </p:spPr>
      </p:pic>
    </p:spTree>
    <p:extLst>
      <p:ext uri="{BB962C8B-B14F-4D97-AF65-F5344CB8AC3E}">
        <p14:creationId xmlns:p14="http://schemas.microsoft.com/office/powerpoint/2010/main" val="16706881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5E659-90A7-72E6-B66E-1509C44D01F0}"/>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3B478903-6603-9512-90F2-A413BD234E81}"/>
              </a:ext>
            </a:extLst>
          </p:cNvPr>
          <p:cNvSpPr>
            <a:spLocks noGrp="1"/>
          </p:cNvSpPr>
          <p:nvPr>
            <p:ph idx="1"/>
          </p:nvPr>
        </p:nvSpPr>
        <p:spPr>
          <a:xfrm>
            <a:off x="589280" y="1935921"/>
            <a:ext cx="10942319" cy="4434399"/>
          </a:xfrm>
        </p:spPr>
        <p:txBody>
          <a:bodyPr>
            <a:normAutofit/>
          </a:bodyPr>
          <a:lstStyle/>
          <a:p>
            <a:r>
              <a:rPr lang="en-US" sz="2400" dirty="0"/>
              <a:t>In conclusion, the project successfully predicted student success in internships using machine learning techniques. Among the models, </a:t>
            </a:r>
            <a:r>
              <a:rPr lang="en-US" sz="2400" dirty="0" err="1"/>
              <a:t>RandomForestClassifier</a:t>
            </a:r>
            <a:r>
              <a:rPr lang="en-US" sz="2400" dirty="0"/>
              <a:t> provided the highest accuracy with balanced performance across all metrics. Data preprocessing and exploratory analysis significantly improved model reliability. Overall, the system offers a practical solution for evaluating internship readiness based on student profiles.</a:t>
            </a:r>
          </a:p>
          <a:p>
            <a:pPr marL="0" indent="0">
              <a:buNone/>
            </a:pPr>
            <a:endParaRPr lang="en-IN" sz="2400" dirty="0"/>
          </a:p>
        </p:txBody>
      </p:sp>
    </p:spTree>
    <p:extLst>
      <p:ext uri="{BB962C8B-B14F-4D97-AF65-F5344CB8AC3E}">
        <p14:creationId xmlns:p14="http://schemas.microsoft.com/office/powerpoint/2010/main" val="282900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0A70E-7CCC-8827-4457-864807C72A68}"/>
              </a:ext>
            </a:extLst>
          </p:cNvPr>
          <p:cNvSpPr>
            <a:spLocks noGrp="1"/>
          </p:cNvSpPr>
          <p:nvPr>
            <p:ph type="title"/>
          </p:nvPr>
        </p:nvSpPr>
        <p:spPr/>
        <p:txBody>
          <a:bodyPr/>
          <a:lstStyle/>
          <a:p>
            <a:r>
              <a:rPr lang="en-IN" dirty="0"/>
              <a:t>introduction</a:t>
            </a:r>
          </a:p>
        </p:txBody>
      </p:sp>
      <p:sp>
        <p:nvSpPr>
          <p:cNvPr id="7" name="Content Placeholder 6">
            <a:extLst>
              <a:ext uri="{FF2B5EF4-FFF2-40B4-BE49-F238E27FC236}">
                <a16:creationId xmlns:a16="http://schemas.microsoft.com/office/drawing/2014/main" id="{1BADF602-48FD-33C2-8827-91212291667E}"/>
              </a:ext>
            </a:extLst>
          </p:cNvPr>
          <p:cNvSpPr>
            <a:spLocks noGrp="1"/>
          </p:cNvSpPr>
          <p:nvPr>
            <p:ph idx="1"/>
          </p:nvPr>
        </p:nvSpPr>
        <p:spPr>
          <a:xfrm>
            <a:off x="265472" y="2096064"/>
            <a:ext cx="7315199" cy="3429665"/>
          </a:xfrm>
        </p:spPr>
        <p:txBody>
          <a:bodyPr>
            <a:normAutofit fontScale="92500"/>
          </a:bodyPr>
          <a:lstStyle/>
          <a:p>
            <a:r>
              <a:rPr lang="en-US" sz="2400" dirty="0"/>
              <a:t>This project aims to predict student success in internship programs using historical data. It involves preprocessing the dataset to ensure quality and consistency, followed by applying machine learning classification algorithms. The models are evaluated using standard metrics like accuracy, precision, and recall to determine the most effective approach and extension to </a:t>
            </a:r>
            <a:r>
              <a:rPr lang="en-US" sz="2400" dirty="0" err="1"/>
              <a:t>automl</a:t>
            </a:r>
            <a:r>
              <a:rPr lang="en-US" sz="2400" dirty="0"/>
              <a:t> for identify best model</a:t>
            </a:r>
          </a:p>
          <a:p>
            <a:pPr marL="0" indent="0">
              <a:buNone/>
            </a:pPr>
            <a:endParaRPr lang="en-IN" dirty="0"/>
          </a:p>
        </p:txBody>
      </p:sp>
      <p:pic>
        <p:nvPicPr>
          <p:cNvPr id="9" name="Picture 8">
            <a:extLst>
              <a:ext uri="{FF2B5EF4-FFF2-40B4-BE49-F238E27FC236}">
                <a16:creationId xmlns:a16="http://schemas.microsoft.com/office/drawing/2014/main" id="{99774140-70BD-6024-7AD0-493A3469F374}"/>
              </a:ext>
            </a:extLst>
          </p:cNvPr>
          <p:cNvPicPr>
            <a:picLocks noChangeAspect="1"/>
          </p:cNvPicPr>
          <p:nvPr/>
        </p:nvPicPr>
        <p:blipFill>
          <a:blip r:embed="rId2"/>
          <a:stretch>
            <a:fillRect/>
          </a:stretch>
        </p:blipFill>
        <p:spPr>
          <a:xfrm>
            <a:off x="7914968" y="1935920"/>
            <a:ext cx="4139380" cy="4189575"/>
          </a:xfrm>
          <a:prstGeom prst="rect">
            <a:avLst/>
          </a:prstGeom>
        </p:spPr>
      </p:pic>
    </p:spTree>
    <p:extLst>
      <p:ext uri="{BB962C8B-B14F-4D97-AF65-F5344CB8AC3E}">
        <p14:creationId xmlns:p14="http://schemas.microsoft.com/office/powerpoint/2010/main" val="26292979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F079BC-1653-9615-C1E3-030729A0EB16}"/>
              </a:ext>
            </a:extLst>
          </p:cNvPr>
          <p:cNvSpPr>
            <a:spLocks noGrp="1"/>
          </p:cNvSpPr>
          <p:nvPr>
            <p:ph idx="1"/>
          </p:nvPr>
        </p:nvSpPr>
        <p:spPr>
          <a:xfrm>
            <a:off x="3037839" y="2763520"/>
            <a:ext cx="8229717" cy="3027680"/>
          </a:xfrm>
        </p:spPr>
        <p:txBody>
          <a:bodyPr>
            <a:normAutofit/>
          </a:bodyPr>
          <a:lstStyle/>
          <a:p>
            <a:pPr marL="0" indent="0">
              <a:buNone/>
            </a:pPr>
            <a:r>
              <a:rPr lang="en-IN" sz="8800" dirty="0">
                <a:solidFill>
                  <a:srgbClr val="FF0000"/>
                </a:solidFill>
              </a:rPr>
              <a:t>Thank You</a:t>
            </a:r>
          </a:p>
        </p:txBody>
      </p:sp>
    </p:spTree>
    <p:extLst>
      <p:ext uri="{BB962C8B-B14F-4D97-AF65-F5344CB8AC3E}">
        <p14:creationId xmlns:p14="http://schemas.microsoft.com/office/powerpoint/2010/main" val="2155543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2020C-34FF-BB81-05C8-3EC46D8371C3}"/>
              </a:ext>
            </a:extLst>
          </p:cNvPr>
          <p:cNvSpPr>
            <a:spLocks noGrp="1"/>
          </p:cNvSpPr>
          <p:nvPr>
            <p:ph type="title"/>
          </p:nvPr>
        </p:nvSpPr>
        <p:spPr/>
        <p:txBody>
          <a:bodyPr/>
          <a:lstStyle/>
          <a:p>
            <a:r>
              <a:rPr lang="en-IN" dirty="0"/>
              <a:t>Objectives </a:t>
            </a:r>
          </a:p>
        </p:txBody>
      </p:sp>
      <p:sp>
        <p:nvSpPr>
          <p:cNvPr id="3" name="Content Placeholder 2">
            <a:extLst>
              <a:ext uri="{FF2B5EF4-FFF2-40B4-BE49-F238E27FC236}">
                <a16:creationId xmlns:a16="http://schemas.microsoft.com/office/drawing/2014/main" id="{B11AB65C-96C0-ADFC-A3DF-2F270695B5CC}"/>
              </a:ext>
            </a:extLst>
          </p:cNvPr>
          <p:cNvSpPr>
            <a:spLocks noGrp="1"/>
          </p:cNvSpPr>
          <p:nvPr>
            <p:ph idx="1"/>
          </p:nvPr>
        </p:nvSpPr>
        <p:spPr/>
        <p:txBody>
          <a:bodyPr>
            <a:normAutofit lnSpcReduction="10000"/>
          </a:bodyPr>
          <a:lstStyle/>
          <a:p>
            <a:r>
              <a:rPr lang="en-US" b="1" dirty="0"/>
              <a:t>To predict student success in internship programs using classification algorithms</a:t>
            </a:r>
            <a:r>
              <a:rPr lang="en-US" dirty="0"/>
              <a:t> such as Logistic Regression, Random Forest, and SVM.</a:t>
            </a:r>
          </a:p>
          <a:p>
            <a:r>
              <a:rPr lang="en-US" b="1" dirty="0"/>
              <a:t>To analyze the influence of academic and soft skill metrics</a:t>
            </a:r>
            <a:r>
              <a:rPr lang="en-US" dirty="0"/>
              <a:t> (like GPA, projects completed, and communication score) on internship success.</a:t>
            </a:r>
          </a:p>
          <a:p>
            <a:r>
              <a:rPr lang="en-US" b="1" dirty="0"/>
              <a:t>To evaluate and compare different machine learning models</a:t>
            </a:r>
            <a:r>
              <a:rPr lang="en-US" dirty="0"/>
              <a:t> based on accuracy, precision, recall, and F1-score to identify the most effective one.</a:t>
            </a:r>
          </a:p>
          <a:p>
            <a:r>
              <a:rPr lang="en-US" b="1" dirty="0"/>
              <a:t>To generate meaningful visualizations</a:t>
            </a:r>
            <a:r>
              <a:rPr lang="en-US" dirty="0"/>
              <a:t> that support data-driven insights into student performance and predictive factors for success.</a:t>
            </a:r>
          </a:p>
          <a:p>
            <a:r>
              <a:rPr lang="en-US" dirty="0"/>
              <a:t>Extension to </a:t>
            </a:r>
            <a:r>
              <a:rPr lang="en-US" dirty="0" err="1"/>
              <a:t>automl</a:t>
            </a:r>
            <a:r>
              <a:rPr lang="en-US" dirty="0"/>
              <a:t> for identify best model</a:t>
            </a:r>
            <a:endParaRPr lang="en-IN" dirty="0"/>
          </a:p>
        </p:txBody>
      </p:sp>
    </p:spTree>
    <p:extLst>
      <p:ext uri="{BB962C8B-B14F-4D97-AF65-F5344CB8AC3E}">
        <p14:creationId xmlns:p14="http://schemas.microsoft.com/office/powerpoint/2010/main" val="892668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CDE8E-A7CE-94A9-A927-CEB4EE658831}"/>
              </a:ext>
            </a:extLst>
          </p:cNvPr>
          <p:cNvSpPr>
            <a:spLocks noGrp="1"/>
          </p:cNvSpPr>
          <p:nvPr>
            <p:ph type="title"/>
          </p:nvPr>
        </p:nvSpPr>
        <p:spPr/>
        <p:txBody>
          <a:bodyPr/>
          <a:lstStyle/>
          <a:p>
            <a:r>
              <a:rPr lang="en-IN" dirty="0"/>
              <a:t>Dataset Description</a:t>
            </a:r>
          </a:p>
        </p:txBody>
      </p:sp>
      <p:sp>
        <p:nvSpPr>
          <p:cNvPr id="3" name="Content Placeholder 2">
            <a:extLst>
              <a:ext uri="{FF2B5EF4-FFF2-40B4-BE49-F238E27FC236}">
                <a16:creationId xmlns:a16="http://schemas.microsoft.com/office/drawing/2014/main" id="{81D2817B-BA0B-1B08-E227-8E30D884206E}"/>
              </a:ext>
            </a:extLst>
          </p:cNvPr>
          <p:cNvSpPr>
            <a:spLocks noGrp="1"/>
          </p:cNvSpPr>
          <p:nvPr>
            <p:ph idx="1"/>
          </p:nvPr>
        </p:nvSpPr>
        <p:spPr>
          <a:xfrm>
            <a:off x="913795" y="2096064"/>
            <a:ext cx="7187986" cy="3695136"/>
          </a:xfrm>
        </p:spPr>
        <p:txBody>
          <a:bodyPr>
            <a:normAutofit fontScale="92500" lnSpcReduction="20000"/>
          </a:bodyPr>
          <a:lstStyle/>
          <a:p>
            <a:r>
              <a:rPr lang="en-US" sz="2200" dirty="0"/>
              <a:t>The dataset consists of 10,000 rows and 10 columns representing student-related </a:t>
            </a:r>
            <a:r>
              <a:rPr lang="en-US" sz="2200" dirty="0" err="1"/>
              <a:t>information.It</a:t>
            </a:r>
            <a:r>
              <a:rPr lang="en-US" sz="2200" dirty="0"/>
              <a:t> captures both academic and behavioral aspects that may influence internship </a:t>
            </a:r>
            <a:r>
              <a:rPr lang="en-US" sz="2200" dirty="0" err="1"/>
              <a:t>success.The</a:t>
            </a:r>
            <a:r>
              <a:rPr lang="en-US" sz="2200" dirty="0"/>
              <a:t> target variable reflects whether a student was successful in their </a:t>
            </a:r>
            <a:r>
              <a:rPr lang="en-US" sz="2200" dirty="0" err="1"/>
              <a:t>internship.This</a:t>
            </a:r>
            <a:r>
              <a:rPr lang="en-US" sz="2200" dirty="0"/>
              <a:t> data supports training predictive models for evaluating future student outcome. The features include GPA, attendance, participation in hackathons, certifications, workshops, and online courses.</a:t>
            </a:r>
            <a:br>
              <a:rPr lang="en-US" sz="2200" dirty="0"/>
            </a:br>
            <a:r>
              <a:rPr lang="en-US" sz="2200" dirty="0"/>
              <a:t>It also captures project completion, communication skills, self-learning ability, and the final success outcome</a:t>
            </a:r>
            <a:r>
              <a:rPr lang="en-US" dirty="0"/>
              <a:t>.</a:t>
            </a:r>
            <a:endParaRPr lang="en-IN" dirty="0"/>
          </a:p>
        </p:txBody>
      </p:sp>
      <p:pic>
        <p:nvPicPr>
          <p:cNvPr id="5" name="Picture 4">
            <a:extLst>
              <a:ext uri="{FF2B5EF4-FFF2-40B4-BE49-F238E27FC236}">
                <a16:creationId xmlns:a16="http://schemas.microsoft.com/office/drawing/2014/main" id="{D57DF8FF-73D2-02E0-96F5-637C181259CB}"/>
              </a:ext>
            </a:extLst>
          </p:cNvPr>
          <p:cNvPicPr>
            <a:picLocks noChangeAspect="1"/>
          </p:cNvPicPr>
          <p:nvPr/>
        </p:nvPicPr>
        <p:blipFill>
          <a:blip r:embed="rId2"/>
          <a:stretch>
            <a:fillRect/>
          </a:stretch>
        </p:blipFill>
        <p:spPr>
          <a:xfrm>
            <a:off x="8013290" y="1769806"/>
            <a:ext cx="3755922" cy="4090220"/>
          </a:xfrm>
          <a:prstGeom prst="rect">
            <a:avLst/>
          </a:prstGeom>
        </p:spPr>
      </p:pic>
    </p:spTree>
    <p:extLst>
      <p:ext uri="{BB962C8B-B14F-4D97-AF65-F5344CB8AC3E}">
        <p14:creationId xmlns:p14="http://schemas.microsoft.com/office/powerpoint/2010/main" val="3340261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BF6AE-6A6E-9BDF-1749-4CBCC057C23A}"/>
              </a:ext>
            </a:extLst>
          </p:cNvPr>
          <p:cNvSpPr>
            <a:spLocks noGrp="1"/>
          </p:cNvSpPr>
          <p:nvPr>
            <p:ph type="title"/>
          </p:nvPr>
        </p:nvSpPr>
        <p:spPr>
          <a:xfrm>
            <a:off x="792481" y="1"/>
            <a:ext cx="10546080" cy="1405074"/>
          </a:xfrm>
        </p:spPr>
        <p:txBody>
          <a:bodyPr/>
          <a:lstStyle/>
          <a:p>
            <a:r>
              <a:rPr lang="en-IN" dirty="0"/>
              <a:t>Data preprocessing</a:t>
            </a:r>
          </a:p>
        </p:txBody>
      </p:sp>
      <p:sp>
        <p:nvSpPr>
          <p:cNvPr id="5" name="Rectangle 2">
            <a:extLst>
              <a:ext uri="{FF2B5EF4-FFF2-40B4-BE49-F238E27FC236}">
                <a16:creationId xmlns:a16="http://schemas.microsoft.com/office/drawing/2014/main" id="{CFFE403B-5DFB-2CA7-C135-81D2613AED12}"/>
              </a:ext>
            </a:extLst>
          </p:cNvPr>
          <p:cNvSpPr>
            <a:spLocks noGrp="1" noChangeArrowheads="1"/>
          </p:cNvSpPr>
          <p:nvPr>
            <p:ph idx="1"/>
          </p:nvPr>
        </p:nvSpPr>
        <p:spPr bwMode="auto">
          <a:xfrm>
            <a:off x="264160" y="2052320"/>
            <a:ext cx="7122160" cy="2254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en-US" dirty="0"/>
              <a:t>Data cleaning is a crucial step to ensure high-quality input for model training.</a:t>
            </a:r>
            <a:br>
              <a:rPr lang="en-US" dirty="0"/>
            </a:br>
            <a:r>
              <a:rPr lang="en-US" dirty="0"/>
              <a:t>We first identified missing values and addressed them by either removing incomplete records or filling them using statistical methods like mean or mode.</a:t>
            </a:r>
            <a:br>
              <a:rPr lang="en-US" dirty="0"/>
            </a:br>
            <a:r>
              <a:rPr lang="en-US" dirty="0"/>
              <a:t>This process improved the dataset's consistency, reduced noise, and ensured reliable model performance.</a:t>
            </a: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0C7B814C-16BA-7B4A-3BF6-23AC30D68A7B}"/>
              </a:ext>
            </a:extLst>
          </p:cNvPr>
          <p:cNvPicPr>
            <a:picLocks noChangeAspect="1"/>
          </p:cNvPicPr>
          <p:nvPr/>
        </p:nvPicPr>
        <p:blipFill>
          <a:blip r:embed="rId2"/>
          <a:stretch>
            <a:fillRect/>
          </a:stretch>
        </p:blipFill>
        <p:spPr>
          <a:xfrm>
            <a:off x="7782560" y="1117600"/>
            <a:ext cx="4013200" cy="4419600"/>
          </a:xfrm>
          <a:prstGeom prst="rect">
            <a:avLst/>
          </a:prstGeom>
        </p:spPr>
      </p:pic>
    </p:spTree>
    <p:extLst>
      <p:ext uri="{BB962C8B-B14F-4D97-AF65-F5344CB8AC3E}">
        <p14:creationId xmlns:p14="http://schemas.microsoft.com/office/powerpoint/2010/main" val="4020586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268D0-E22C-D2AE-DDEB-09E45A269E47}"/>
              </a:ext>
            </a:extLst>
          </p:cNvPr>
          <p:cNvSpPr>
            <a:spLocks noGrp="1"/>
          </p:cNvSpPr>
          <p:nvPr>
            <p:ph type="title"/>
          </p:nvPr>
        </p:nvSpPr>
        <p:spPr/>
        <p:txBody>
          <a:bodyPr/>
          <a:lstStyle/>
          <a:p>
            <a:r>
              <a:rPr lang="en-IN" dirty="0"/>
              <a:t>Data preprocessing</a:t>
            </a:r>
          </a:p>
        </p:txBody>
      </p:sp>
      <p:pic>
        <p:nvPicPr>
          <p:cNvPr id="5" name="Content Placeholder 4">
            <a:extLst>
              <a:ext uri="{FF2B5EF4-FFF2-40B4-BE49-F238E27FC236}">
                <a16:creationId xmlns:a16="http://schemas.microsoft.com/office/drawing/2014/main" id="{7F80678E-2E4C-8D60-D4A4-3E6B9760D2B0}"/>
              </a:ext>
            </a:extLst>
          </p:cNvPr>
          <p:cNvPicPr>
            <a:picLocks noGrp="1" noChangeAspect="1"/>
          </p:cNvPicPr>
          <p:nvPr>
            <p:ph idx="1"/>
          </p:nvPr>
        </p:nvPicPr>
        <p:blipFill>
          <a:blip r:embed="rId2"/>
          <a:stretch>
            <a:fillRect/>
          </a:stretch>
        </p:blipFill>
        <p:spPr>
          <a:xfrm>
            <a:off x="609600" y="2095500"/>
            <a:ext cx="5313679" cy="4234180"/>
          </a:xfrm>
        </p:spPr>
      </p:pic>
      <p:pic>
        <p:nvPicPr>
          <p:cNvPr id="7" name="Picture 6">
            <a:extLst>
              <a:ext uri="{FF2B5EF4-FFF2-40B4-BE49-F238E27FC236}">
                <a16:creationId xmlns:a16="http://schemas.microsoft.com/office/drawing/2014/main" id="{E6AEF901-3C4E-A9A8-9D89-DEB74C2A0DEF}"/>
              </a:ext>
            </a:extLst>
          </p:cNvPr>
          <p:cNvPicPr>
            <a:picLocks noChangeAspect="1"/>
          </p:cNvPicPr>
          <p:nvPr/>
        </p:nvPicPr>
        <p:blipFill>
          <a:blip r:embed="rId3"/>
          <a:stretch>
            <a:fillRect/>
          </a:stretch>
        </p:blipFill>
        <p:spPr>
          <a:xfrm>
            <a:off x="6177280" y="2095499"/>
            <a:ext cx="5740400" cy="4234180"/>
          </a:xfrm>
          <a:prstGeom prst="rect">
            <a:avLst/>
          </a:prstGeom>
        </p:spPr>
      </p:pic>
    </p:spTree>
    <p:extLst>
      <p:ext uri="{BB962C8B-B14F-4D97-AF65-F5344CB8AC3E}">
        <p14:creationId xmlns:p14="http://schemas.microsoft.com/office/powerpoint/2010/main" val="3541639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C340F-3F26-A149-ECC0-0D5CD770F439}"/>
              </a:ext>
            </a:extLst>
          </p:cNvPr>
          <p:cNvSpPr>
            <a:spLocks noGrp="1"/>
          </p:cNvSpPr>
          <p:nvPr>
            <p:ph type="title"/>
          </p:nvPr>
        </p:nvSpPr>
        <p:spPr/>
        <p:txBody>
          <a:bodyPr/>
          <a:lstStyle/>
          <a:p>
            <a:r>
              <a:rPr lang="en-IN" dirty="0"/>
              <a:t>Exploratory data analysis</a:t>
            </a:r>
          </a:p>
        </p:txBody>
      </p:sp>
      <p:sp>
        <p:nvSpPr>
          <p:cNvPr id="4" name="Rectangle 1">
            <a:extLst>
              <a:ext uri="{FF2B5EF4-FFF2-40B4-BE49-F238E27FC236}">
                <a16:creationId xmlns:a16="http://schemas.microsoft.com/office/drawing/2014/main" id="{AB87FAAE-D678-5742-08DE-39876185272A}"/>
              </a:ext>
            </a:extLst>
          </p:cNvPr>
          <p:cNvSpPr>
            <a:spLocks noGrp="1" noChangeArrowheads="1"/>
          </p:cNvSpPr>
          <p:nvPr>
            <p:ph idx="1"/>
          </p:nvPr>
        </p:nvSpPr>
        <p:spPr bwMode="auto">
          <a:xfrm>
            <a:off x="254001" y="2292616"/>
            <a:ext cx="6400799"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Exploratory Data Analysis (EDA) was performed to understand the underlying patterns and relationships in the dataset. Various visualization techniques such as </a:t>
            </a:r>
            <a:r>
              <a:rPr kumimoji="0" lang="en-US" altLang="en-US" sz="1800" b="1" i="0" u="none" strike="noStrike" cap="none" normalizeH="0" baseline="0" dirty="0">
                <a:ln>
                  <a:noFill/>
                </a:ln>
                <a:solidFill>
                  <a:schemeClr val="tx1"/>
                </a:solidFill>
                <a:effectLst/>
                <a:latin typeface="Arial" panose="020B0604020202020204" pitchFamily="34" charset="0"/>
              </a:rPr>
              <a:t>histograms</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bar plots</a:t>
            </a:r>
            <a:r>
              <a:rPr kumimoji="0" lang="en-US" altLang="en-US" sz="1800" b="0" i="0" u="none" strike="noStrike" cap="none" normalizeH="0" baseline="0" dirty="0">
                <a:ln>
                  <a:noFill/>
                </a:ln>
                <a:solidFill>
                  <a:schemeClr val="tx1"/>
                </a:solidFill>
                <a:effectLst/>
                <a:latin typeface="Arial" panose="020B0604020202020204" pitchFamily="34" charset="0"/>
              </a:rPr>
              <a:t>, and </a:t>
            </a:r>
            <a:r>
              <a:rPr kumimoji="0" lang="en-US" altLang="en-US" sz="1800" b="1" i="0" u="none" strike="noStrike" cap="none" normalizeH="0" baseline="0" dirty="0">
                <a:ln>
                  <a:noFill/>
                </a:ln>
                <a:solidFill>
                  <a:schemeClr val="tx1"/>
                </a:solidFill>
                <a:effectLst/>
                <a:latin typeface="Arial" panose="020B0604020202020204" pitchFamily="34" charset="0"/>
              </a:rPr>
              <a:t>correlation heatmaps</a:t>
            </a:r>
            <a:r>
              <a:rPr kumimoji="0" lang="en-US" altLang="en-US" sz="1800" b="0" i="0" u="none" strike="noStrike" cap="none" normalizeH="0" baseline="0" dirty="0">
                <a:ln>
                  <a:noFill/>
                </a:ln>
                <a:solidFill>
                  <a:schemeClr val="tx1"/>
                </a:solidFill>
                <a:effectLst/>
                <a:latin typeface="Arial" panose="020B0604020202020204" pitchFamily="34" charset="0"/>
              </a:rPr>
              <a:t> were used to analyze the distribution and impact of features like GPA, Projects Completed, and Communication Score on student success. These visual insights helped identify key influencing factors and guided feature selection for modeling.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51F086D6-1F78-E1DC-0A6A-670D84CB54A0}"/>
              </a:ext>
            </a:extLst>
          </p:cNvPr>
          <p:cNvPicPr>
            <a:picLocks noChangeAspect="1"/>
          </p:cNvPicPr>
          <p:nvPr/>
        </p:nvPicPr>
        <p:blipFill>
          <a:blip r:embed="rId2"/>
          <a:stretch>
            <a:fillRect/>
          </a:stretch>
        </p:blipFill>
        <p:spPr>
          <a:xfrm>
            <a:off x="6654800" y="1935920"/>
            <a:ext cx="4399280" cy="4241425"/>
          </a:xfrm>
          <a:prstGeom prst="rect">
            <a:avLst/>
          </a:prstGeom>
        </p:spPr>
      </p:pic>
    </p:spTree>
    <p:extLst>
      <p:ext uri="{BB962C8B-B14F-4D97-AF65-F5344CB8AC3E}">
        <p14:creationId xmlns:p14="http://schemas.microsoft.com/office/powerpoint/2010/main" val="2069672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02B19-8BF1-2A87-8E3F-E3DF748F24F2}"/>
              </a:ext>
            </a:extLst>
          </p:cNvPr>
          <p:cNvSpPr>
            <a:spLocks noGrp="1"/>
          </p:cNvSpPr>
          <p:nvPr>
            <p:ph type="title"/>
          </p:nvPr>
        </p:nvSpPr>
        <p:spPr/>
        <p:txBody>
          <a:bodyPr/>
          <a:lstStyle/>
          <a:p>
            <a:r>
              <a:rPr lang="en-IN" dirty="0"/>
              <a:t>Exploratory data analysis</a:t>
            </a:r>
          </a:p>
        </p:txBody>
      </p:sp>
      <p:pic>
        <p:nvPicPr>
          <p:cNvPr id="5" name="Content Placeholder 4">
            <a:extLst>
              <a:ext uri="{FF2B5EF4-FFF2-40B4-BE49-F238E27FC236}">
                <a16:creationId xmlns:a16="http://schemas.microsoft.com/office/drawing/2014/main" id="{5D54EC39-410E-2B22-8690-755C8BC22FFE}"/>
              </a:ext>
            </a:extLst>
          </p:cNvPr>
          <p:cNvPicPr>
            <a:picLocks noGrp="1" noChangeAspect="1"/>
          </p:cNvPicPr>
          <p:nvPr>
            <p:ph idx="1"/>
          </p:nvPr>
        </p:nvPicPr>
        <p:blipFill>
          <a:blip r:embed="rId2"/>
          <a:stretch>
            <a:fillRect/>
          </a:stretch>
        </p:blipFill>
        <p:spPr>
          <a:xfrm>
            <a:off x="914400" y="1828800"/>
            <a:ext cx="10353675" cy="4551680"/>
          </a:xfrm>
        </p:spPr>
      </p:pic>
    </p:spTree>
    <p:extLst>
      <p:ext uri="{BB962C8B-B14F-4D97-AF65-F5344CB8AC3E}">
        <p14:creationId xmlns:p14="http://schemas.microsoft.com/office/powerpoint/2010/main" val="2305280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841F4-8436-55A8-27F1-520F6C3FE092}"/>
              </a:ext>
            </a:extLst>
          </p:cNvPr>
          <p:cNvSpPr>
            <a:spLocks noGrp="1"/>
          </p:cNvSpPr>
          <p:nvPr>
            <p:ph type="title"/>
          </p:nvPr>
        </p:nvSpPr>
        <p:spPr/>
        <p:txBody>
          <a:bodyPr/>
          <a:lstStyle/>
          <a:p>
            <a:r>
              <a:rPr lang="en-IN" dirty="0"/>
              <a:t>Exploratory data analysis</a:t>
            </a:r>
          </a:p>
        </p:txBody>
      </p:sp>
      <p:pic>
        <p:nvPicPr>
          <p:cNvPr id="5" name="Content Placeholder 4">
            <a:extLst>
              <a:ext uri="{FF2B5EF4-FFF2-40B4-BE49-F238E27FC236}">
                <a16:creationId xmlns:a16="http://schemas.microsoft.com/office/drawing/2014/main" id="{C893E0DA-70E5-E1FC-F3E2-3CAAB23A6B4A}"/>
              </a:ext>
            </a:extLst>
          </p:cNvPr>
          <p:cNvPicPr>
            <a:picLocks noGrp="1" noChangeAspect="1"/>
          </p:cNvPicPr>
          <p:nvPr>
            <p:ph idx="1"/>
          </p:nvPr>
        </p:nvPicPr>
        <p:blipFill>
          <a:blip r:embed="rId2"/>
          <a:stretch>
            <a:fillRect/>
          </a:stretch>
        </p:blipFill>
        <p:spPr>
          <a:xfrm>
            <a:off x="802640" y="1625600"/>
            <a:ext cx="10129519" cy="4988560"/>
          </a:xfrm>
        </p:spPr>
      </p:pic>
    </p:spTree>
    <p:extLst>
      <p:ext uri="{BB962C8B-B14F-4D97-AF65-F5344CB8AC3E}">
        <p14:creationId xmlns:p14="http://schemas.microsoft.com/office/powerpoint/2010/main" val="27254009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104</TotalTime>
  <Words>920</Words>
  <Application>Microsoft Office PowerPoint</Application>
  <PresentationFormat>Widescreen</PresentationFormat>
  <Paragraphs>39</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Bookman Old Style</vt:lpstr>
      <vt:lpstr>Rockwell</vt:lpstr>
      <vt:lpstr>Damask</vt:lpstr>
      <vt:lpstr>Vaidani Lakshmi Vijaya</vt:lpstr>
      <vt:lpstr>introduction</vt:lpstr>
      <vt:lpstr>Objectives </vt:lpstr>
      <vt:lpstr>Dataset Description</vt:lpstr>
      <vt:lpstr>Data preprocessing</vt:lpstr>
      <vt:lpstr>Data preprocessing</vt:lpstr>
      <vt:lpstr>Exploratory data analysis</vt:lpstr>
      <vt:lpstr>Exploratory data analysis</vt:lpstr>
      <vt:lpstr>Exploratory data analysis</vt:lpstr>
      <vt:lpstr>Exploaratory data analysis</vt:lpstr>
      <vt:lpstr>EXPLORATORY DATA ANALYSIS</vt:lpstr>
      <vt:lpstr>Modelling approach</vt:lpstr>
      <vt:lpstr>Logistic regression</vt:lpstr>
      <vt:lpstr>Support vector machine</vt:lpstr>
      <vt:lpstr>Random forest classifier</vt:lpstr>
      <vt:lpstr>Model comparision</vt:lpstr>
      <vt:lpstr>Evaluation metrics visualization</vt:lpstr>
      <vt:lpstr>Automl extension for best model</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Vaidani Lakshmi Vijaya</dc:creator>
  <cp:lastModifiedBy>Vaidani Lakshmi Vijaya</cp:lastModifiedBy>
  <cp:revision>1</cp:revision>
  <dcterms:created xsi:type="dcterms:W3CDTF">2025-06-12T17:51:28Z</dcterms:created>
  <dcterms:modified xsi:type="dcterms:W3CDTF">2025-06-12T19:36:12Z</dcterms:modified>
</cp:coreProperties>
</file>