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18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vaishusaravanan1315@gmail.com" TargetMode="External"/><Relationship Id="rId5" Type="http://schemas.openxmlformats.org/officeDocument/2006/relationships/hyperlink" Target="mailto:madhumithausha2002@gmail.com" TargetMode="External"/><Relationship Id="rId4" Type="http://schemas.openxmlformats.org/officeDocument/2006/relationships/hyperlink" Target="mailto:Vijayabharathi152003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037993" y="1187768"/>
            <a:ext cx="10554414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RFID Bus Ticketing: Revolutionizing Public Transportation</a:t>
            </a:r>
            <a:endParaRPr lang="en-US" sz="5249" dirty="0"/>
          </a:p>
        </p:txBody>
      </p:sp>
      <p:sp>
        <p:nvSpPr>
          <p:cNvPr id="7" name="Text 4"/>
          <p:cNvSpPr/>
          <p:nvPr/>
        </p:nvSpPr>
        <p:spPr>
          <a:xfrm>
            <a:off x="2037993" y="4020622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Kingston engineering college College code -5113 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4625935"/>
            <a:ext cx="1055441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 S. pavithra - naan mudalvan ID:au511321106019 , Email:pavithrasundervadivel04@gmail.com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R . Vijaya bharathi - naan mudalvan ID:au511321106026 , Email: 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  <a:hlinkClick r:id="rId4"/>
              </a:rPr>
              <a:t>Vijayabharathi152003@gmail.com</a:t>
            </a:r>
            <a:endParaRPr lang="en-US" sz="1750" dirty="0">
              <a:solidFill>
                <a:srgbClr val="272525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T. Madhu mitha - naan mudalvan ID: autle-06ece , Email: 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  <a:hlinkClick r:id="rId5"/>
              </a:rPr>
              <a:t>madhumithausha2002@gmail.com</a:t>
            </a:r>
            <a:endParaRPr lang="en-US" sz="1750" dirty="0">
              <a:solidFill>
                <a:srgbClr val="272525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S . vaideeswari - naan mudalvan ID: autle-01ece, Email: 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  <a:hlinkClick r:id="rId6"/>
              </a:rPr>
              <a:t>vaishusaravanan1315@gmail.com</a:t>
            </a:r>
            <a:endParaRPr lang="en-US" sz="1750" dirty="0">
              <a:solidFill>
                <a:srgbClr val="272525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S.Priya Dharshini - Naan mudalavan Id : autle-05ece, Email: priyadharshinis07092000@gmail.com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37993" y="666952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7"/>
          <p:cNvSpPr/>
          <p:nvPr/>
        </p:nvSpPr>
        <p:spPr>
          <a:xfrm>
            <a:off x="2504480" y="6652855"/>
            <a:ext cx="24155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94642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// Initiate SPI bus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085142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SPI.begin();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269045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// Initiate MFRC522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329576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mfrc522.PCD_Init();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390108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//begin the LCD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450639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lcd.begin(16, 4);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037993" y="511171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//state your actuator pins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037993" y="5717024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pinMode(A0, OUTPUT);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2037993" y="632233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pinMode(A1, OUTPUT);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037993" y="6927652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pinMode(A2, OUTPUT);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0433"/>
          </a:xfrm>
          <a:prstGeom prst="rect">
            <a:avLst/>
          </a:prstGeom>
          <a:solidFill>
            <a:srgbClr val="FDFAF7"/>
          </a:solidFill>
          <a:ln w="10716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211949" y="475059"/>
            <a:ext cx="4985028" cy="5399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1"/>
              </a:lnSpc>
              <a:buNone/>
            </a:pPr>
            <a:r>
              <a:rPr lang="en-US" sz="3401" b="1" kern="0" spc="-102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//display a welcome note</a:t>
            </a:r>
            <a:endParaRPr lang="en-US" sz="3401" dirty="0"/>
          </a:p>
        </p:txBody>
      </p:sp>
      <p:sp>
        <p:nvSpPr>
          <p:cNvPr id="5" name="Text 3"/>
          <p:cNvSpPr/>
          <p:nvPr/>
        </p:nvSpPr>
        <p:spPr>
          <a:xfrm>
            <a:off x="3211949" y="1360527"/>
            <a:ext cx="8206383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lcd.setCursor(0, 0);</a:t>
            </a:r>
            <a:endParaRPr lang="en-US" sz="1360" dirty="0"/>
          </a:p>
        </p:txBody>
      </p:sp>
      <p:sp>
        <p:nvSpPr>
          <p:cNvPr id="6" name="Text 4"/>
          <p:cNvSpPr/>
          <p:nvPr/>
        </p:nvSpPr>
        <p:spPr>
          <a:xfrm>
            <a:off x="3211949" y="1831181"/>
            <a:ext cx="8206383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lcd.print("WELCOME CHIBUEZE ");</a:t>
            </a:r>
            <a:endParaRPr lang="en-US" sz="1360" dirty="0"/>
          </a:p>
        </p:txBody>
      </p:sp>
      <p:sp>
        <p:nvSpPr>
          <p:cNvPr id="7" name="Text 5"/>
          <p:cNvSpPr/>
          <p:nvPr/>
        </p:nvSpPr>
        <p:spPr>
          <a:xfrm>
            <a:off x="3211949" y="2301835"/>
            <a:ext cx="8206383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delay(4000);</a:t>
            </a:r>
            <a:endParaRPr lang="en-US" sz="1360" dirty="0"/>
          </a:p>
        </p:txBody>
      </p:sp>
      <p:sp>
        <p:nvSpPr>
          <p:cNvPr id="8" name="Text 6"/>
          <p:cNvSpPr/>
          <p:nvPr/>
        </p:nvSpPr>
        <p:spPr>
          <a:xfrm>
            <a:off x="3211949" y="2772489"/>
            <a:ext cx="8206383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lcd.setCursor(0, 0);</a:t>
            </a:r>
            <a:endParaRPr lang="en-US" sz="1360" dirty="0"/>
          </a:p>
        </p:txBody>
      </p:sp>
      <p:sp>
        <p:nvSpPr>
          <p:cNvPr id="9" name="Text 7"/>
          <p:cNvSpPr/>
          <p:nvPr/>
        </p:nvSpPr>
        <p:spPr>
          <a:xfrm>
            <a:off x="3211949" y="3243143"/>
            <a:ext cx="8206383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lcd.print(" BUS TICKET ");</a:t>
            </a:r>
            <a:endParaRPr lang="en-US" sz="1360" dirty="0"/>
          </a:p>
        </p:txBody>
      </p:sp>
      <p:sp>
        <p:nvSpPr>
          <p:cNvPr id="10" name="Text 8"/>
          <p:cNvSpPr/>
          <p:nvPr/>
        </p:nvSpPr>
        <p:spPr>
          <a:xfrm>
            <a:off x="3211949" y="3713798"/>
            <a:ext cx="8206383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lcd.setCursor(0, 1);</a:t>
            </a:r>
            <a:endParaRPr lang="en-US" sz="1360" dirty="0"/>
          </a:p>
        </p:txBody>
      </p:sp>
      <p:sp>
        <p:nvSpPr>
          <p:cNvPr id="11" name="Text 9"/>
          <p:cNvSpPr/>
          <p:nvPr/>
        </p:nvSpPr>
        <p:spPr>
          <a:xfrm>
            <a:off x="3211949" y="4184452"/>
            <a:ext cx="8206383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lcd.print(" PAYMENT SYSTEM ");</a:t>
            </a:r>
            <a:endParaRPr lang="en-US" sz="1360" dirty="0"/>
          </a:p>
        </p:txBody>
      </p:sp>
      <p:sp>
        <p:nvSpPr>
          <p:cNvPr id="12" name="Text 10"/>
          <p:cNvSpPr/>
          <p:nvPr/>
        </p:nvSpPr>
        <p:spPr>
          <a:xfrm>
            <a:off x="3211949" y="4655106"/>
            <a:ext cx="8206383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delay(2000);</a:t>
            </a:r>
            <a:endParaRPr lang="en-US" sz="1360" dirty="0"/>
          </a:p>
        </p:txBody>
      </p:sp>
      <p:sp>
        <p:nvSpPr>
          <p:cNvPr id="13" name="Text 11"/>
          <p:cNvSpPr/>
          <p:nvPr/>
        </p:nvSpPr>
        <p:spPr>
          <a:xfrm>
            <a:off x="3211949" y="5125760"/>
            <a:ext cx="8206383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lcd.clear();</a:t>
            </a:r>
            <a:endParaRPr lang="en-US" sz="1360" dirty="0"/>
          </a:p>
        </p:txBody>
      </p:sp>
      <p:sp>
        <p:nvSpPr>
          <p:cNvPr id="14" name="Text 12"/>
          <p:cNvSpPr/>
          <p:nvPr/>
        </p:nvSpPr>
        <p:spPr>
          <a:xfrm>
            <a:off x="3211949" y="5596414"/>
            <a:ext cx="8206383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lcd.setCursor(0, 2);</a:t>
            </a:r>
            <a:endParaRPr lang="en-US" sz="1360" dirty="0"/>
          </a:p>
        </p:txBody>
      </p:sp>
      <p:sp>
        <p:nvSpPr>
          <p:cNvPr id="15" name="Text 13"/>
          <p:cNvSpPr/>
          <p:nvPr/>
        </p:nvSpPr>
        <p:spPr>
          <a:xfrm>
            <a:off x="3211949" y="6067068"/>
            <a:ext cx="8206383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lcd.print(" ");</a:t>
            </a:r>
            <a:endParaRPr lang="en-US" sz="1360" dirty="0"/>
          </a:p>
        </p:txBody>
      </p:sp>
      <p:sp>
        <p:nvSpPr>
          <p:cNvPr id="16" name="Text 14"/>
          <p:cNvSpPr/>
          <p:nvPr/>
        </p:nvSpPr>
        <p:spPr>
          <a:xfrm>
            <a:off x="3211949" y="6537722"/>
            <a:ext cx="8206383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lcd.setCursor(0, 3);</a:t>
            </a:r>
            <a:endParaRPr lang="en-US" sz="1360" dirty="0"/>
          </a:p>
        </p:txBody>
      </p:sp>
      <p:sp>
        <p:nvSpPr>
          <p:cNvPr id="17" name="Text 15"/>
          <p:cNvSpPr/>
          <p:nvPr/>
        </p:nvSpPr>
        <p:spPr>
          <a:xfrm>
            <a:off x="3211949" y="7008376"/>
            <a:ext cx="8206383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lcd.print(" ");</a:t>
            </a:r>
            <a:endParaRPr lang="en-US" sz="1360" dirty="0"/>
          </a:p>
        </p:txBody>
      </p:sp>
      <p:sp>
        <p:nvSpPr>
          <p:cNvPr id="18" name="Text 16"/>
          <p:cNvSpPr/>
          <p:nvPr/>
        </p:nvSpPr>
        <p:spPr>
          <a:xfrm>
            <a:off x="3211949" y="7479030"/>
            <a:ext cx="8206383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}</a:t>
            </a:r>
            <a:endParaRPr lang="en-US" sz="136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9102685"/>
          </a:xfrm>
          <a:prstGeom prst="rect">
            <a:avLst/>
          </a:prstGeom>
          <a:solidFill>
            <a:srgbClr val="FDFAF7"/>
          </a:solidFill>
          <a:ln w="9644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621167" y="427673"/>
            <a:ext cx="3110746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kern="0" spc="-92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coding:</a:t>
            </a:r>
            <a:endParaRPr lang="en-US" sz="3062" dirty="0"/>
          </a:p>
        </p:txBody>
      </p:sp>
      <p:sp>
        <p:nvSpPr>
          <p:cNvPr id="5" name="Text 3"/>
          <p:cNvSpPr/>
          <p:nvPr/>
        </p:nvSpPr>
        <p:spPr>
          <a:xfrm>
            <a:off x="3621167" y="1224677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void unregisted(){</a:t>
            </a:r>
            <a:endParaRPr lang="en-US" sz="1225" dirty="0"/>
          </a:p>
        </p:txBody>
      </p:sp>
      <p:sp>
        <p:nvSpPr>
          <p:cNvPr id="6" name="Text 4"/>
          <p:cNvSpPr/>
          <p:nvPr/>
        </p:nvSpPr>
        <p:spPr>
          <a:xfrm>
            <a:off x="3621167" y="1648301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tone(A0, 1000);</a:t>
            </a:r>
            <a:endParaRPr lang="en-US" sz="1225" dirty="0"/>
          </a:p>
        </p:txBody>
      </p:sp>
      <p:sp>
        <p:nvSpPr>
          <p:cNvPr id="7" name="Text 5"/>
          <p:cNvSpPr/>
          <p:nvPr/>
        </p:nvSpPr>
        <p:spPr>
          <a:xfrm>
            <a:off x="3621167" y="2071926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delay(500);</a:t>
            </a:r>
            <a:endParaRPr lang="en-US" sz="1225" dirty="0"/>
          </a:p>
        </p:txBody>
      </p:sp>
      <p:sp>
        <p:nvSpPr>
          <p:cNvPr id="8" name="Text 6"/>
          <p:cNvSpPr/>
          <p:nvPr/>
        </p:nvSpPr>
        <p:spPr>
          <a:xfrm>
            <a:off x="3621167" y="2495550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noTone(A0);</a:t>
            </a:r>
            <a:endParaRPr lang="en-US" sz="1225" dirty="0"/>
          </a:p>
        </p:txBody>
      </p:sp>
      <p:sp>
        <p:nvSpPr>
          <p:cNvPr id="9" name="Text 7"/>
          <p:cNvSpPr/>
          <p:nvPr/>
        </p:nvSpPr>
        <p:spPr>
          <a:xfrm>
            <a:off x="3621167" y="2919174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delay(500);</a:t>
            </a:r>
            <a:endParaRPr lang="en-US" sz="1225" dirty="0"/>
          </a:p>
        </p:txBody>
      </p:sp>
      <p:sp>
        <p:nvSpPr>
          <p:cNvPr id="10" name="Text 8"/>
          <p:cNvSpPr/>
          <p:nvPr/>
        </p:nvSpPr>
        <p:spPr>
          <a:xfrm>
            <a:off x="3621167" y="3342799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tone(A0, 1000);</a:t>
            </a:r>
            <a:endParaRPr lang="en-US" sz="1225" dirty="0"/>
          </a:p>
        </p:txBody>
      </p:sp>
      <p:sp>
        <p:nvSpPr>
          <p:cNvPr id="11" name="Text 9"/>
          <p:cNvSpPr/>
          <p:nvPr/>
        </p:nvSpPr>
        <p:spPr>
          <a:xfrm>
            <a:off x="3621167" y="3766423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delay(500);</a:t>
            </a:r>
            <a:endParaRPr lang="en-US" sz="1225" dirty="0"/>
          </a:p>
        </p:txBody>
      </p:sp>
      <p:sp>
        <p:nvSpPr>
          <p:cNvPr id="12" name="Text 10"/>
          <p:cNvSpPr/>
          <p:nvPr/>
        </p:nvSpPr>
        <p:spPr>
          <a:xfrm>
            <a:off x="3621167" y="4190048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noTone(A0);</a:t>
            </a:r>
            <a:endParaRPr lang="en-US" sz="1225" dirty="0"/>
          </a:p>
        </p:txBody>
      </p:sp>
      <p:sp>
        <p:nvSpPr>
          <p:cNvPr id="13" name="Text 11"/>
          <p:cNvSpPr/>
          <p:nvPr/>
        </p:nvSpPr>
        <p:spPr>
          <a:xfrm>
            <a:off x="3621167" y="4613672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delay(500);</a:t>
            </a:r>
            <a:endParaRPr lang="en-US" sz="1225" dirty="0"/>
          </a:p>
        </p:txBody>
      </p:sp>
      <p:sp>
        <p:nvSpPr>
          <p:cNvPr id="14" name="Text 12"/>
          <p:cNvSpPr/>
          <p:nvPr/>
        </p:nvSpPr>
        <p:spPr>
          <a:xfrm>
            <a:off x="3621167" y="5037296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tone(A0, 1000);</a:t>
            </a:r>
            <a:endParaRPr lang="en-US" sz="1225" dirty="0"/>
          </a:p>
        </p:txBody>
      </p:sp>
      <p:sp>
        <p:nvSpPr>
          <p:cNvPr id="15" name="Text 13"/>
          <p:cNvSpPr/>
          <p:nvPr/>
        </p:nvSpPr>
        <p:spPr>
          <a:xfrm>
            <a:off x="3621167" y="5460921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delay(500);</a:t>
            </a:r>
            <a:endParaRPr lang="en-US" sz="1225" dirty="0"/>
          </a:p>
        </p:txBody>
      </p:sp>
      <p:sp>
        <p:nvSpPr>
          <p:cNvPr id="16" name="Text 14"/>
          <p:cNvSpPr/>
          <p:nvPr/>
        </p:nvSpPr>
        <p:spPr>
          <a:xfrm>
            <a:off x="3621167" y="5884545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noTone(A0);</a:t>
            </a:r>
            <a:endParaRPr lang="en-US" sz="1225" dirty="0"/>
          </a:p>
        </p:txBody>
      </p:sp>
      <p:sp>
        <p:nvSpPr>
          <p:cNvPr id="17" name="Text 15"/>
          <p:cNvSpPr/>
          <p:nvPr/>
        </p:nvSpPr>
        <p:spPr>
          <a:xfrm>
            <a:off x="3621167" y="6308169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delay(500);</a:t>
            </a:r>
            <a:endParaRPr lang="en-US" sz="1225" dirty="0"/>
          </a:p>
        </p:txBody>
      </p:sp>
      <p:sp>
        <p:nvSpPr>
          <p:cNvPr id="18" name="Text 16"/>
          <p:cNvSpPr/>
          <p:nvPr/>
        </p:nvSpPr>
        <p:spPr>
          <a:xfrm>
            <a:off x="3621167" y="6731794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lcd.setCursor(0, 0);</a:t>
            </a:r>
            <a:endParaRPr lang="en-US" sz="1225" dirty="0"/>
          </a:p>
        </p:txBody>
      </p:sp>
      <p:sp>
        <p:nvSpPr>
          <p:cNvPr id="19" name="Text 17"/>
          <p:cNvSpPr/>
          <p:nvPr/>
        </p:nvSpPr>
        <p:spPr>
          <a:xfrm>
            <a:off x="3621167" y="7155418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lcd.print(" UNREGISTERED ");</a:t>
            </a:r>
            <a:endParaRPr lang="en-US" sz="1225" dirty="0"/>
          </a:p>
        </p:txBody>
      </p:sp>
      <p:sp>
        <p:nvSpPr>
          <p:cNvPr id="20" name="Text 18"/>
          <p:cNvSpPr/>
          <p:nvPr/>
        </p:nvSpPr>
        <p:spPr>
          <a:xfrm>
            <a:off x="3621167" y="7579042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endParaRPr lang="en-US" sz="1225" dirty="0"/>
          </a:p>
        </p:txBody>
      </p:sp>
      <p:sp>
        <p:nvSpPr>
          <p:cNvPr id="21" name="Text 19"/>
          <p:cNvSpPr/>
          <p:nvPr/>
        </p:nvSpPr>
        <p:spPr>
          <a:xfrm>
            <a:off x="3621167" y="8002667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endParaRPr lang="en-US" sz="1225" dirty="0"/>
          </a:p>
        </p:txBody>
      </p:sp>
      <p:sp>
        <p:nvSpPr>
          <p:cNvPr id="22" name="Text 20"/>
          <p:cNvSpPr/>
          <p:nvPr/>
        </p:nvSpPr>
        <p:spPr>
          <a:xfrm>
            <a:off x="3621167" y="8426291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endParaRPr lang="en-US" sz="12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000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502938" y="586621"/>
            <a:ext cx="7624524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void loop() {</a:t>
            </a:r>
            <a:endParaRPr lang="en-US" sz="1264" dirty="0"/>
          </a:p>
        </p:txBody>
      </p:sp>
      <p:sp>
        <p:nvSpPr>
          <p:cNvPr id="5" name="Text 3"/>
          <p:cNvSpPr/>
          <p:nvPr/>
        </p:nvSpPr>
        <p:spPr>
          <a:xfrm>
            <a:off x="3502938" y="1023818"/>
            <a:ext cx="7624524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//turn off the actuators</a:t>
            </a:r>
            <a:endParaRPr lang="en-US" sz="1264" dirty="0"/>
          </a:p>
        </p:txBody>
      </p:sp>
      <p:sp>
        <p:nvSpPr>
          <p:cNvPr id="6" name="Text 4"/>
          <p:cNvSpPr/>
          <p:nvPr/>
        </p:nvSpPr>
        <p:spPr>
          <a:xfrm>
            <a:off x="3502938" y="1461016"/>
            <a:ext cx="7624524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digitalWrite(A0, LOW);</a:t>
            </a:r>
            <a:endParaRPr lang="en-US" sz="1264" dirty="0"/>
          </a:p>
        </p:txBody>
      </p:sp>
      <p:sp>
        <p:nvSpPr>
          <p:cNvPr id="7" name="Text 5"/>
          <p:cNvSpPr/>
          <p:nvPr/>
        </p:nvSpPr>
        <p:spPr>
          <a:xfrm>
            <a:off x="3502938" y="1898213"/>
            <a:ext cx="7624524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analogWrite(A1, 0);</a:t>
            </a:r>
            <a:endParaRPr lang="en-US" sz="1264" dirty="0"/>
          </a:p>
        </p:txBody>
      </p:sp>
      <p:sp>
        <p:nvSpPr>
          <p:cNvPr id="8" name="Text 6"/>
          <p:cNvSpPr/>
          <p:nvPr/>
        </p:nvSpPr>
        <p:spPr>
          <a:xfrm>
            <a:off x="3502938" y="2335411"/>
            <a:ext cx="7624524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analogWrite(A2, 0);</a:t>
            </a:r>
            <a:endParaRPr lang="en-US" sz="1264" dirty="0"/>
          </a:p>
        </p:txBody>
      </p:sp>
      <p:sp>
        <p:nvSpPr>
          <p:cNvPr id="9" name="Text 7"/>
          <p:cNvSpPr/>
          <p:nvPr/>
        </p:nvSpPr>
        <p:spPr>
          <a:xfrm>
            <a:off x="3502938" y="2772608"/>
            <a:ext cx="7624524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lcd.setCursor(0, 0);</a:t>
            </a:r>
            <a:endParaRPr lang="en-US" sz="1264" dirty="0"/>
          </a:p>
        </p:txBody>
      </p:sp>
      <p:sp>
        <p:nvSpPr>
          <p:cNvPr id="10" name="Text 8"/>
          <p:cNvSpPr/>
          <p:nvPr/>
        </p:nvSpPr>
        <p:spPr>
          <a:xfrm>
            <a:off x="3502938" y="3209806"/>
            <a:ext cx="7624524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lcd.print("Bus Fare is #");</a:t>
            </a:r>
            <a:endParaRPr lang="en-US" sz="1264" dirty="0"/>
          </a:p>
        </p:txBody>
      </p:sp>
      <p:sp>
        <p:nvSpPr>
          <p:cNvPr id="11" name="Text 9"/>
          <p:cNvSpPr/>
          <p:nvPr/>
        </p:nvSpPr>
        <p:spPr>
          <a:xfrm>
            <a:off x="3502938" y="3647003"/>
            <a:ext cx="7624524" cy="2055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618"/>
              </a:lnSpc>
              <a:buNone/>
            </a:pPr>
            <a:r>
              <a:rPr lang="en-US" sz="101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delay(2000);</a:t>
            </a:r>
            <a:endParaRPr lang="en-US" sz="1011" dirty="0"/>
          </a:p>
        </p:txBody>
      </p:sp>
      <p:sp>
        <p:nvSpPr>
          <p:cNvPr id="12" name="Text 10"/>
          <p:cNvSpPr/>
          <p:nvPr/>
        </p:nvSpPr>
        <p:spPr>
          <a:xfrm>
            <a:off x="3502938" y="4033004"/>
            <a:ext cx="7624524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lcd.setCursor(0, 1);</a:t>
            </a:r>
            <a:endParaRPr lang="en-US" sz="1264" dirty="0"/>
          </a:p>
        </p:txBody>
      </p:sp>
      <p:sp>
        <p:nvSpPr>
          <p:cNvPr id="13" name="Text 11"/>
          <p:cNvSpPr/>
          <p:nvPr/>
        </p:nvSpPr>
        <p:spPr>
          <a:xfrm>
            <a:off x="3502938" y="4470202"/>
            <a:ext cx="7624524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lcd.print("PLS GET A VALID CARD");</a:t>
            </a:r>
            <a:endParaRPr lang="en-US" sz="1264" dirty="0"/>
          </a:p>
        </p:txBody>
      </p:sp>
      <p:sp>
        <p:nvSpPr>
          <p:cNvPr id="14" name="Text 12"/>
          <p:cNvSpPr/>
          <p:nvPr/>
        </p:nvSpPr>
        <p:spPr>
          <a:xfrm>
            <a:off x="3502938" y="4907399"/>
            <a:ext cx="7624524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for (int positionCounter = 0; positionCounter &lt; 43; positionCounter++) {</a:t>
            </a:r>
            <a:endParaRPr lang="en-US" sz="1264" dirty="0"/>
          </a:p>
        </p:txBody>
      </p:sp>
      <p:sp>
        <p:nvSpPr>
          <p:cNvPr id="15" name="Text 13"/>
          <p:cNvSpPr/>
          <p:nvPr/>
        </p:nvSpPr>
        <p:spPr>
          <a:xfrm>
            <a:off x="3502938" y="5344597"/>
            <a:ext cx="7624524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// scroll one position left:</a:t>
            </a:r>
            <a:endParaRPr lang="en-US" sz="1264" dirty="0"/>
          </a:p>
        </p:txBody>
      </p:sp>
      <p:sp>
        <p:nvSpPr>
          <p:cNvPr id="16" name="Text 14"/>
          <p:cNvSpPr/>
          <p:nvPr/>
        </p:nvSpPr>
        <p:spPr>
          <a:xfrm>
            <a:off x="3502938" y="5781794"/>
            <a:ext cx="7624524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lcd.scrollDisplayLeft();</a:t>
            </a:r>
            <a:endParaRPr lang="en-US" sz="1264" dirty="0"/>
          </a:p>
        </p:txBody>
      </p:sp>
      <p:sp>
        <p:nvSpPr>
          <p:cNvPr id="17" name="Text 15"/>
          <p:cNvSpPr/>
          <p:nvPr/>
        </p:nvSpPr>
        <p:spPr>
          <a:xfrm>
            <a:off x="3502938" y="6218992"/>
            <a:ext cx="7624524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// wait a bit:</a:t>
            </a:r>
            <a:endParaRPr lang="en-US" sz="1264" dirty="0"/>
          </a:p>
        </p:txBody>
      </p:sp>
      <p:sp>
        <p:nvSpPr>
          <p:cNvPr id="18" name="Text 16"/>
          <p:cNvSpPr/>
          <p:nvPr/>
        </p:nvSpPr>
        <p:spPr>
          <a:xfrm>
            <a:off x="3502938" y="6656189"/>
            <a:ext cx="7624524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delay(150);</a:t>
            </a:r>
            <a:endParaRPr lang="en-US" sz="1264" dirty="0"/>
          </a:p>
        </p:txBody>
      </p:sp>
      <p:sp>
        <p:nvSpPr>
          <p:cNvPr id="19" name="Text 17"/>
          <p:cNvSpPr/>
          <p:nvPr/>
        </p:nvSpPr>
        <p:spPr>
          <a:xfrm>
            <a:off x="3502938" y="7093387"/>
            <a:ext cx="7624524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}</a:t>
            </a:r>
            <a:endParaRPr lang="en-US" sz="1264" dirty="0"/>
          </a:p>
        </p:txBody>
      </p:sp>
      <p:sp>
        <p:nvSpPr>
          <p:cNvPr id="20" name="Text 18"/>
          <p:cNvSpPr/>
          <p:nvPr/>
        </p:nvSpPr>
        <p:spPr>
          <a:xfrm>
            <a:off x="3502938" y="7530584"/>
            <a:ext cx="7624524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}</a:t>
            </a:r>
            <a:endParaRPr lang="en-US" sz="1264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13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000732" y="663773"/>
            <a:ext cx="8628817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9"/>
              </a:lnSpc>
              <a:buNone/>
            </a:pPr>
            <a:r>
              <a:rPr lang="en-US" sz="143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//lcd.clear(); }</a:t>
            </a:r>
            <a:endParaRPr lang="en-US" sz="1430" dirty="0"/>
          </a:p>
        </p:txBody>
      </p:sp>
      <p:sp>
        <p:nvSpPr>
          <p:cNvPr id="5" name="Text 3"/>
          <p:cNvSpPr/>
          <p:nvPr/>
        </p:nvSpPr>
        <p:spPr>
          <a:xfrm>
            <a:off x="3000732" y="1158716"/>
            <a:ext cx="8628817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9"/>
              </a:lnSpc>
              <a:buNone/>
            </a:pPr>
            <a:r>
              <a:rPr lang="en-US" sz="143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void loop()</a:t>
            </a:r>
            <a:endParaRPr lang="en-US" sz="1430" dirty="0"/>
          </a:p>
        </p:txBody>
      </p:sp>
      <p:sp>
        <p:nvSpPr>
          <p:cNvPr id="6" name="Text 4"/>
          <p:cNvSpPr/>
          <p:nvPr/>
        </p:nvSpPr>
        <p:spPr>
          <a:xfrm>
            <a:off x="3000732" y="1653659"/>
            <a:ext cx="8628817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9"/>
              </a:lnSpc>
              <a:buNone/>
            </a:pPr>
            <a:r>
              <a:rPr lang="en-US" sz="143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//turn off the actuators</a:t>
            </a:r>
            <a:endParaRPr lang="en-US" sz="1430" dirty="0"/>
          </a:p>
        </p:txBody>
      </p:sp>
      <p:sp>
        <p:nvSpPr>
          <p:cNvPr id="7" name="Text 5"/>
          <p:cNvSpPr/>
          <p:nvPr/>
        </p:nvSpPr>
        <p:spPr>
          <a:xfrm>
            <a:off x="3000732" y="2148602"/>
            <a:ext cx="8628817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9"/>
              </a:lnSpc>
              <a:buNone/>
            </a:pPr>
            <a:r>
              <a:rPr lang="en-US" sz="143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digitalWrite(A0, LOW);</a:t>
            </a:r>
            <a:endParaRPr lang="en-US" sz="1430" dirty="0"/>
          </a:p>
        </p:txBody>
      </p:sp>
      <p:sp>
        <p:nvSpPr>
          <p:cNvPr id="8" name="Text 6"/>
          <p:cNvSpPr/>
          <p:nvPr/>
        </p:nvSpPr>
        <p:spPr>
          <a:xfrm>
            <a:off x="3000732" y="2643545"/>
            <a:ext cx="8628817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9"/>
              </a:lnSpc>
              <a:buNone/>
            </a:pPr>
            <a:r>
              <a:rPr lang="en-US" sz="143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analogWrite(A1, 0);</a:t>
            </a:r>
            <a:endParaRPr lang="en-US" sz="1430" dirty="0"/>
          </a:p>
        </p:txBody>
      </p:sp>
      <p:sp>
        <p:nvSpPr>
          <p:cNvPr id="9" name="Text 7"/>
          <p:cNvSpPr/>
          <p:nvPr/>
        </p:nvSpPr>
        <p:spPr>
          <a:xfrm>
            <a:off x="3000732" y="3138488"/>
            <a:ext cx="8628817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9"/>
              </a:lnSpc>
              <a:buNone/>
            </a:pPr>
            <a:r>
              <a:rPr lang="en-US" sz="143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analogWrite(A2, 0);</a:t>
            </a:r>
            <a:endParaRPr lang="en-US" sz="1430" dirty="0"/>
          </a:p>
        </p:txBody>
      </p:sp>
      <p:sp>
        <p:nvSpPr>
          <p:cNvPr id="10" name="Shape 8"/>
          <p:cNvSpPr/>
          <p:nvPr/>
        </p:nvSpPr>
        <p:spPr>
          <a:xfrm>
            <a:off x="3000732" y="3633430"/>
            <a:ext cx="8628817" cy="853678"/>
          </a:xfrm>
          <a:prstGeom prst="roundRect">
            <a:avLst>
              <a:gd name="adj" fmla="val 9576"/>
            </a:avLst>
          </a:prstGeom>
          <a:solidFill>
            <a:srgbClr val="EFEB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9"/>
          <p:cNvSpPr/>
          <p:nvPr/>
        </p:nvSpPr>
        <p:spPr>
          <a:xfrm>
            <a:off x="2991683" y="3633430"/>
            <a:ext cx="8646914" cy="853678"/>
          </a:xfrm>
          <a:prstGeom prst="roundRect">
            <a:avLst>
              <a:gd name="adj" fmla="val 3192"/>
            </a:avLst>
          </a:prstGeom>
          <a:solidFill>
            <a:srgbClr val="EFEB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3173254" y="3769638"/>
            <a:ext cx="8283773" cy="5812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9"/>
              </a:lnSpc>
              <a:buNone/>
            </a:pPr>
            <a:r>
              <a:rPr lang="en-US" sz="1430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lcd.setCursor(0, 0);
</a:t>
            </a:r>
            <a:endParaRPr lang="en-US" sz="1430" dirty="0"/>
          </a:p>
        </p:txBody>
      </p:sp>
      <p:sp>
        <p:nvSpPr>
          <p:cNvPr id="13" name="Text 11"/>
          <p:cNvSpPr/>
          <p:nvPr/>
        </p:nvSpPr>
        <p:spPr>
          <a:xfrm>
            <a:off x="3000732" y="4691420"/>
            <a:ext cx="8628817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9"/>
              </a:lnSpc>
              <a:buNone/>
            </a:pPr>
            <a:r>
              <a:rPr lang="en-US" sz="143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lcd.print("Bus Fare is #");</a:t>
            </a:r>
            <a:endParaRPr lang="en-US" sz="1430" dirty="0"/>
          </a:p>
        </p:txBody>
      </p:sp>
      <p:sp>
        <p:nvSpPr>
          <p:cNvPr id="14" name="Text 12"/>
          <p:cNvSpPr/>
          <p:nvPr/>
        </p:nvSpPr>
        <p:spPr>
          <a:xfrm>
            <a:off x="3000732" y="5186363"/>
            <a:ext cx="8628817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9"/>
              </a:lnSpc>
              <a:buNone/>
            </a:pPr>
            <a:r>
              <a:rPr lang="en-US" sz="143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lcd.println(rate);</a:t>
            </a:r>
            <a:endParaRPr lang="en-US" sz="1430" dirty="0"/>
          </a:p>
        </p:txBody>
      </p:sp>
      <p:sp>
        <p:nvSpPr>
          <p:cNvPr id="15" name="Text 13"/>
          <p:cNvSpPr/>
          <p:nvPr/>
        </p:nvSpPr>
        <p:spPr>
          <a:xfrm>
            <a:off x="3000732" y="5681305"/>
            <a:ext cx="8628817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9"/>
              </a:lnSpc>
              <a:buNone/>
            </a:pPr>
            <a:r>
              <a:rPr lang="en-US" sz="143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lcd.println(" ");</a:t>
            </a:r>
            <a:endParaRPr lang="en-US" sz="1430" dirty="0"/>
          </a:p>
        </p:txBody>
      </p:sp>
      <p:sp>
        <p:nvSpPr>
          <p:cNvPr id="16" name="Text 14"/>
          <p:cNvSpPr/>
          <p:nvPr/>
        </p:nvSpPr>
        <p:spPr>
          <a:xfrm>
            <a:off x="3000732" y="6176248"/>
            <a:ext cx="8628817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9"/>
              </a:lnSpc>
              <a:buNone/>
            </a:pPr>
            <a:r>
              <a:rPr lang="en-US" sz="143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lcd.setCursor(0, 1);</a:t>
            </a:r>
            <a:endParaRPr lang="en-US" sz="1430" dirty="0"/>
          </a:p>
        </p:txBody>
      </p:sp>
      <p:sp>
        <p:nvSpPr>
          <p:cNvPr id="17" name="Text 15"/>
          <p:cNvSpPr/>
          <p:nvPr/>
        </p:nvSpPr>
        <p:spPr>
          <a:xfrm>
            <a:off x="3000732" y="6671191"/>
            <a:ext cx="8628817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9"/>
              </a:lnSpc>
              <a:buNone/>
            </a:pPr>
            <a:r>
              <a:rPr lang="en-US" sz="143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lcd.print(" Swipe To Pay ");</a:t>
            </a:r>
            <a:endParaRPr lang="en-US" sz="1430" dirty="0"/>
          </a:p>
        </p:txBody>
      </p:sp>
      <p:sp>
        <p:nvSpPr>
          <p:cNvPr id="18" name="Shape 16"/>
          <p:cNvSpPr/>
          <p:nvPr/>
        </p:nvSpPr>
        <p:spPr>
          <a:xfrm>
            <a:off x="3000732" y="7166134"/>
            <a:ext cx="8628817" cy="563047"/>
          </a:xfrm>
          <a:prstGeom prst="roundRect">
            <a:avLst>
              <a:gd name="adj" fmla="val 14519"/>
            </a:avLst>
          </a:prstGeom>
          <a:solidFill>
            <a:srgbClr val="EFEB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Shape 17"/>
          <p:cNvSpPr/>
          <p:nvPr/>
        </p:nvSpPr>
        <p:spPr>
          <a:xfrm>
            <a:off x="2991683" y="7166134"/>
            <a:ext cx="8646914" cy="563047"/>
          </a:xfrm>
          <a:prstGeom prst="roundRect">
            <a:avLst>
              <a:gd name="adj" fmla="val 4840"/>
            </a:avLst>
          </a:prstGeom>
          <a:solidFill>
            <a:srgbClr val="EFEB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0" name="Text 18"/>
          <p:cNvSpPr/>
          <p:nvPr/>
        </p:nvSpPr>
        <p:spPr>
          <a:xfrm>
            <a:off x="3173254" y="7302341"/>
            <a:ext cx="8283773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9"/>
              </a:lnSpc>
              <a:buNone/>
            </a:pPr>
            <a:endParaRPr lang="en-US" sz="143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67437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coding: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1813084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// Select one of the cards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241839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if ( ! mfrc522.PICC_ReadCardSerial()) { return; } 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302371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//Show UID on serial monitor Serial.print("UID tag :"); 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362902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String content= ""; byte letter; for (byte i = 0; i &lt; mfrc522.uid.size; i++) {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37993" y="4234339"/>
            <a:ext cx="10554414" cy="2110145"/>
          </a:xfrm>
          <a:prstGeom prst="roundRect">
            <a:avLst>
              <a:gd name="adj" fmla="val 4739"/>
            </a:avLst>
          </a:prstGeom>
          <a:solidFill>
            <a:srgbClr val="EFEB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Shape 8"/>
          <p:cNvSpPr/>
          <p:nvPr/>
        </p:nvSpPr>
        <p:spPr>
          <a:xfrm>
            <a:off x="2026920" y="4234339"/>
            <a:ext cx="10576560" cy="2110145"/>
          </a:xfrm>
          <a:prstGeom prst="roundRect">
            <a:avLst>
              <a:gd name="adj" fmla="val 1580"/>
            </a:avLst>
          </a:prstGeom>
          <a:solidFill>
            <a:srgbClr val="EFEB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2249091" y="4400907"/>
            <a:ext cx="1013221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Serial.print(mfrc522.uid.uidByte[i] &lt; 0x10 ? " 0" : " ");
 Serial.print(mfrc522.uid.uidByte[i], HEX);
 content.concat(String(mfrc522.uid.uidByte[i] &lt; 0x10 ? " 0" : " "));
 content.concat(String(mfrc522.uid.uidByte[i], HEX));
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2037993" y="6594396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} Serial.println(); Serial.print("Message : "); 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037993" y="719970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content.toUpperCase();</a:t>
            </a:r>
            <a:endParaRPr lang="en-US" sz="17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10349151"/>
          </a:xfrm>
          <a:prstGeom prst="rect">
            <a:avLst/>
          </a:prstGeom>
          <a:solidFill>
            <a:srgbClr val="FDFAF7"/>
          </a:solidFill>
          <a:ln w="9644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621167" y="427673"/>
            <a:ext cx="3110746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endParaRPr lang="en-US" sz="3062" dirty="0"/>
          </a:p>
        </p:txBody>
      </p:sp>
      <p:sp>
        <p:nvSpPr>
          <p:cNvPr id="5" name="Text 3"/>
          <p:cNvSpPr/>
          <p:nvPr/>
        </p:nvSpPr>
        <p:spPr>
          <a:xfrm>
            <a:off x="3621167" y="1224677"/>
            <a:ext cx="7388066" cy="199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568"/>
              </a:lnSpc>
              <a:buNone/>
            </a:pPr>
            <a:r>
              <a:rPr lang="en-US" sz="98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//this is where u put the UID of the card that you want to give access</a:t>
            </a:r>
            <a:endParaRPr lang="en-US" sz="980" dirty="0"/>
          </a:p>
        </p:txBody>
      </p:sp>
      <p:sp>
        <p:nvSpPr>
          <p:cNvPr id="6" name="Text 4"/>
          <p:cNvSpPr/>
          <p:nvPr/>
        </p:nvSpPr>
        <p:spPr>
          <a:xfrm>
            <a:off x="3621167" y="1598652"/>
            <a:ext cx="7388066" cy="199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568"/>
              </a:lnSpc>
              <a:buNone/>
            </a:pPr>
            <a:r>
              <a:rPr lang="en-US" sz="98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if (content.substring(1) == "6A 2D 67 07")</a:t>
            </a:r>
            <a:endParaRPr lang="en-US" sz="980" dirty="0"/>
          </a:p>
        </p:txBody>
      </p:sp>
      <p:sp>
        <p:nvSpPr>
          <p:cNvPr id="7" name="Text 5"/>
          <p:cNvSpPr/>
          <p:nvPr/>
        </p:nvSpPr>
        <p:spPr>
          <a:xfrm>
            <a:off x="3621167" y="1972628"/>
            <a:ext cx="7388066" cy="199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568"/>
              </a:lnSpc>
              <a:buNone/>
            </a:pPr>
            <a:r>
              <a:rPr lang="en-US" sz="98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{ analogWrite(A2, 255) ;</a:t>
            </a:r>
            <a:endParaRPr lang="en-US" sz="980" dirty="0"/>
          </a:p>
        </p:txBody>
      </p:sp>
      <p:sp>
        <p:nvSpPr>
          <p:cNvPr id="8" name="Text 6"/>
          <p:cNvSpPr/>
          <p:nvPr/>
        </p:nvSpPr>
        <p:spPr>
          <a:xfrm>
            <a:off x="3621167" y="2346603"/>
            <a:ext cx="7388066" cy="199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568"/>
              </a:lnSpc>
              <a:buNone/>
            </a:pPr>
            <a:r>
              <a:rPr lang="en-US" sz="98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delay(250); </a:t>
            </a:r>
            <a:endParaRPr lang="en-US" sz="980" dirty="0"/>
          </a:p>
        </p:txBody>
      </p:sp>
      <p:sp>
        <p:nvSpPr>
          <p:cNvPr id="9" name="Text 7"/>
          <p:cNvSpPr/>
          <p:nvPr/>
        </p:nvSpPr>
        <p:spPr>
          <a:xfrm>
            <a:off x="3621167" y="2720578"/>
            <a:ext cx="7388066" cy="199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568"/>
              </a:lnSpc>
              <a:buNone/>
            </a:pPr>
            <a:r>
              <a:rPr lang="en-US" sz="98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analogWrite(A2, 0);</a:t>
            </a:r>
            <a:endParaRPr lang="en-US" sz="980" dirty="0"/>
          </a:p>
        </p:txBody>
      </p:sp>
      <p:sp>
        <p:nvSpPr>
          <p:cNvPr id="10" name="Text 8"/>
          <p:cNvSpPr/>
          <p:nvPr/>
        </p:nvSpPr>
        <p:spPr>
          <a:xfrm>
            <a:off x="3621167" y="3094553"/>
            <a:ext cx="7388066" cy="199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568"/>
              </a:lnSpc>
              <a:buNone/>
            </a:pPr>
            <a:r>
              <a:rPr lang="en-US" sz="98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delay(250);</a:t>
            </a:r>
            <a:endParaRPr lang="en-US" sz="980" dirty="0"/>
          </a:p>
        </p:txBody>
      </p:sp>
      <p:sp>
        <p:nvSpPr>
          <p:cNvPr id="11" name="Text 9"/>
          <p:cNvSpPr/>
          <p:nvPr/>
        </p:nvSpPr>
        <p:spPr>
          <a:xfrm>
            <a:off x="3621167" y="3468529"/>
            <a:ext cx="7388066" cy="199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568"/>
              </a:lnSpc>
              <a:buNone/>
            </a:pPr>
            <a:r>
              <a:rPr lang="en-US" sz="98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analogWrite(A2, 255);</a:t>
            </a:r>
            <a:endParaRPr lang="en-US" sz="980" dirty="0"/>
          </a:p>
        </p:txBody>
      </p:sp>
      <p:sp>
        <p:nvSpPr>
          <p:cNvPr id="12" name="Text 10"/>
          <p:cNvSpPr/>
          <p:nvPr/>
        </p:nvSpPr>
        <p:spPr>
          <a:xfrm>
            <a:off x="3621167" y="3842504"/>
            <a:ext cx="7388066" cy="199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568"/>
              </a:lnSpc>
              <a:buNone/>
            </a:pPr>
            <a:r>
              <a:rPr lang="en-US" sz="98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if (balance1 &gt;= rate){ balance1 -= rate;</a:t>
            </a:r>
            <a:endParaRPr lang="en-US" sz="980" dirty="0"/>
          </a:p>
        </p:txBody>
      </p:sp>
      <p:sp>
        <p:nvSpPr>
          <p:cNvPr id="13" name="Shape 11"/>
          <p:cNvSpPr/>
          <p:nvPr/>
        </p:nvSpPr>
        <p:spPr>
          <a:xfrm>
            <a:off x="3621167" y="4216479"/>
            <a:ext cx="7388066" cy="5704999"/>
          </a:xfrm>
          <a:prstGeom prst="roundRect">
            <a:avLst>
              <a:gd name="adj" fmla="val 1227"/>
            </a:avLst>
          </a:prstGeom>
          <a:solidFill>
            <a:srgbClr val="EFEB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Shape 12"/>
          <p:cNvSpPr/>
          <p:nvPr/>
        </p:nvSpPr>
        <p:spPr>
          <a:xfrm>
            <a:off x="3613428" y="4216479"/>
            <a:ext cx="7403544" cy="5704999"/>
          </a:xfrm>
          <a:prstGeom prst="roundRect">
            <a:avLst>
              <a:gd name="adj" fmla="val 409"/>
            </a:avLst>
          </a:prstGeom>
          <a:solidFill>
            <a:srgbClr val="EFEB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3"/>
          <p:cNvSpPr/>
          <p:nvPr/>
        </p:nvSpPr>
        <p:spPr>
          <a:xfrm>
            <a:off x="3768923" y="4333042"/>
            <a:ext cx="7092553" cy="54718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lcd.setCursor(0, 0);
          lcd.print("   Hi CHIBUEZE   ");
          lcd.setCursor(0, 1);
          lcd.print("__Payment O.K__      ");
         }
         else{
          lcd.setCursor(0, 0);
          lcd.print(" Sorry CHIBUEZE   ");
          lcd.setCursor(0, 1);
          lcd.print("Insuficient Fund");
           }
          delay(4000);
          lcd.setCursor(0, 1);
          lcd.print("_Balance is #"); 
          lcd.println(balance1);
          lcd.println(".      .");
          delay(4000);
         return;
        }
</a:t>
            </a:r>
            <a:endParaRPr lang="en-US" sz="12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9098399"/>
          </a:xfrm>
          <a:prstGeom prst="rect">
            <a:avLst/>
          </a:prstGeom>
          <a:solidFill>
            <a:srgbClr val="FDFAF7"/>
          </a:solidFill>
          <a:ln w="9644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621167" y="427673"/>
            <a:ext cx="3110746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endParaRPr lang="en-US" sz="3062" dirty="0"/>
          </a:p>
        </p:txBody>
      </p:sp>
      <p:sp>
        <p:nvSpPr>
          <p:cNvPr id="5" name="Shape 3"/>
          <p:cNvSpPr/>
          <p:nvPr/>
        </p:nvSpPr>
        <p:spPr>
          <a:xfrm>
            <a:off x="3621167" y="1224677"/>
            <a:ext cx="7388066" cy="7446050"/>
          </a:xfrm>
          <a:prstGeom prst="roundRect">
            <a:avLst>
              <a:gd name="adj" fmla="val 947"/>
            </a:avLst>
          </a:prstGeom>
          <a:solidFill>
            <a:srgbClr val="EFEB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3613428" y="1224677"/>
            <a:ext cx="7403544" cy="7446050"/>
          </a:xfrm>
          <a:prstGeom prst="roundRect">
            <a:avLst>
              <a:gd name="adj" fmla="val 315"/>
            </a:avLst>
          </a:prstGeom>
          <a:solidFill>
            <a:srgbClr val="EFEB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3768923" y="1341239"/>
            <a:ext cx="7092553" cy="51416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if (content.substring(1) == "77 1F 73 63") {
  analogWrite(A2, 255);
    delay(250);
    analogWrite(A2, 0);
     delay(250);
    analogWrite(A2, 255); 
      if (balance2 &gt;= rate){
          balance2 -= rate;
          lcd.setCursor(0, 0);
          lcd.print("     Hi SMART     ");
          lcd.setCursor(0, 1);
          lcd.print("__Payment O.K__      ");
           }
          else{
          lcd.setCursor(0, 0);
          lcd.print("   Sorry SMART   ");
          lcd.setCursor(0, 1);
          lcd.print("Insuficient Fund");
           }
          delay(4000);
          lcd.setCursor(0, 1);
          lcd.print("_Balance is #"); 
          lcd.println(balance2);
          lcd.println(".      .");
          delay(4000);
         return;
        }
</a:t>
            </a:r>
            <a:endParaRPr lang="en-US" sz="12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r>
              <a:rPr lang="en-US" sz="1800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37993" y="67329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1812012"/>
            <a:ext cx="10554414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9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else{ lcd.clear(); 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2037993" y="2346246"/>
            <a:ext cx="10554414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9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analogWrite(A1, 255); 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2037993" y="2880479"/>
            <a:ext cx="10554414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9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delay(250); 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2037993" y="3414713"/>
            <a:ext cx="10554414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9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analogWrite(A1, 0);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2037993" y="3948946"/>
            <a:ext cx="10554414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9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delay(250);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2037993" y="4483179"/>
            <a:ext cx="10554414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9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analogWrite(A1, 255); 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2037993" y="5017413"/>
            <a:ext cx="10554414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9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unregisted();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2037993" y="5551646"/>
            <a:ext cx="10554414" cy="1399342"/>
          </a:xfrm>
          <a:prstGeom prst="roundRect">
            <a:avLst>
              <a:gd name="adj" fmla="val 7145"/>
            </a:avLst>
          </a:prstGeom>
          <a:solidFill>
            <a:srgbClr val="EFEB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11"/>
          <p:cNvSpPr/>
          <p:nvPr/>
        </p:nvSpPr>
        <p:spPr>
          <a:xfrm>
            <a:off x="2026920" y="5551646"/>
            <a:ext cx="10576560" cy="1399342"/>
          </a:xfrm>
          <a:prstGeom prst="roundRect">
            <a:avLst>
              <a:gd name="adj" fmla="val 2382"/>
            </a:avLst>
          </a:prstGeom>
          <a:solidFill>
            <a:srgbClr val="EFEB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2249091" y="5718215"/>
            <a:ext cx="1013221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highlight>
                  <a:srgbClr val="EFEB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}
   lcd.clear();
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2037993" y="720090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             }</a:t>
            </a:r>
            <a:endParaRPr lang="en-US" sz="17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734497"/>
            <a:ext cx="67904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Integration of Servo Motor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1873210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Discover the role of the servo motor in the RFID bus ticketing system, ensuring secure and convenient access control.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833926"/>
            <a:ext cx="3295888" cy="203692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037993" y="51485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Access Control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037993" y="5717858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servo motor controls the opening and closing of the bus door, allowing only validated passengers to board.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833926"/>
            <a:ext cx="3296007" cy="203704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667137" y="5148620"/>
            <a:ext cx="25697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Arduino Integration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667137" y="5717977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Through Arduino's precise control, the servo motor operates smoothly, enhancing the overall efficiency of the ticketing system.</a:t>
            </a:r>
            <a:endParaRPr lang="en-US" sz="175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833926"/>
            <a:ext cx="3296007" cy="203704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296400" y="5148620"/>
            <a:ext cx="324290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Reliability and Durability</a:t>
            </a:r>
            <a:endParaRPr lang="en-US" sz="2187" dirty="0"/>
          </a:p>
        </p:txBody>
      </p:sp>
      <p:sp>
        <p:nvSpPr>
          <p:cNvPr id="14" name="Text 9"/>
          <p:cNvSpPr/>
          <p:nvPr/>
        </p:nvSpPr>
        <p:spPr>
          <a:xfrm>
            <a:off x="9296400" y="5717977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Designed for continuous usage, the servo motor ensures long-lasting performance, reducing maintenance requirements.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262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513647" y="3244572"/>
            <a:ext cx="4459129" cy="631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5"/>
              </a:lnSpc>
              <a:buNone/>
            </a:pPr>
            <a:r>
              <a:rPr lang="en-US" sz="3980" b="1" kern="0" spc="-119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RFID Bus Ticketing</a:t>
            </a:r>
            <a:endParaRPr lang="en-US" sz="3980" dirty="0"/>
          </a:p>
        </p:txBody>
      </p:sp>
      <p:sp>
        <p:nvSpPr>
          <p:cNvPr id="5" name="Shape 3"/>
          <p:cNvSpPr/>
          <p:nvPr/>
        </p:nvSpPr>
        <p:spPr>
          <a:xfrm>
            <a:off x="2513647" y="4337566"/>
            <a:ext cx="454819" cy="454819"/>
          </a:xfrm>
          <a:prstGeom prst="roundRect">
            <a:avLst>
              <a:gd name="adj" fmla="val 20003"/>
            </a:avLst>
          </a:prstGeom>
          <a:solidFill>
            <a:srgbClr val="E0D7F4"/>
          </a:solidFill>
          <a:ln w="12621">
            <a:solidFill>
              <a:srgbClr val="C1AFE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684621" y="4375428"/>
            <a:ext cx="112871" cy="3789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5"/>
              </a:lnSpc>
              <a:buNone/>
            </a:pPr>
            <a:r>
              <a:rPr lang="en-US" sz="2388" b="1" kern="0" spc="-72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388" dirty="0"/>
          </a:p>
        </p:txBody>
      </p:sp>
      <p:sp>
        <p:nvSpPr>
          <p:cNvPr id="7" name="Text 5"/>
          <p:cNvSpPr/>
          <p:nvPr/>
        </p:nvSpPr>
        <p:spPr>
          <a:xfrm>
            <a:off x="3170634" y="4406979"/>
            <a:ext cx="2347912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7"/>
              </a:lnSpc>
              <a:buNone/>
            </a:pPr>
            <a:r>
              <a:rPr lang="en-US" sz="1990" b="1" kern="0" spc="-6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Efficiency at its Best</a:t>
            </a:r>
            <a:endParaRPr lang="en-US" sz="1990" dirty="0"/>
          </a:p>
        </p:txBody>
      </p:sp>
      <p:sp>
        <p:nvSpPr>
          <p:cNvPr id="8" name="Text 6"/>
          <p:cNvSpPr/>
          <p:nvPr/>
        </p:nvSpPr>
        <p:spPr>
          <a:xfrm>
            <a:off x="3170634" y="4925020"/>
            <a:ext cx="2409230" cy="2263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7"/>
              </a:lnSpc>
              <a:buNone/>
            </a:pPr>
            <a:r>
              <a:rPr lang="en-US" sz="1592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Say goodbye to long queues and paper tickets. With RFID technology, passengers can effortlessly tap their cards for a seamless boarding experience.</a:t>
            </a:r>
            <a:endParaRPr lang="en-US" sz="1592" dirty="0"/>
          </a:p>
        </p:txBody>
      </p:sp>
      <p:sp>
        <p:nvSpPr>
          <p:cNvPr id="9" name="Shape 7"/>
          <p:cNvSpPr/>
          <p:nvPr/>
        </p:nvSpPr>
        <p:spPr>
          <a:xfrm>
            <a:off x="5782032" y="4337566"/>
            <a:ext cx="454819" cy="454819"/>
          </a:xfrm>
          <a:prstGeom prst="roundRect">
            <a:avLst>
              <a:gd name="adj" fmla="val 20003"/>
            </a:avLst>
          </a:prstGeom>
          <a:solidFill>
            <a:srgbClr val="E0D7F4"/>
          </a:solidFill>
          <a:ln w="12621">
            <a:solidFill>
              <a:srgbClr val="C1AFE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5926336" y="4375428"/>
            <a:ext cx="166211" cy="3789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5"/>
              </a:lnSpc>
              <a:buNone/>
            </a:pPr>
            <a:r>
              <a:rPr lang="en-US" sz="2388" b="1" kern="0" spc="-72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388" dirty="0"/>
          </a:p>
        </p:txBody>
      </p:sp>
      <p:sp>
        <p:nvSpPr>
          <p:cNvPr id="11" name="Text 9"/>
          <p:cNvSpPr/>
          <p:nvPr/>
        </p:nvSpPr>
        <p:spPr>
          <a:xfrm>
            <a:off x="6439019" y="4406979"/>
            <a:ext cx="2180034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7"/>
              </a:lnSpc>
              <a:buNone/>
            </a:pPr>
            <a:r>
              <a:rPr lang="en-US" sz="1990" b="1" kern="0" spc="-6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Real-time Tracking</a:t>
            </a:r>
            <a:endParaRPr lang="en-US" sz="1990" dirty="0"/>
          </a:p>
        </p:txBody>
      </p:sp>
      <p:sp>
        <p:nvSpPr>
          <p:cNvPr id="12" name="Text 10"/>
          <p:cNvSpPr/>
          <p:nvPr/>
        </p:nvSpPr>
        <p:spPr>
          <a:xfrm>
            <a:off x="6439019" y="4925020"/>
            <a:ext cx="2409230" cy="25869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7"/>
              </a:lnSpc>
              <a:buNone/>
            </a:pPr>
            <a:r>
              <a:rPr lang="en-US" sz="1592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built-in GSM module enables real-time communication between the bus and the central database, allowing for accurate tracking of vehicle movements and passenger data.</a:t>
            </a:r>
            <a:endParaRPr lang="en-US" sz="1592" dirty="0"/>
          </a:p>
        </p:txBody>
      </p:sp>
      <p:sp>
        <p:nvSpPr>
          <p:cNvPr id="13" name="Shape 11"/>
          <p:cNvSpPr/>
          <p:nvPr/>
        </p:nvSpPr>
        <p:spPr>
          <a:xfrm>
            <a:off x="9050417" y="4337566"/>
            <a:ext cx="454819" cy="454819"/>
          </a:xfrm>
          <a:prstGeom prst="roundRect">
            <a:avLst>
              <a:gd name="adj" fmla="val 20003"/>
            </a:avLst>
          </a:prstGeom>
          <a:solidFill>
            <a:srgbClr val="E0D7F4"/>
          </a:solidFill>
          <a:ln w="12621">
            <a:solidFill>
              <a:srgbClr val="C1AFE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9190911" y="4375428"/>
            <a:ext cx="173831" cy="3789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5"/>
              </a:lnSpc>
              <a:buNone/>
            </a:pPr>
            <a:r>
              <a:rPr lang="en-US" sz="2388" b="1" kern="0" spc="-72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388" dirty="0"/>
          </a:p>
        </p:txBody>
      </p:sp>
      <p:sp>
        <p:nvSpPr>
          <p:cNvPr id="15" name="Text 13"/>
          <p:cNvSpPr/>
          <p:nvPr/>
        </p:nvSpPr>
        <p:spPr>
          <a:xfrm>
            <a:off x="9707404" y="4406979"/>
            <a:ext cx="2195274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7"/>
              </a:lnSpc>
              <a:buNone/>
            </a:pPr>
            <a:r>
              <a:rPr lang="en-US" sz="1990" b="1" kern="0" spc="-6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Enhanced Security</a:t>
            </a:r>
            <a:endParaRPr lang="en-US" sz="1990" dirty="0"/>
          </a:p>
        </p:txBody>
      </p:sp>
      <p:sp>
        <p:nvSpPr>
          <p:cNvPr id="16" name="Text 14"/>
          <p:cNvSpPr/>
          <p:nvPr/>
        </p:nvSpPr>
        <p:spPr>
          <a:xfrm>
            <a:off x="9707404" y="4925020"/>
            <a:ext cx="2409230" cy="2263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7"/>
              </a:lnSpc>
              <a:buNone/>
            </a:pPr>
            <a:r>
              <a:rPr lang="en-US" sz="1592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RFID tags provide a secure and tamper-proof ticketing system, reducing the risk of fraud and ensuring a safe and reliable journey for all passengers.</a:t>
            </a:r>
            <a:endParaRPr lang="en-US" sz="1592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2710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1652" y="609838"/>
            <a:ext cx="4435673" cy="693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57"/>
              </a:lnSpc>
              <a:buNone/>
            </a:pPr>
            <a:r>
              <a:rPr lang="en-US" sz="4366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</a:t>
            </a:r>
            <a:endParaRPr lang="en-US" sz="4366" dirty="0"/>
          </a:p>
        </p:txBody>
      </p:sp>
      <p:sp>
        <p:nvSpPr>
          <p:cNvPr id="5" name="Text 3"/>
          <p:cNvSpPr/>
          <p:nvPr/>
        </p:nvSpPr>
        <p:spPr>
          <a:xfrm>
            <a:off x="831652" y="1635562"/>
            <a:ext cx="9309497" cy="7096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4"/>
              </a:lnSpc>
              <a:buNone/>
            </a:pPr>
            <a:r>
              <a:rPr lang="en-US" sz="174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As we conclude this presentation, let's recap the key points and consider the potential benefits and future applications of RFID bus ticketing.</a:t>
            </a:r>
            <a:endParaRPr lang="en-US" sz="1746" dirty="0"/>
          </a:p>
        </p:txBody>
      </p:sp>
      <p:sp>
        <p:nvSpPr>
          <p:cNvPr id="6" name="Shape 4"/>
          <p:cNvSpPr/>
          <p:nvPr/>
        </p:nvSpPr>
        <p:spPr>
          <a:xfrm>
            <a:off x="831652" y="2767846"/>
            <a:ext cx="498991" cy="498991"/>
          </a:xfrm>
          <a:prstGeom prst="roundRect">
            <a:avLst>
              <a:gd name="adj" fmla="val 20001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1017508" y="2809399"/>
            <a:ext cx="127278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4"/>
              </a:lnSpc>
              <a:buNone/>
            </a:pPr>
            <a:r>
              <a:rPr lang="en-US" sz="2620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0" dirty="0"/>
          </a:p>
        </p:txBody>
      </p:sp>
      <p:sp>
        <p:nvSpPr>
          <p:cNvPr id="8" name="Text 6"/>
          <p:cNvSpPr/>
          <p:nvPr/>
        </p:nvSpPr>
        <p:spPr>
          <a:xfrm>
            <a:off x="1552337" y="2844046"/>
            <a:ext cx="2217777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2183" b="1" kern="0" spc="-6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Effortless Travel</a:t>
            </a:r>
            <a:endParaRPr lang="en-US" sz="2183" dirty="0"/>
          </a:p>
        </p:txBody>
      </p:sp>
      <p:sp>
        <p:nvSpPr>
          <p:cNvPr id="9" name="Text 7"/>
          <p:cNvSpPr/>
          <p:nvPr/>
        </p:nvSpPr>
        <p:spPr>
          <a:xfrm>
            <a:off x="1552337" y="3412212"/>
            <a:ext cx="8588812" cy="7096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4"/>
              </a:lnSpc>
              <a:buNone/>
            </a:pPr>
            <a:r>
              <a:rPr lang="en-US" sz="174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RFID technology simplifies the ticketing process, making bus travel more convenient for passengers.</a:t>
            </a:r>
            <a:endParaRPr lang="en-US" sz="1746" dirty="0"/>
          </a:p>
        </p:txBody>
      </p:sp>
      <p:sp>
        <p:nvSpPr>
          <p:cNvPr id="10" name="Shape 8"/>
          <p:cNvSpPr/>
          <p:nvPr/>
        </p:nvSpPr>
        <p:spPr>
          <a:xfrm>
            <a:off x="831652" y="4516755"/>
            <a:ext cx="498991" cy="498991"/>
          </a:xfrm>
          <a:prstGeom prst="roundRect">
            <a:avLst>
              <a:gd name="adj" fmla="val 20001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990838" y="4558308"/>
            <a:ext cx="180618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4"/>
              </a:lnSpc>
              <a:buNone/>
            </a:pPr>
            <a:r>
              <a:rPr lang="en-US" sz="2620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0" dirty="0"/>
          </a:p>
        </p:txBody>
      </p:sp>
      <p:sp>
        <p:nvSpPr>
          <p:cNvPr id="12" name="Text 10"/>
          <p:cNvSpPr/>
          <p:nvPr/>
        </p:nvSpPr>
        <p:spPr>
          <a:xfrm>
            <a:off x="1552337" y="4592955"/>
            <a:ext cx="3745468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2183" b="1" kern="0" spc="-6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Data-Driven Decision Making</a:t>
            </a:r>
            <a:endParaRPr lang="en-US" sz="2183" dirty="0"/>
          </a:p>
        </p:txBody>
      </p:sp>
      <p:sp>
        <p:nvSpPr>
          <p:cNvPr id="13" name="Text 11"/>
          <p:cNvSpPr/>
          <p:nvPr/>
        </p:nvSpPr>
        <p:spPr>
          <a:xfrm>
            <a:off x="1552337" y="5161121"/>
            <a:ext cx="8588812" cy="7096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4"/>
              </a:lnSpc>
              <a:buNone/>
            </a:pPr>
            <a:r>
              <a:rPr lang="en-US" sz="174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Transit authorities can leverage the collected data to optimize operations, improve efficiency, and enhance the overall transportation experience.</a:t>
            </a:r>
            <a:endParaRPr lang="en-US" sz="1746" dirty="0"/>
          </a:p>
        </p:txBody>
      </p:sp>
      <p:sp>
        <p:nvSpPr>
          <p:cNvPr id="14" name="Shape 12"/>
          <p:cNvSpPr/>
          <p:nvPr/>
        </p:nvSpPr>
        <p:spPr>
          <a:xfrm>
            <a:off x="831652" y="6265664"/>
            <a:ext cx="498991" cy="498991"/>
          </a:xfrm>
          <a:prstGeom prst="roundRect">
            <a:avLst>
              <a:gd name="adj" fmla="val 20001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3"/>
          <p:cNvSpPr/>
          <p:nvPr/>
        </p:nvSpPr>
        <p:spPr>
          <a:xfrm>
            <a:off x="987028" y="6307217"/>
            <a:ext cx="188238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4"/>
              </a:lnSpc>
              <a:buNone/>
            </a:pPr>
            <a:r>
              <a:rPr lang="en-US" sz="2620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0" dirty="0"/>
          </a:p>
        </p:txBody>
      </p:sp>
      <p:sp>
        <p:nvSpPr>
          <p:cNvPr id="16" name="Text 14"/>
          <p:cNvSpPr/>
          <p:nvPr/>
        </p:nvSpPr>
        <p:spPr>
          <a:xfrm>
            <a:off x="1552337" y="6341864"/>
            <a:ext cx="2220873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2183" b="1" kern="0" spc="-6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Scalable Solution</a:t>
            </a:r>
            <a:endParaRPr lang="en-US" sz="2183" dirty="0"/>
          </a:p>
        </p:txBody>
      </p:sp>
      <p:sp>
        <p:nvSpPr>
          <p:cNvPr id="17" name="Text 15"/>
          <p:cNvSpPr/>
          <p:nvPr/>
        </p:nvSpPr>
        <p:spPr>
          <a:xfrm>
            <a:off x="1552337" y="6910030"/>
            <a:ext cx="8588812" cy="7096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4"/>
              </a:lnSpc>
              <a:buNone/>
            </a:pPr>
            <a:r>
              <a:rPr lang="en-US" sz="174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RFID bus ticketing system can be implemented across various cities, providing a versatile and scalable ticketing solution.</a:t>
            </a:r>
            <a:endParaRPr lang="en-US" sz="1746" dirty="0"/>
          </a:p>
        </p:txBody>
      </p:sp>
      <p:pic>
        <p:nvPicPr>
          <p:cNvPr id="1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734497"/>
            <a:ext cx="581608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Arduino-Based System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1873210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Utilizing Arduino UNO, this innovative system integrates various modules and sensors to create a comprehensive smart ticketing solution.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833926"/>
            <a:ext cx="3295888" cy="203692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037993" y="51485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Arduino UNO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037993" y="5717858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heart of the system, Arduino UNO, acts as the control center, processing data from the RFID and GSM modules.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833926"/>
            <a:ext cx="3296007" cy="203704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667137" y="5148620"/>
            <a:ext cx="25787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RFID-RC522 Module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667137" y="5717977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This RFID module allows for quick and reliable identification of passengers by reading their RFID cards or tokens.</a:t>
            </a:r>
            <a:endParaRPr lang="en-US" sz="175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833926"/>
            <a:ext cx="3296007" cy="203704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296400" y="51486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GSM800 Module</a:t>
            </a:r>
            <a:endParaRPr lang="en-US" sz="2187" dirty="0"/>
          </a:p>
        </p:txBody>
      </p:sp>
      <p:sp>
        <p:nvSpPr>
          <p:cNvPr id="14" name="Text 9"/>
          <p:cNvSpPr/>
          <p:nvPr/>
        </p:nvSpPr>
        <p:spPr>
          <a:xfrm>
            <a:off x="9296400" y="5717977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GSM module enables seamless communication between the bus and the central server, ensuring real-time data updates.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9882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518178" y="2438757"/>
            <a:ext cx="3438525" cy="4995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34"/>
              </a:lnSpc>
              <a:buNone/>
            </a:pPr>
            <a:r>
              <a:rPr lang="en-US" sz="3147" b="1" kern="0" spc="-94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The Power of RFID</a:t>
            </a:r>
            <a:endParaRPr lang="en-US" sz="3147" dirty="0"/>
          </a:p>
        </p:txBody>
      </p:sp>
      <p:sp>
        <p:nvSpPr>
          <p:cNvPr id="5" name="Text 3"/>
          <p:cNvSpPr/>
          <p:nvPr/>
        </p:nvSpPr>
        <p:spPr>
          <a:xfrm>
            <a:off x="3518178" y="3178135"/>
            <a:ext cx="7594044" cy="5114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14"/>
              </a:lnSpc>
              <a:buNone/>
            </a:pPr>
            <a:r>
              <a:rPr lang="en-US" sz="1259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Explore the capabilities of RFID technology, propelling bus ticketing into a new era of convenience and efficiency.</a:t>
            </a:r>
            <a:endParaRPr lang="en-US" sz="1259" dirty="0"/>
          </a:p>
        </p:txBody>
      </p:sp>
      <p:sp>
        <p:nvSpPr>
          <p:cNvPr id="6" name="Shape 4"/>
          <p:cNvSpPr/>
          <p:nvPr/>
        </p:nvSpPr>
        <p:spPr>
          <a:xfrm>
            <a:off x="7299246" y="3869412"/>
            <a:ext cx="31909" cy="3919657"/>
          </a:xfrm>
          <a:prstGeom prst="rect">
            <a:avLst/>
          </a:prstGeom>
          <a:solidFill>
            <a:srgbClr val="C1AF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495044" y="4158139"/>
            <a:ext cx="559475" cy="31909"/>
          </a:xfrm>
          <a:prstGeom prst="rect">
            <a:avLst/>
          </a:prstGeom>
          <a:solidFill>
            <a:srgbClr val="C1AF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6"/>
          <p:cNvSpPr/>
          <p:nvPr/>
        </p:nvSpPr>
        <p:spPr>
          <a:xfrm>
            <a:off x="7135356" y="3994309"/>
            <a:ext cx="359688" cy="359688"/>
          </a:xfrm>
          <a:prstGeom prst="roundRect">
            <a:avLst>
              <a:gd name="adj" fmla="val 20002"/>
            </a:avLst>
          </a:prstGeom>
          <a:solidFill>
            <a:srgbClr val="E0D7F4"/>
          </a:solidFill>
          <a:ln w="9882">
            <a:solidFill>
              <a:srgbClr val="C1AFE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7269182" y="4024312"/>
            <a:ext cx="91916" cy="2996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0"/>
              </a:lnSpc>
              <a:buNone/>
            </a:pPr>
            <a:r>
              <a:rPr lang="en-US" sz="1888" b="1" kern="0" spc="-57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1888" dirty="0"/>
          </a:p>
        </p:txBody>
      </p:sp>
      <p:sp>
        <p:nvSpPr>
          <p:cNvPr id="10" name="Text 8"/>
          <p:cNvSpPr/>
          <p:nvPr/>
        </p:nvSpPr>
        <p:spPr>
          <a:xfrm>
            <a:off x="8194477" y="4029194"/>
            <a:ext cx="2286953" cy="2496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7"/>
              </a:lnSpc>
              <a:buNone/>
            </a:pPr>
            <a:r>
              <a:rPr lang="en-US" sz="1574" b="1" kern="0" spc="-47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Identification Made Easy</a:t>
            </a:r>
            <a:endParaRPr lang="en-US" sz="1574" dirty="0"/>
          </a:p>
        </p:txBody>
      </p:sp>
      <p:sp>
        <p:nvSpPr>
          <p:cNvPr id="11" name="Text 9"/>
          <p:cNvSpPr/>
          <p:nvPr/>
        </p:nvSpPr>
        <p:spPr>
          <a:xfrm>
            <a:off x="8194477" y="4438650"/>
            <a:ext cx="2917746" cy="1022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14"/>
              </a:lnSpc>
              <a:buNone/>
            </a:pPr>
            <a:r>
              <a:rPr lang="en-US" sz="1259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Passengers simply swipe their RFID cards or tokens near the RFID reader, instantly registering their presence and validating their tickets.</a:t>
            </a:r>
            <a:endParaRPr lang="en-US" sz="1259" dirty="0"/>
          </a:p>
        </p:txBody>
      </p:sp>
      <p:sp>
        <p:nvSpPr>
          <p:cNvPr id="12" name="Shape 10"/>
          <p:cNvSpPr/>
          <p:nvPr/>
        </p:nvSpPr>
        <p:spPr>
          <a:xfrm>
            <a:off x="6575881" y="4957405"/>
            <a:ext cx="559475" cy="31909"/>
          </a:xfrm>
          <a:prstGeom prst="rect">
            <a:avLst/>
          </a:prstGeom>
          <a:solidFill>
            <a:srgbClr val="C1AF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11"/>
          <p:cNvSpPr/>
          <p:nvPr/>
        </p:nvSpPr>
        <p:spPr>
          <a:xfrm>
            <a:off x="7135356" y="4793575"/>
            <a:ext cx="359688" cy="359688"/>
          </a:xfrm>
          <a:prstGeom prst="roundRect">
            <a:avLst>
              <a:gd name="adj" fmla="val 20002"/>
            </a:avLst>
          </a:prstGeom>
          <a:solidFill>
            <a:srgbClr val="E0D7F4"/>
          </a:solidFill>
          <a:ln w="9882">
            <a:solidFill>
              <a:srgbClr val="C1AFE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7250132" y="4823579"/>
            <a:ext cx="130016" cy="2996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0"/>
              </a:lnSpc>
              <a:buNone/>
            </a:pPr>
            <a:r>
              <a:rPr lang="en-US" sz="1888" b="1" kern="0" spc="-57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1888" dirty="0"/>
          </a:p>
        </p:txBody>
      </p:sp>
      <p:sp>
        <p:nvSpPr>
          <p:cNvPr id="15" name="Text 13"/>
          <p:cNvSpPr/>
          <p:nvPr/>
        </p:nvSpPr>
        <p:spPr>
          <a:xfrm>
            <a:off x="3871436" y="4828461"/>
            <a:ext cx="2564487" cy="2496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1967"/>
              </a:lnSpc>
              <a:buNone/>
            </a:pPr>
            <a:r>
              <a:rPr lang="en-US" sz="1574" b="1" kern="0" spc="-47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Automated Fare Calculation</a:t>
            </a:r>
            <a:endParaRPr lang="en-US" sz="1574" dirty="0"/>
          </a:p>
        </p:txBody>
      </p:sp>
      <p:sp>
        <p:nvSpPr>
          <p:cNvPr id="16" name="Text 14"/>
          <p:cNvSpPr/>
          <p:nvPr/>
        </p:nvSpPr>
        <p:spPr>
          <a:xfrm>
            <a:off x="3518178" y="5237917"/>
            <a:ext cx="2917746" cy="12787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014"/>
              </a:lnSpc>
              <a:buNone/>
            </a:pPr>
            <a:r>
              <a:rPr lang="en-US" sz="1259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With precise tracking of passenger entry and exit, the system automatically calculates fares, eliminating the need for manual ticketing.</a:t>
            </a:r>
            <a:endParaRPr lang="en-US" sz="1259" dirty="0"/>
          </a:p>
        </p:txBody>
      </p:sp>
      <p:sp>
        <p:nvSpPr>
          <p:cNvPr id="17" name="Shape 15"/>
          <p:cNvSpPr/>
          <p:nvPr/>
        </p:nvSpPr>
        <p:spPr>
          <a:xfrm>
            <a:off x="7495044" y="6069925"/>
            <a:ext cx="559475" cy="31909"/>
          </a:xfrm>
          <a:prstGeom prst="rect">
            <a:avLst/>
          </a:prstGeom>
          <a:solidFill>
            <a:srgbClr val="C1AF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Shape 16"/>
          <p:cNvSpPr/>
          <p:nvPr/>
        </p:nvSpPr>
        <p:spPr>
          <a:xfrm>
            <a:off x="7135356" y="5906095"/>
            <a:ext cx="359688" cy="359688"/>
          </a:xfrm>
          <a:prstGeom prst="roundRect">
            <a:avLst>
              <a:gd name="adj" fmla="val 20002"/>
            </a:avLst>
          </a:prstGeom>
          <a:solidFill>
            <a:srgbClr val="E0D7F4"/>
          </a:solidFill>
          <a:ln w="9882">
            <a:solidFill>
              <a:srgbClr val="C1AFE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9" name="Text 17"/>
          <p:cNvSpPr/>
          <p:nvPr/>
        </p:nvSpPr>
        <p:spPr>
          <a:xfrm>
            <a:off x="7246322" y="5936099"/>
            <a:ext cx="137636" cy="2996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0"/>
              </a:lnSpc>
              <a:buNone/>
            </a:pPr>
            <a:r>
              <a:rPr lang="en-US" sz="1888" b="1" kern="0" spc="-57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1888" dirty="0"/>
          </a:p>
        </p:txBody>
      </p:sp>
      <p:sp>
        <p:nvSpPr>
          <p:cNvPr id="20" name="Text 18"/>
          <p:cNvSpPr/>
          <p:nvPr/>
        </p:nvSpPr>
        <p:spPr>
          <a:xfrm>
            <a:off x="8194477" y="5940981"/>
            <a:ext cx="2840474" cy="2496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7"/>
              </a:lnSpc>
              <a:buNone/>
            </a:pPr>
            <a:r>
              <a:rPr lang="en-US" sz="1574" b="1" kern="0" spc="-47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Streamlined Data Management</a:t>
            </a:r>
            <a:endParaRPr lang="en-US" sz="1574" dirty="0"/>
          </a:p>
        </p:txBody>
      </p:sp>
      <p:sp>
        <p:nvSpPr>
          <p:cNvPr id="21" name="Text 19"/>
          <p:cNvSpPr/>
          <p:nvPr/>
        </p:nvSpPr>
        <p:spPr>
          <a:xfrm>
            <a:off x="8194477" y="6350437"/>
            <a:ext cx="2917746" cy="12787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14"/>
              </a:lnSpc>
              <a:buNone/>
            </a:pPr>
            <a:r>
              <a:rPr lang="en-US" sz="1259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 collecting and analyzing data from each transaction, transit authorities can streamline operations, improve service delivery, and make informed decisions.</a:t>
            </a:r>
            <a:endParaRPr lang="en-US" sz="1259" dirty="0"/>
          </a:p>
        </p:txBody>
      </p:sp>
      <p:pic>
        <p:nvPicPr>
          <p:cNvPr id="2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998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3410"/>
          </a:xfrm>
          <a:prstGeom prst="rect">
            <a:avLst/>
          </a:prstGeom>
          <a:solidFill>
            <a:srgbClr val="FDFAF7"/>
          </a:solidFill>
          <a:ln w="13454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185273" y="593884"/>
            <a:ext cx="8579882" cy="6748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15"/>
              </a:lnSpc>
              <a:buNone/>
            </a:pPr>
            <a:r>
              <a:rPr lang="en-US" sz="4252" b="1" kern="0" spc="-128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future work : the GSM Connection</a:t>
            </a:r>
            <a:endParaRPr lang="en-US" sz="4252" dirty="0"/>
          </a:p>
        </p:txBody>
      </p:sp>
      <p:sp>
        <p:nvSpPr>
          <p:cNvPr id="5" name="Text 3"/>
          <p:cNvSpPr/>
          <p:nvPr/>
        </p:nvSpPr>
        <p:spPr>
          <a:xfrm>
            <a:off x="2185273" y="1700689"/>
            <a:ext cx="10259854" cy="691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170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Unleash the power of real-time communication with the GSM800 module, enabling a seamless connection between the bus and the central server.</a:t>
            </a:r>
            <a:endParaRPr lang="en-US" sz="1701" dirty="0"/>
          </a:p>
        </p:txBody>
      </p:sp>
      <p:sp>
        <p:nvSpPr>
          <p:cNvPr id="6" name="Shape 4"/>
          <p:cNvSpPr/>
          <p:nvPr/>
        </p:nvSpPr>
        <p:spPr>
          <a:xfrm>
            <a:off x="2185273" y="2634615"/>
            <a:ext cx="5021937" cy="2394466"/>
          </a:xfrm>
          <a:prstGeom prst="roundRect">
            <a:avLst>
              <a:gd name="adj" fmla="val 4059"/>
            </a:avLst>
          </a:prstGeom>
          <a:solidFill>
            <a:srgbClr val="E0D7F4"/>
          </a:solidFill>
          <a:ln w="13454">
            <a:solidFill>
              <a:srgbClr val="C1AFE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2414707" y="2864048"/>
            <a:ext cx="2217420" cy="3375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7"/>
              </a:lnSpc>
              <a:buNone/>
            </a:pPr>
            <a:r>
              <a:rPr lang="en-US" sz="2126" b="1" kern="0" spc="-64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Constant Updates</a:t>
            </a:r>
            <a:endParaRPr lang="en-US" sz="2126" dirty="0"/>
          </a:p>
        </p:txBody>
      </p:sp>
      <p:sp>
        <p:nvSpPr>
          <p:cNvPr id="8" name="Text 6"/>
          <p:cNvSpPr/>
          <p:nvPr/>
        </p:nvSpPr>
        <p:spPr>
          <a:xfrm>
            <a:off x="2414707" y="3417570"/>
            <a:ext cx="4563070" cy="1382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170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GSM module ensures that the bus's location, passenger count, and other crucial data are communicated to the server in real-time.</a:t>
            </a:r>
            <a:endParaRPr lang="en-US" sz="1701" dirty="0"/>
          </a:p>
        </p:txBody>
      </p:sp>
      <p:sp>
        <p:nvSpPr>
          <p:cNvPr id="9" name="Shape 7"/>
          <p:cNvSpPr/>
          <p:nvPr/>
        </p:nvSpPr>
        <p:spPr>
          <a:xfrm>
            <a:off x="7423190" y="2634615"/>
            <a:ext cx="5021937" cy="2394466"/>
          </a:xfrm>
          <a:prstGeom prst="roundRect">
            <a:avLst>
              <a:gd name="adj" fmla="val 4059"/>
            </a:avLst>
          </a:prstGeom>
          <a:solidFill>
            <a:srgbClr val="E0D7F4"/>
          </a:solidFill>
          <a:ln w="13454">
            <a:solidFill>
              <a:srgbClr val="C1AFE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7652623" y="2864048"/>
            <a:ext cx="2186940" cy="3375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7"/>
              </a:lnSpc>
              <a:buNone/>
            </a:pPr>
            <a:r>
              <a:rPr lang="en-US" sz="2126" b="1" kern="0" spc="-64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Emergency Alerts</a:t>
            </a:r>
            <a:endParaRPr lang="en-US" sz="2126" dirty="0"/>
          </a:p>
        </p:txBody>
      </p:sp>
      <p:sp>
        <p:nvSpPr>
          <p:cNvPr id="11" name="Text 9"/>
          <p:cNvSpPr/>
          <p:nvPr/>
        </p:nvSpPr>
        <p:spPr>
          <a:xfrm>
            <a:off x="7652623" y="3417570"/>
            <a:ext cx="4563070" cy="1036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170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 case of emergencies or schedule changes, the GSM module enables immediate notifications to passengers and authorities.</a:t>
            </a:r>
            <a:endParaRPr lang="en-US" sz="1701" dirty="0"/>
          </a:p>
        </p:txBody>
      </p:sp>
      <p:sp>
        <p:nvSpPr>
          <p:cNvPr id="12" name="Shape 10"/>
          <p:cNvSpPr/>
          <p:nvPr/>
        </p:nvSpPr>
        <p:spPr>
          <a:xfrm>
            <a:off x="2185273" y="5245060"/>
            <a:ext cx="5021937" cy="2394466"/>
          </a:xfrm>
          <a:prstGeom prst="roundRect">
            <a:avLst>
              <a:gd name="adj" fmla="val 4059"/>
            </a:avLst>
          </a:prstGeom>
          <a:solidFill>
            <a:srgbClr val="E0D7F4"/>
          </a:solidFill>
          <a:ln w="13454">
            <a:solidFill>
              <a:srgbClr val="C1AFE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2414707" y="5474494"/>
            <a:ext cx="3431858" cy="3375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7"/>
              </a:lnSpc>
              <a:buNone/>
            </a:pPr>
            <a:r>
              <a:rPr lang="en-US" sz="2126" b="1" kern="0" spc="-64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Efficient Fleet Management</a:t>
            </a:r>
            <a:endParaRPr lang="en-US" sz="2126" dirty="0"/>
          </a:p>
        </p:txBody>
      </p:sp>
      <p:sp>
        <p:nvSpPr>
          <p:cNvPr id="14" name="Text 12"/>
          <p:cNvSpPr/>
          <p:nvPr/>
        </p:nvSpPr>
        <p:spPr>
          <a:xfrm>
            <a:off x="2414707" y="6028015"/>
            <a:ext cx="4563070" cy="1382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170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Transit authorities can monitor bus performance, schedule maintenance, and optimize routes through the continuous data exchange facilitated by the GSM module.</a:t>
            </a:r>
            <a:endParaRPr lang="en-US" sz="1701" dirty="0"/>
          </a:p>
        </p:txBody>
      </p:sp>
      <p:sp>
        <p:nvSpPr>
          <p:cNvPr id="15" name="Shape 13"/>
          <p:cNvSpPr/>
          <p:nvPr/>
        </p:nvSpPr>
        <p:spPr>
          <a:xfrm>
            <a:off x="7423190" y="5245060"/>
            <a:ext cx="5021937" cy="2394466"/>
          </a:xfrm>
          <a:prstGeom prst="roundRect">
            <a:avLst>
              <a:gd name="adj" fmla="val 4059"/>
            </a:avLst>
          </a:prstGeom>
          <a:solidFill>
            <a:srgbClr val="E0D7F4"/>
          </a:solidFill>
          <a:ln w="13454">
            <a:solidFill>
              <a:srgbClr val="C1AFE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4"/>
          <p:cNvSpPr/>
          <p:nvPr/>
        </p:nvSpPr>
        <p:spPr>
          <a:xfrm>
            <a:off x="7652623" y="5474494"/>
            <a:ext cx="3933349" cy="3375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7"/>
              </a:lnSpc>
              <a:buNone/>
            </a:pPr>
            <a:r>
              <a:rPr lang="en-US" sz="2126" b="1" kern="0" spc="-64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Improved Passenger Experience</a:t>
            </a:r>
            <a:endParaRPr lang="en-US" sz="2126" dirty="0"/>
          </a:p>
        </p:txBody>
      </p:sp>
      <p:sp>
        <p:nvSpPr>
          <p:cNvPr id="17" name="Text 15"/>
          <p:cNvSpPr/>
          <p:nvPr/>
        </p:nvSpPr>
        <p:spPr>
          <a:xfrm>
            <a:off x="7652623" y="6028015"/>
            <a:ext cx="4563070" cy="1382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170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Real-time updates on bus timings and availability enhance passenger convenience and satisfaction, enabling a reliable and comfortable journey.</a:t>
            </a:r>
            <a:endParaRPr lang="en-US" sz="170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23446"/>
            <a:ext cx="14630400" cy="8229600"/>
          </a:xfrm>
          <a:prstGeom prst="rect">
            <a:avLst/>
          </a:prstGeom>
          <a:solidFill>
            <a:srgbClr val="FDFAF7"/>
          </a:solidFill>
          <a:ln w="12502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533769" y="554117"/>
            <a:ext cx="4749998" cy="629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54"/>
              </a:lnSpc>
              <a:buNone/>
            </a:pPr>
            <a:r>
              <a:rPr lang="en-US" sz="3963" b="1" kern="0" spc="-119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System Architecture</a:t>
            </a:r>
            <a:endParaRPr lang="en-US" sz="3963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769" y="1585674"/>
            <a:ext cx="8391644" cy="554128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33769" y="7353419"/>
            <a:ext cx="9562743" cy="3220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6"/>
              </a:lnSpc>
              <a:buNone/>
            </a:pPr>
            <a:endParaRPr lang="en-US" sz="158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9112329"/>
          </a:xfrm>
          <a:prstGeom prst="rect">
            <a:avLst/>
          </a:prstGeom>
          <a:solidFill>
            <a:srgbClr val="FDFAF7"/>
          </a:solidFill>
          <a:ln w="9644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621167" y="427673"/>
            <a:ext cx="3110746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kern="0" spc="-92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circuit diagram :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1224677"/>
            <a:ext cx="7388066" cy="74599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2978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63510" y="573524"/>
            <a:ext cx="4169807" cy="6515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30"/>
              </a:lnSpc>
              <a:buNone/>
            </a:pPr>
            <a:r>
              <a:rPr lang="en-US" sz="4104" b="1" kern="0" spc="-123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coding:</a:t>
            </a:r>
            <a:endParaRPr lang="en-US" sz="4104" dirty="0"/>
          </a:p>
        </p:txBody>
      </p:sp>
      <p:sp>
        <p:nvSpPr>
          <p:cNvPr id="5" name="Text 3"/>
          <p:cNvSpPr/>
          <p:nvPr/>
        </p:nvSpPr>
        <p:spPr>
          <a:xfrm>
            <a:off x="2363510" y="1641991"/>
            <a:ext cx="9903381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7"/>
              </a:lnSpc>
              <a:buNone/>
            </a:pPr>
            <a:r>
              <a:rPr lang="en-US" sz="1642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//include the RFID libs</a:t>
            </a:r>
            <a:endParaRPr lang="en-US" sz="1642" dirty="0"/>
          </a:p>
        </p:txBody>
      </p:sp>
      <p:sp>
        <p:nvSpPr>
          <p:cNvPr id="6" name="Text 4"/>
          <p:cNvSpPr/>
          <p:nvPr/>
        </p:nvSpPr>
        <p:spPr>
          <a:xfrm>
            <a:off x="2363510" y="2210038"/>
            <a:ext cx="9903381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7"/>
              </a:lnSpc>
              <a:buNone/>
            </a:pPr>
            <a:r>
              <a:rPr lang="en-US" sz="1642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#include &lt;SPI.h&gt;</a:t>
            </a:r>
            <a:endParaRPr lang="en-US" sz="1642" dirty="0"/>
          </a:p>
        </p:txBody>
      </p:sp>
      <p:sp>
        <p:nvSpPr>
          <p:cNvPr id="7" name="Text 5"/>
          <p:cNvSpPr/>
          <p:nvPr/>
        </p:nvSpPr>
        <p:spPr>
          <a:xfrm>
            <a:off x="2363510" y="2778085"/>
            <a:ext cx="9903381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7"/>
              </a:lnSpc>
              <a:buNone/>
            </a:pPr>
            <a:r>
              <a:rPr lang="en-US" sz="1642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#include &lt;MFRC522.h&gt;</a:t>
            </a:r>
            <a:endParaRPr lang="en-US" sz="1642" dirty="0"/>
          </a:p>
        </p:txBody>
      </p:sp>
      <p:sp>
        <p:nvSpPr>
          <p:cNvPr id="8" name="Text 6"/>
          <p:cNvSpPr/>
          <p:nvPr/>
        </p:nvSpPr>
        <p:spPr>
          <a:xfrm>
            <a:off x="2363510" y="3346133"/>
            <a:ext cx="9903381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7"/>
              </a:lnSpc>
              <a:buNone/>
            </a:pPr>
            <a:r>
              <a:rPr lang="en-US" sz="1642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//include the LCD lib</a:t>
            </a:r>
            <a:endParaRPr lang="en-US" sz="1642" dirty="0"/>
          </a:p>
        </p:txBody>
      </p:sp>
      <p:sp>
        <p:nvSpPr>
          <p:cNvPr id="9" name="Text 7"/>
          <p:cNvSpPr/>
          <p:nvPr/>
        </p:nvSpPr>
        <p:spPr>
          <a:xfrm>
            <a:off x="2363510" y="3914180"/>
            <a:ext cx="9903381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7"/>
              </a:lnSpc>
              <a:buNone/>
            </a:pPr>
            <a:r>
              <a:rPr lang="en-US" sz="1642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#include &lt;LiquidCrystal.h&gt;</a:t>
            </a:r>
            <a:endParaRPr lang="en-US" sz="1642" dirty="0"/>
          </a:p>
        </p:txBody>
      </p:sp>
      <p:sp>
        <p:nvSpPr>
          <p:cNvPr id="10" name="Text 8"/>
          <p:cNvSpPr/>
          <p:nvPr/>
        </p:nvSpPr>
        <p:spPr>
          <a:xfrm>
            <a:off x="2363510" y="4482227"/>
            <a:ext cx="9903381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7"/>
              </a:lnSpc>
              <a:buNone/>
            </a:pPr>
            <a:r>
              <a:rPr lang="en-US" sz="1642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//declear the reset and SDA pins of RFID</a:t>
            </a:r>
            <a:endParaRPr lang="en-US" sz="1642" dirty="0"/>
          </a:p>
        </p:txBody>
      </p:sp>
      <p:sp>
        <p:nvSpPr>
          <p:cNvPr id="11" name="Text 9"/>
          <p:cNvSpPr/>
          <p:nvPr/>
        </p:nvSpPr>
        <p:spPr>
          <a:xfrm>
            <a:off x="2363510" y="5050274"/>
            <a:ext cx="9903381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7"/>
              </a:lnSpc>
              <a:buNone/>
            </a:pPr>
            <a:r>
              <a:rPr lang="en-US" sz="1642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#define SS_PIN 10</a:t>
            </a:r>
            <a:endParaRPr lang="en-US" sz="1642" dirty="0"/>
          </a:p>
        </p:txBody>
      </p:sp>
      <p:sp>
        <p:nvSpPr>
          <p:cNvPr id="12" name="Text 10"/>
          <p:cNvSpPr/>
          <p:nvPr/>
        </p:nvSpPr>
        <p:spPr>
          <a:xfrm>
            <a:off x="2363510" y="5618321"/>
            <a:ext cx="9903381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7"/>
              </a:lnSpc>
              <a:buNone/>
            </a:pPr>
            <a:r>
              <a:rPr lang="en-US" sz="1642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#define RST_PIN 9</a:t>
            </a:r>
            <a:endParaRPr lang="en-US" sz="1642" dirty="0"/>
          </a:p>
        </p:txBody>
      </p:sp>
      <p:sp>
        <p:nvSpPr>
          <p:cNvPr id="13" name="Text 11"/>
          <p:cNvSpPr/>
          <p:nvPr/>
        </p:nvSpPr>
        <p:spPr>
          <a:xfrm>
            <a:off x="2363510" y="6186368"/>
            <a:ext cx="9903381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7"/>
              </a:lnSpc>
              <a:buNone/>
            </a:pPr>
            <a:r>
              <a:rPr lang="en-US" sz="1642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// Create MFRC522 instance.</a:t>
            </a:r>
            <a:endParaRPr lang="en-US" sz="1642" dirty="0"/>
          </a:p>
        </p:txBody>
      </p:sp>
      <p:sp>
        <p:nvSpPr>
          <p:cNvPr id="14" name="Text 12"/>
          <p:cNvSpPr/>
          <p:nvPr/>
        </p:nvSpPr>
        <p:spPr>
          <a:xfrm>
            <a:off x="2363510" y="6754416"/>
            <a:ext cx="9903381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7"/>
              </a:lnSpc>
              <a:buNone/>
            </a:pPr>
            <a:r>
              <a:rPr lang="en-US" sz="1642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MFRC522 mfrc522(SS_PIN, RST_PIN); // Create MFRC522 instance.</a:t>
            </a:r>
            <a:endParaRPr lang="en-US" sz="1642" dirty="0"/>
          </a:p>
        </p:txBody>
      </p:sp>
      <p:sp>
        <p:nvSpPr>
          <p:cNvPr id="15" name="Text 13"/>
          <p:cNvSpPr/>
          <p:nvPr/>
        </p:nvSpPr>
        <p:spPr>
          <a:xfrm>
            <a:off x="2363510" y="7322463"/>
            <a:ext cx="9903381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7"/>
              </a:lnSpc>
              <a:buNone/>
            </a:pPr>
            <a:endParaRPr lang="en-US" sz="164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957"/>
          </a:xfrm>
          <a:prstGeom prst="rect">
            <a:avLst/>
          </a:prstGeom>
          <a:solidFill>
            <a:srgbClr val="FDFAF7"/>
          </a:solidFill>
          <a:ln w="10597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247073" y="471011"/>
            <a:ext cx="8136136" cy="1070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15"/>
              </a:lnSpc>
              <a:buNone/>
            </a:pPr>
            <a:r>
              <a:rPr lang="en-US" sz="3372" b="1" kern="0" spc="-10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//declear what LCD pins u are sending data</a:t>
            </a:r>
            <a:endParaRPr lang="en-US" sz="3372" dirty="0"/>
          </a:p>
        </p:txBody>
      </p:sp>
      <p:sp>
        <p:nvSpPr>
          <p:cNvPr id="5" name="Text 3"/>
          <p:cNvSpPr/>
          <p:nvPr/>
        </p:nvSpPr>
        <p:spPr>
          <a:xfrm>
            <a:off x="3247073" y="1884164"/>
            <a:ext cx="8136136" cy="2740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8"/>
              </a:lnSpc>
              <a:buNone/>
            </a:pPr>
            <a:r>
              <a:rPr lang="en-US" sz="1349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LiquidCrystal lcd(3, 2, 6, 4, 7, 5);</a:t>
            </a:r>
            <a:endParaRPr lang="en-US" sz="1349" dirty="0"/>
          </a:p>
        </p:txBody>
      </p:sp>
      <p:sp>
        <p:nvSpPr>
          <p:cNvPr id="6" name="Text 4"/>
          <p:cNvSpPr/>
          <p:nvPr/>
        </p:nvSpPr>
        <p:spPr>
          <a:xfrm>
            <a:off x="3247073" y="2350889"/>
            <a:ext cx="8136136" cy="2740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8"/>
              </a:lnSpc>
              <a:buNone/>
            </a:pPr>
            <a:r>
              <a:rPr lang="en-US" sz="1349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String pass1 = "CHIBUEZE";</a:t>
            </a:r>
            <a:endParaRPr lang="en-US" sz="1349" dirty="0"/>
          </a:p>
        </p:txBody>
      </p:sp>
      <p:sp>
        <p:nvSpPr>
          <p:cNvPr id="7" name="Text 5"/>
          <p:cNvSpPr/>
          <p:nvPr/>
        </p:nvSpPr>
        <p:spPr>
          <a:xfrm>
            <a:off x="3247073" y="2817614"/>
            <a:ext cx="8136136" cy="2740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8"/>
              </a:lnSpc>
              <a:buNone/>
            </a:pPr>
            <a:r>
              <a:rPr lang="en-US" sz="1349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String acct1 = "6A 2D 67 07";</a:t>
            </a:r>
            <a:endParaRPr lang="en-US" sz="1349" dirty="0"/>
          </a:p>
        </p:txBody>
      </p:sp>
      <p:sp>
        <p:nvSpPr>
          <p:cNvPr id="8" name="Text 6"/>
          <p:cNvSpPr/>
          <p:nvPr/>
        </p:nvSpPr>
        <p:spPr>
          <a:xfrm>
            <a:off x="3247073" y="3284339"/>
            <a:ext cx="8136136" cy="2740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8"/>
              </a:lnSpc>
              <a:buNone/>
            </a:pPr>
            <a:r>
              <a:rPr lang="en-US" sz="1349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String pass2 = "SMART";</a:t>
            </a:r>
            <a:endParaRPr lang="en-US" sz="1349" dirty="0"/>
          </a:p>
        </p:txBody>
      </p:sp>
      <p:sp>
        <p:nvSpPr>
          <p:cNvPr id="9" name="Text 7"/>
          <p:cNvSpPr/>
          <p:nvPr/>
        </p:nvSpPr>
        <p:spPr>
          <a:xfrm>
            <a:off x="3247073" y="3751064"/>
            <a:ext cx="8136136" cy="2740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8"/>
              </a:lnSpc>
              <a:buNone/>
            </a:pPr>
            <a:r>
              <a:rPr lang="en-US" sz="1349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String acct2 = "77 1F 73 63";</a:t>
            </a:r>
            <a:endParaRPr lang="en-US" sz="1349" dirty="0"/>
          </a:p>
        </p:txBody>
      </p:sp>
      <p:sp>
        <p:nvSpPr>
          <p:cNvPr id="10" name="Text 8"/>
          <p:cNvSpPr/>
          <p:nvPr/>
        </p:nvSpPr>
        <p:spPr>
          <a:xfrm>
            <a:off x="3247073" y="4217789"/>
            <a:ext cx="8136136" cy="2740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8"/>
              </a:lnSpc>
              <a:buNone/>
            </a:pPr>
            <a:r>
              <a:rPr lang="en-US" sz="1349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int balance1 = 1000;</a:t>
            </a:r>
            <a:endParaRPr lang="en-US" sz="1349" dirty="0"/>
          </a:p>
        </p:txBody>
      </p:sp>
      <p:sp>
        <p:nvSpPr>
          <p:cNvPr id="11" name="Text 9"/>
          <p:cNvSpPr/>
          <p:nvPr/>
        </p:nvSpPr>
        <p:spPr>
          <a:xfrm>
            <a:off x="3247073" y="4684514"/>
            <a:ext cx="8136136" cy="2740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8"/>
              </a:lnSpc>
              <a:buNone/>
            </a:pPr>
            <a:r>
              <a:rPr lang="en-US" sz="1349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int balance2 = 1000;</a:t>
            </a:r>
            <a:endParaRPr lang="en-US" sz="1349" dirty="0"/>
          </a:p>
        </p:txBody>
      </p:sp>
      <p:sp>
        <p:nvSpPr>
          <p:cNvPr id="12" name="Text 10"/>
          <p:cNvSpPr/>
          <p:nvPr/>
        </p:nvSpPr>
        <p:spPr>
          <a:xfrm>
            <a:off x="3247073" y="5151239"/>
            <a:ext cx="8136136" cy="2740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8"/>
              </a:lnSpc>
              <a:buNone/>
            </a:pPr>
            <a:r>
              <a:rPr lang="en-US" sz="1349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int rate = 200;</a:t>
            </a:r>
            <a:endParaRPr lang="en-US" sz="1349" dirty="0"/>
          </a:p>
        </p:txBody>
      </p:sp>
      <p:sp>
        <p:nvSpPr>
          <p:cNvPr id="13" name="Text 11"/>
          <p:cNvSpPr/>
          <p:nvPr/>
        </p:nvSpPr>
        <p:spPr>
          <a:xfrm>
            <a:off x="3247073" y="5617964"/>
            <a:ext cx="8136136" cy="2740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8"/>
              </a:lnSpc>
              <a:buNone/>
            </a:pPr>
            <a:r>
              <a:rPr lang="en-US" sz="1349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void setup()</a:t>
            </a:r>
            <a:endParaRPr lang="en-US" sz="1349" dirty="0"/>
          </a:p>
        </p:txBody>
      </p:sp>
      <p:sp>
        <p:nvSpPr>
          <p:cNvPr id="14" name="Text 12"/>
          <p:cNvSpPr/>
          <p:nvPr/>
        </p:nvSpPr>
        <p:spPr>
          <a:xfrm>
            <a:off x="3247073" y="6084689"/>
            <a:ext cx="8136136" cy="2740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8"/>
              </a:lnSpc>
              <a:buNone/>
            </a:pPr>
            <a:r>
              <a:rPr lang="en-US" sz="1349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{</a:t>
            </a:r>
            <a:endParaRPr lang="en-US" sz="1349" dirty="0"/>
          </a:p>
        </p:txBody>
      </p:sp>
      <p:sp>
        <p:nvSpPr>
          <p:cNvPr id="15" name="Text 13"/>
          <p:cNvSpPr/>
          <p:nvPr/>
        </p:nvSpPr>
        <p:spPr>
          <a:xfrm>
            <a:off x="3247073" y="6551414"/>
            <a:ext cx="8136136" cy="2740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8"/>
              </a:lnSpc>
              <a:buNone/>
            </a:pPr>
            <a:r>
              <a:rPr lang="en-US" sz="1349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Serial.begin(9600);</a:t>
            </a:r>
            <a:endParaRPr lang="en-US" sz="1349" dirty="0"/>
          </a:p>
        </p:txBody>
      </p:sp>
      <p:sp>
        <p:nvSpPr>
          <p:cNvPr id="16" name="Text 14"/>
          <p:cNvSpPr/>
          <p:nvPr/>
        </p:nvSpPr>
        <p:spPr>
          <a:xfrm>
            <a:off x="3247073" y="7018139"/>
            <a:ext cx="8136136" cy="2740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8"/>
              </a:lnSpc>
              <a:buNone/>
            </a:pPr>
            <a:endParaRPr lang="en-US" sz="1349" dirty="0"/>
          </a:p>
        </p:txBody>
      </p:sp>
      <p:sp>
        <p:nvSpPr>
          <p:cNvPr id="17" name="Text 15"/>
          <p:cNvSpPr/>
          <p:nvPr/>
        </p:nvSpPr>
        <p:spPr>
          <a:xfrm>
            <a:off x="3247073" y="7484864"/>
            <a:ext cx="8136136" cy="2740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8"/>
              </a:lnSpc>
              <a:buNone/>
            </a:pPr>
            <a:endParaRPr lang="en-US" sz="134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1906</Words>
  <Application>Microsoft Office PowerPoint</Application>
  <PresentationFormat>Custom</PresentationFormat>
  <Paragraphs>208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Eudoxus Sans</vt:lpstr>
      <vt:lpstr>p22-mackinac-pro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pavithra s</cp:lastModifiedBy>
  <cp:revision>2</cp:revision>
  <dcterms:created xsi:type="dcterms:W3CDTF">2023-10-25T19:34:52Z</dcterms:created>
  <dcterms:modified xsi:type="dcterms:W3CDTF">2023-10-25T19:42:03Z</dcterms:modified>
</cp:coreProperties>
</file>