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dfab0d6b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dfab0d6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dfab0d6b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dfab0d6b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dfab0d6b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dfab0d6b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dfab0d6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dfab0d6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dfab0d6b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dfab0d6b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dfab0d6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dfab0d6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dfab0d6b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dfab0d6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dfab0d6b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dfab0d6b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dfab0d6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dfab0d6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dfab0d6b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dfab0d6b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dfab0d6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dfab0d6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ndrewmvd/ocular-disease-recognition-odir5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Cataract Prediction</a:t>
            </a:r>
            <a:endParaRPr/>
          </a:p>
          <a:p>
            <a:pPr indent="0" lvl="0" marL="0" rtl="0" algn="l">
              <a:spcBef>
                <a:spcPts val="0"/>
              </a:spcBef>
              <a:spcAft>
                <a:spcPts val="0"/>
              </a:spcAft>
              <a:buNone/>
            </a:pPr>
            <a:r>
              <a:rPr lang="en" sz="3200"/>
              <a:t>CS677 Term Project</a:t>
            </a:r>
            <a:endParaRPr sz="3200"/>
          </a:p>
        </p:txBody>
      </p:sp>
      <p:sp>
        <p:nvSpPr>
          <p:cNvPr id="87" name="Google Shape;87;p13"/>
          <p:cNvSpPr txBox="1"/>
          <p:nvPr>
            <p:ph idx="1" type="subTitle"/>
          </p:nvPr>
        </p:nvSpPr>
        <p:spPr>
          <a:xfrm>
            <a:off x="727952" y="39212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Vaidehi Shah</a:t>
            </a:r>
            <a:endParaRPr/>
          </a:p>
          <a:p>
            <a:pPr indent="0" lvl="0" marL="0" rtl="0" algn="r">
              <a:spcBef>
                <a:spcPts val="0"/>
              </a:spcBef>
              <a:spcAft>
                <a:spcPts val="0"/>
              </a:spcAft>
              <a:buNone/>
            </a:pPr>
            <a:r>
              <a:rPr lang="en"/>
              <a:t>U90080562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300"/>
              </a:spcAft>
              <a:buNone/>
            </a:pPr>
            <a:r>
              <a:rPr lang="en" sz="1050">
                <a:solidFill>
                  <a:srgbClr val="000000"/>
                </a:solidFill>
                <a:latin typeface="Arial"/>
                <a:ea typeface="Arial"/>
                <a:cs typeface="Arial"/>
                <a:sym typeface="Arial"/>
              </a:rPr>
              <a:t>10. Plot confusion matrix and training and testing accuracies and losses</a:t>
            </a:r>
            <a:endParaRPr/>
          </a:p>
        </p:txBody>
      </p:sp>
      <p:pic>
        <p:nvPicPr>
          <p:cNvPr id="144" name="Google Shape;144;p22"/>
          <p:cNvPicPr preferRelativeResize="0"/>
          <p:nvPr/>
        </p:nvPicPr>
        <p:blipFill>
          <a:blip r:embed="rId3">
            <a:alphaModFix/>
          </a:blip>
          <a:stretch>
            <a:fillRect/>
          </a:stretch>
        </p:blipFill>
        <p:spPr>
          <a:xfrm>
            <a:off x="2308675" y="1758625"/>
            <a:ext cx="4526650" cy="324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727650" y="1313375"/>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300"/>
              </a:spcAft>
              <a:buNone/>
            </a:pPr>
            <a:r>
              <a:rPr lang="en" sz="1050">
                <a:solidFill>
                  <a:srgbClr val="000000"/>
                </a:solidFill>
                <a:latin typeface="Arial"/>
                <a:ea typeface="Arial"/>
                <a:cs typeface="Arial"/>
                <a:sym typeface="Arial"/>
              </a:rPr>
              <a:t>11. Print random comparisons between model results (testing data prediction labels) and true data (testing data actual labels)</a:t>
            </a:r>
            <a:endParaRPr/>
          </a:p>
        </p:txBody>
      </p:sp>
      <p:pic>
        <p:nvPicPr>
          <p:cNvPr id="150" name="Google Shape;150;p23"/>
          <p:cNvPicPr preferRelativeResize="0"/>
          <p:nvPr/>
        </p:nvPicPr>
        <p:blipFill rotWithShape="1">
          <a:blip r:embed="rId3">
            <a:alphaModFix/>
          </a:blip>
          <a:srcRect b="0" l="0" r="24698" t="0"/>
          <a:stretch/>
        </p:blipFill>
        <p:spPr>
          <a:xfrm>
            <a:off x="126575" y="1982025"/>
            <a:ext cx="3657925" cy="2428875"/>
          </a:xfrm>
          <a:prstGeom prst="rect">
            <a:avLst/>
          </a:prstGeom>
          <a:noFill/>
          <a:ln>
            <a:noFill/>
          </a:ln>
        </p:spPr>
      </p:pic>
      <p:pic>
        <p:nvPicPr>
          <p:cNvPr id="151" name="Google Shape;151;p23"/>
          <p:cNvPicPr preferRelativeResize="0"/>
          <p:nvPr/>
        </p:nvPicPr>
        <p:blipFill>
          <a:blip r:embed="rId4">
            <a:alphaModFix/>
          </a:blip>
          <a:stretch>
            <a:fillRect/>
          </a:stretch>
        </p:blipFill>
        <p:spPr>
          <a:xfrm>
            <a:off x="3999525" y="1953450"/>
            <a:ext cx="4933950" cy="248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DATASET</a:t>
            </a:r>
            <a:endParaRPr sz="2300"/>
          </a:p>
        </p:txBody>
      </p:sp>
      <p:sp>
        <p:nvSpPr>
          <p:cNvPr id="93" name="Google Shape;93;p14"/>
          <p:cNvSpPr txBox="1"/>
          <p:nvPr>
            <p:ph idx="1" type="body"/>
          </p:nvPr>
        </p:nvSpPr>
        <p:spPr>
          <a:xfrm>
            <a:off x="729450" y="1967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The “Ocular Disease Recognition” dataset has been taken up from Kaggle.</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Link to dataset: </a:t>
            </a:r>
            <a:r>
              <a:rPr lang="en" sz="1000" u="sng">
                <a:solidFill>
                  <a:srgbClr val="1155CC"/>
                </a:solidFill>
                <a:latin typeface="Arial"/>
                <a:ea typeface="Arial"/>
                <a:cs typeface="Arial"/>
                <a:sym typeface="Arial"/>
                <a:hlinkClick r:id="rId3">
                  <a:extLst>
                    <a:ext uri="{A12FA001-AC4F-418D-AE19-62706E023703}">
                      <ahyp:hlinkClr val="tx"/>
                    </a:ext>
                  </a:extLst>
                </a:hlinkClick>
              </a:rPr>
              <a:t>ocular disease recognition</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n" sz="1000">
                <a:solidFill>
                  <a:srgbClr val="000000"/>
                </a:solidFill>
                <a:latin typeface="Arial"/>
                <a:ea typeface="Arial"/>
                <a:cs typeface="Arial"/>
                <a:sym typeface="Arial"/>
              </a:rPr>
              <a:t>It has images of around 5000 patients with age, color fundus photographs from left and right eyes and the doctor’s diagnostic keywords. They classify patient into 8 labels including:</a:t>
            </a:r>
            <a:endParaRPr sz="1000">
              <a:solidFill>
                <a:srgbClr val="000000"/>
              </a:solidFill>
              <a:latin typeface="Arial"/>
              <a:ea typeface="Arial"/>
              <a:cs typeface="Arial"/>
              <a:sym typeface="Arial"/>
            </a:endParaRPr>
          </a:p>
          <a:p>
            <a:pPr indent="-292100" lvl="0" marL="533400" rtl="0" algn="just">
              <a:spcBef>
                <a:spcPts val="30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Normal (N),</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Diabetes (D),</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Glaucoma (G),</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Cataract (C),</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Age related Macular Degeneration (A),</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Hypertension (H),</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Pathological Myopia (M),</a:t>
            </a:r>
            <a:endParaRPr sz="1000">
              <a:solidFill>
                <a:srgbClr val="000000"/>
              </a:solidFill>
              <a:latin typeface="Arial"/>
              <a:ea typeface="Arial"/>
              <a:cs typeface="Arial"/>
              <a:sym typeface="Arial"/>
            </a:endParaRPr>
          </a:p>
          <a:p>
            <a:pPr indent="-292100" lvl="0" marL="533400" rtl="0" algn="just">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Other diseases/abnormalities (O)</a:t>
            </a:r>
            <a:endParaRPr sz="1000">
              <a:solidFill>
                <a:srgbClr val="000000"/>
              </a:solidFill>
              <a:latin typeface="Arial"/>
              <a:ea typeface="Arial"/>
              <a:cs typeface="Arial"/>
              <a:sym typeface="Arial"/>
            </a:endParaRPr>
          </a:p>
          <a:p>
            <a:pPr indent="0" lvl="0" marL="0" rtl="0" algn="just">
              <a:spcBef>
                <a:spcPts val="300"/>
              </a:spcBef>
              <a:spcAft>
                <a:spcPts val="0"/>
              </a:spcAft>
              <a:buNone/>
            </a:pPr>
            <a:r>
              <a:rPr lang="en" sz="1000">
                <a:solidFill>
                  <a:srgbClr val="000000"/>
                </a:solidFill>
                <a:latin typeface="Arial"/>
                <a:ea typeface="Arial"/>
                <a:cs typeface="Arial"/>
                <a:sym typeface="Arial"/>
              </a:rPr>
              <a:t>I have used the dataset to make predictions for Cataract using CNN (Convolutional Neural Network). </a:t>
            </a:r>
            <a:endParaRPr sz="1000">
              <a:solidFill>
                <a:srgbClr val="000000"/>
              </a:solidFill>
              <a:latin typeface="Arial"/>
              <a:ea typeface="Arial"/>
              <a:cs typeface="Arial"/>
              <a:sym typeface="Arial"/>
            </a:endParaRPr>
          </a:p>
          <a:p>
            <a:pPr indent="0" lvl="0" marL="0" rtl="0" algn="l">
              <a:spcBef>
                <a:spcPts val="300"/>
              </a:spcBef>
              <a:spcAft>
                <a:spcPts val="12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5275" lvl="0" marL="457200" rtl="0" algn="l">
              <a:spcBef>
                <a:spcPts val="300"/>
              </a:spcBef>
              <a:spcAft>
                <a:spcPts val="0"/>
              </a:spcAft>
              <a:buClr>
                <a:srgbClr val="000000"/>
              </a:buClr>
              <a:buSzPts val="1050"/>
              <a:buFont typeface="Arial"/>
              <a:buAutoNum type="arabicPeriod"/>
            </a:pPr>
            <a:r>
              <a:rPr lang="en" sz="1050">
                <a:solidFill>
                  <a:srgbClr val="000000"/>
                </a:solidFill>
                <a:latin typeface="Arial"/>
                <a:ea typeface="Arial"/>
                <a:cs typeface="Arial"/>
                <a:sym typeface="Arial"/>
              </a:rPr>
              <a:t>After loading the required libraries, I loaded the data into a dataframe named “df”.</a:t>
            </a:r>
            <a:endParaRPr/>
          </a:p>
        </p:txBody>
      </p:sp>
      <p:pic>
        <p:nvPicPr>
          <p:cNvPr id="100" name="Google Shape;100;p15"/>
          <p:cNvPicPr preferRelativeResize="0"/>
          <p:nvPr/>
        </p:nvPicPr>
        <p:blipFill>
          <a:blip r:embed="rId3">
            <a:alphaModFix/>
          </a:blip>
          <a:stretch>
            <a:fillRect/>
          </a:stretch>
        </p:blipFill>
        <p:spPr>
          <a:xfrm>
            <a:off x="1924225" y="2571750"/>
            <a:ext cx="5372100" cy="20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390775"/>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050">
                <a:solidFill>
                  <a:srgbClr val="000000"/>
                </a:solidFill>
                <a:latin typeface="Arial"/>
                <a:ea typeface="Arial"/>
                <a:cs typeface="Arial"/>
                <a:sym typeface="Arial"/>
              </a:rPr>
              <a:t>2. From the dataframe (dataset), I extracted the images associated with cataract and normal vision. For segregating (differentiating) the cataract images from normal images, I used the “C” feature of the dataset (which represents the diagnostic of having Cataract) and also the “Diagnostic keywords” of the image (which contains “Cataract” in case of Cataract and “Normal Fundus” in case of “Normal”). </a:t>
            </a:r>
            <a:br>
              <a:rPr lang="en" sz="1050">
                <a:solidFill>
                  <a:srgbClr val="000000"/>
                </a:solidFill>
                <a:latin typeface="Arial"/>
                <a:ea typeface="Arial"/>
                <a:cs typeface="Arial"/>
                <a:sym typeface="Arial"/>
              </a:rPr>
            </a:br>
            <a:r>
              <a:rPr lang="en" sz="1050" u="sng">
                <a:solidFill>
                  <a:srgbClr val="000000"/>
                </a:solidFill>
                <a:latin typeface="Arial"/>
                <a:ea typeface="Arial"/>
                <a:cs typeface="Arial"/>
                <a:sym typeface="Arial"/>
              </a:rPr>
              <a:t>Cataract images</a:t>
            </a:r>
            <a:r>
              <a:rPr lang="en" sz="1050">
                <a:solidFill>
                  <a:srgbClr val="000000"/>
                </a:solidFill>
                <a:latin typeface="Arial"/>
                <a:ea typeface="Arial"/>
                <a:cs typeface="Arial"/>
                <a:sym typeface="Arial"/>
              </a:rPr>
              <a:t>: “C” = 1 and Diagnostic keywords contain “Cataract”</a:t>
            </a:r>
            <a:endParaRPr sz="1050">
              <a:solidFill>
                <a:srgbClr val="000000"/>
              </a:solidFill>
              <a:latin typeface="Arial"/>
              <a:ea typeface="Arial"/>
              <a:cs typeface="Arial"/>
              <a:sym typeface="Arial"/>
            </a:endParaRPr>
          </a:p>
          <a:p>
            <a:pPr indent="0" lvl="0" marL="0" rtl="0" algn="l">
              <a:spcBef>
                <a:spcPts val="300"/>
              </a:spcBef>
              <a:spcAft>
                <a:spcPts val="300"/>
              </a:spcAft>
              <a:buNone/>
            </a:pPr>
            <a:r>
              <a:rPr lang="en" sz="1050" u="sng">
                <a:solidFill>
                  <a:srgbClr val="000000"/>
                </a:solidFill>
                <a:latin typeface="Arial"/>
                <a:ea typeface="Arial"/>
                <a:cs typeface="Arial"/>
                <a:sym typeface="Arial"/>
              </a:rPr>
              <a:t>Normal images</a:t>
            </a:r>
            <a:r>
              <a:rPr lang="en" sz="1050">
                <a:solidFill>
                  <a:srgbClr val="000000"/>
                </a:solidFill>
                <a:latin typeface="Arial"/>
                <a:ea typeface="Arial"/>
                <a:cs typeface="Arial"/>
                <a:sym typeface="Arial"/>
              </a:rPr>
              <a:t>: “N” = 1 and Diagnostic keywords contain “Normal Fundus” </a:t>
            </a:r>
            <a:endParaRPr/>
          </a:p>
        </p:txBody>
      </p:sp>
      <p:pic>
        <p:nvPicPr>
          <p:cNvPr id="106" name="Google Shape;106;p16"/>
          <p:cNvPicPr preferRelativeResize="0"/>
          <p:nvPr/>
        </p:nvPicPr>
        <p:blipFill rotWithShape="1">
          <a:blip r:embed="rId3">
            <a:alphaModFix/>
          </a:blip>
          <a:srcRect b="0" l="0" r="51009" t="0"/>
          <a:stretch/>
        </p:blipFill>
        <p:spPr>
          <a:xfrm>
            <a:off x="1038350" y="2749950"/>
            <a:ext cx="2883775" cy="1771650"/>
          </a:xfrm>
          <a:prstGeom prst="rect">
            <a:avLst/>
          </a:prstGeom>
          <a:noFill/>
          <a:ln>
            <a:noFill/>
          </a:ln>
        </p:spPr>
      </p:pic>
      <p:pic>
        <p:nvPicPr>
          <p:cNvPr id="107" name="Google Shape;107;p16"/>
          <p:cNvPicPr preferRelativeResize="0"/>
          <p:nvPr/>
        </p:nvPicPr>
        <p:blipFill>
          <a:blip r:embed="rId4">
            <a:alphaModFix/>
          </a:blip>
          <a:stretch>
            <a:fillRect/>
          </a:stretch>
        </p:blipFill>
        <p:spPr>
          <a:xfrm>
            <a:off x="4767475" y="2749950"/>
            <a:ext cx="3387700" cy="1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7650" y="1485400"/>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300"/>
              </a:spcAft>
              <a:buNone/>
            </a:pPr>
            <a:r>
              <a:rPr lang="en" sz="1050">
                <a:solidFill>
                  <a:srgbClr val="000000"/>
                </a:solidFill>
                <a:latin typeface="Arial"/>
                <a:ea typeface="Arial"/>
                <a:cs typeface="Arial"/>
                <a:sym typeface="Arial"/>
              </a:rPr>
              <a:t>3. Divide the dataset into features (image pixels) and labels (0 = normal, 1 = cataract). After that, do the test-train split on the dataset with test size being 30%.</a:t>
            </a:r>
            <a:endParaRPr/>
          </a:p>
        </p:txBody>
      </p:sp>
      <p:pic>
        <p:nvPicPr>
          <p:cNvPr id="113" name="Google Shape;113;p17"/>
          <p:cNvPicPr preferRelativeResize="0"/>
          <p:nvPr/>
        </p:nvPicPr>
        <p:blipFill>
          <a:blip r:embed="rId3">
            <a:alphaModFix/>
          </a:blip>
          <a:stretch>
            <a:fillRect/>
          </a:stretch>
        </p:blipFill>
        <p:spPr>
          <a:xfrm>
            <a:off x="1724025" y="2397300"/>
            <a:ext cx="5695950" cy="185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7650" y="1303575"/>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050">
                <a:solidFill>
                  <a:srgbClr val="000000"/>
                </a:solidFill>
                <a:latin typeface="Arial"/>
                <a:ea typeface="Arial"/>
                <a:cs typeface="Arial"/>
                <a:sym typeface="Arial"/>
              </a:rPr>
              <a:t>4. Create the CNN model using tensorflow’s pretrained VGG19 imagenet. </a:t>
            </a:r>
            <a:endParaRPr sz="1050">
              <a:solidFill>
                <a:srgbClr val="000000"/>
              </a:solidFill>
              <a:latin typeface="Arial"/>
              <a:ea typeface="Arial"/>
              <a:cs typeface="Arial"/>
              <a:sym typeface="Arial"/>
            </a:endParaRPr>
          </a:p>
          <a:p>
            <a:pPr indent="0" lvl="0" marL="0" rtl="0" algn="l">
              <a:spcBef>
                <a:spcPts val="300"/>
              </a:spcBef>
              <a:spcAft>
                <a:spcPts val="300"/>
              </a:spcAft>
              <a:buNone/>
            </a:pPr>
            <a:r>
              <a:rPr lang="en" sz="1050">
                <a:solidFill>
                  <a:srgbClr val="000000"/>
                </a:solidFill>
                <a:latin typeface="Arial"/>
                <a:ea typeface="Arial"/>
                <a:cs typeface="Arial"/>
                <a:sym typeface="Arial"/>
              </a:rPr>
              <a:t>5. After that, create a </a:t>
            </a:r>
            <a:r>
              <a:rPr b="1" lang="en" sz="1050">
                <a:solidFill>
                  <a:srgbClr val="000000"/>
                </a:solidFill>
                <a:latin typeface="Arial"/>
                <a:ea typeface="Arial"/>
                <a:cs typeface="Arial"/>
                <a:sym typeface="Arial"/>
              </a:rPr>
              <a:t>keras sequential model</a:t>
            </a:r>
            <a:r>
              <a:rPr lang="en" sz="1050">
                <a:solidFill>
                  <a:srgbClr val="000000"/>
                </a:solidFill>
                <a:latin typeface="Arial"/>
                <a:ea typeface="Arial"/>
                <a:cs typeface="Arial"/>
                <a:sym typeface="Arial"/>
              </a:rPr>
              <a:t> as the main model (CNN) and add the VGG19 model as the first layer. Then, going through, add a </a:t>
            </a:r>
            <a:r>
              <a:rPr b="1" lang="en" sz="1050">
                <a:solidFill>
                  <a:srgbClr val="000000"/>
                </a:solidFill>
                <a:latin typeface="Arial"/>
                <a:ea typeface="Arial"/>
                <a:cs typeface="Arial"/>
                <a:sym typeface="Arial"/>
              </a:rPr>
              <a:t>flatten layer</a:t>
            </a:r>
            <a:r>
              <a:rPr lang="en" sz="1050">
                <a:solidFill>
                  <a:srgbClr val="000000"/>
                </a:solidFill>
                <a:latin typeface="Arial"/>
                <a:ea typeface="Arial"/>
                <a:cs typeface="Arial"/>
                <a:sym typeface="Arial"/>
              </a:rPr>
              <a:t> as the next layer and at last, the </a:t>
            </a:r>
            <a:r>
              <a:rPr b="1" lang="en" sz="1050">
                <a:solidFill>
                  <a:srgbClr val="000000"/>
                </a:solidFill>
                <a:latin typeface="Arial"/>
                <a:ea typeface="Arial"/>
                <a:cs typeface="Arial"/>
                <a:sym typeface="Arial"/>
              </a:rPr>
              <a:t>dense layer</a:t>
            </a:r>
            <a:r>
              <a:rPr lang="en" sz="1050">
                <a:solidFill>
                  <a:srgbClr val="000000"/>
                </a:solidFill>
                <a:latin typeface="Arial"/>
                <a:ea typeface="Arial"/>
                <a:cs typeface="Arial"/>
                <a:sym typeface="Arial"/>
              </a:rPr>
              <a:t> with sigmoid being the activation function. </a:t>
            </a:r>
            <a:endParaRPr/>
          </a:p>
        </p:txBody>
      </p:sp>
      <p:pic>
        <p:nvPicPr>
          <p:cNvPr id="119" name="Google Shape;119;p18"/>
          <p:cNvPicPr preferRelativeResize="0"/>
          <p:nvPr/>
        </p:nvPicPr>
        <p:blipFill>
          <a:blip r:embed="rId3">
            <a:alphaModFix/>
          </a:blip>
          <a:stretch>
            <a:fillRect/>
          </a:stretch>
        </p:blipFill>
        <p:spPr>
          <a:xfrm>
            <a:off x="1778025" y="2053275"/>
            <a:ext cx="4991101" cy="274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9450" y="1441200"/>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300"/>
              </a:spcAft>
              <a:buNone/>
            </a:pPr>
            <a:r>
              <a:rPr lang="en" sz="1050">
                <a:solidFill>
                  <a:srgbClr val="000000"/>
                </a:solidFill>
                <a:latin typeface="Arial"/>
                <a:ea typeface="Arial"/>
                <a:cs typeface="Arial"/>
                <a:sym typeface="Arial"/>
              </a:rPr>
              <a:t>6. After that, I checked out the model’s summary to know about the number of trainable params and output shapes of each layer.</a:t>
            </a:r>
            <a:br>
              <a:rPr lang="en" sz="1050">
                <a:solidFill>
                  <a:srgbClr val="000000"/>
                </a:solidFill>
                <a:latin typeface="Arial"/>
                <a:ea typeface="Arial"/>
                <a:cs typeface="Arial"/>
                <a:sym typeface="Arial"/>
              </a:rPr>
            </a:br>
            <a:endParaRPr/>
          </a:p>
        </p:txBody>
      </p:sp>
      <p:pic>
        <p:nvPicPr>
          <p:cNvPr id="125" name="Google Shape;125;p19"/>
          <p:cNvPicPr preferRelativeResize="0"/>
          <p:nvPr/>
        </p:nvPicPr>
        <p:blipFill>
          <a:blip r:embed="rId3">
            <a:alphaModFix/>
          </a:blip>
          <a:stretch>
            <a:fillRect/>
          </a:stretch>
        </p:blipFill>
        <p:spPr>
          <a:xfrm>
            <a:off x="2049675" y="2345700"/>
            <a:ext cx="5048250"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27650" y="1356375"/>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050">
                <a:solidFill>
                  <a:srgbClr val="000000"/>
                </a:solidFill>
                <a:latin typeface="Arial"/>
                <a:ea typeface="Arial"/>
                <a:cs typeface="Arial"/>
                <a:sym typeface="Arial"/>
              </a:rPr>
              <a:t>7. Created model checkpoints and early stopping conditions to use while fitting the dataset on the model. </a:t>
            </a:r>
            <a:endParaRPr sz="1050">
              <a:solidFill>
                <a:srgbClr val="000000"/>
              </a:solidFill>
              <a:latin typeface="Arial"/>
              <a:ea typeface="Arial"/>
              <a:cs typeface="Arial"/>
              <a:sym typeface="Arial"/>
            </a:endParaRPr>
          </a:p>
          <a:p>
            <a:pPr indent="0" lvl="0" marL="0" rtl="0" algn="l">
              <a:spcBef>
                <a:spcPts val="300"/>
              </a:spcBef>
              <a:spcAft>
                <a:spcPts val="0"/>
              </a:spcAft>
              <a:buNone/>
            </a:pPr>
            <a:r>
              <a:t/>
            </a:r>
            <a:endParaRPr/>
          </a:p>
          <a:p>
            <a:pPr indent="0" lvl="0" marL="0" rtl="0" algn="l">
              <a:spcBef>
                <a:spcPts val="1200"/>
              </a:spcBef>
              <a:spcAft>
                <a:spcPts val="0"/>
              </a:spcAft>
              <a:buNone/>
            </a:pPr>
            <a:br>
              <a:rPr lang="en"/>
            </a:br>
            <a:endParaRPr/>
          </a:p>
          <a:p>
            <a:pPr indent="0" lvl="0" marL="0" rtl="0" algn="l">
              <a:spcBef>
                <a:spcPts val="1200"/>
              </a:spcBef>
              <a:spcAft>
                <a:spcPts val="300"/>
              </a:spcAft>
              <a:buNone/>
            </a:pPr>
            <a:r>
              <a:rPr lang="en" sz="1050">
                <a:solidFill>
                  <a:srgbClr val="000000"/>
                </a:solidFill>
                <a:latin typeface="Arial"/>
                <a:ea typeface="Arial"/>
                <a:cs typeface="Arial"/>
                <a:sym typeface="Arial"/>
              </a:rPr>
              <a:t>8. Fit the dataset on our CNN model.</a:t>
            </a:r>
            <a:endParaRPr/>
          </a:p>
        </p:txBody>
      </p:sp>
      <p:pic>
        <p:nvPicPr>
          <p:cNvPr id="131" name="Google Shape;131;p20"/>
          <p:cNvPicPr preferRelativeResize="0"/>
          <p:nvPr/>
        </p:nvPicPr>
        <p:blipFill>
          <a:blip r:embed="rId3">
            <a:alphaModFix/>
          </a:blip>
          <a:stretch>
            <a:fillRect/>
          </a:stretch>
        </p:blipFill>
        <p:spPr>
          <a:xfrm>
            <a:off x="1143000" y="1740000"/>
            <a:ext cx="6858000" cy="609600"/>
          </a:xfrm>
          <a:prstGeom prst="rect">
            <a:avLst/>
          </a:prstGeom>
          <a:noFill/>
          <a:ln>
            <a:noFill/>
          </a:ln>
        </p:spPr>
      </p:pic>
      <p:pic>
        <p:nvPicPr>
          <p:cNvPr id="132" name="Google Shape;132;p20"/>
          <p:cNvPicPr preferRelativeResize="0"/>
          <p:nvPr/>
        </p:nvPicPr>
        <p:blipFill>
          <a:blip r:embed="rId4">
            <a:alphaModFix/>
          </a:blip>
          <a:stretch>
            <a:fillRect/>
          </a:stretch>
        </p:blipFill>
        <p:spPr>
          <a:xfrm>
            <a:off x="1143000" y="2883950"/>
            <a:ext cx="6858001" cy="1564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300"/>
              </a:spcBef>
              <a:spcAft>
                <a:spcPts val="300"/>
              </a:spcAft>
              <a:buNone/>
            </a:pPr>
            <a:r>
              <a:rPr lang="en" sz="1050">
                <a:solidFill>
                  <a:srgbClr val="000000"/>
                </a:solidFill>
                <a:latin typeface="Arial"/>
                <a:ea typeface="Arial"/>
                <a:cs typeface="Arial"/>
                <a:sym typeface="Arial"/>
              </a:rPr>
              <a:t>9. Do predictions on the testing data and print the classification report and testing accuracy. </a:t>
            </a:r>
            <a:endParaRPr/>
          </a:p>
        </p:txBody>
      </p:sp>
      <p:pic>
        <p:nvPicPr>
          <p:cNvPr id="138" name="Google Shape;138;p21"/>
          <p:cNvPicPr preferRelativeResize="0"/>
          <p:nvPr/>
        </p:nvPicPr>
        <p:blipFill>
          <a:blip r:embed="rId3">
            <a:alphaModFix/>
          </a:blip>
          <a:stretch>
            <a:fillRect/>
          </a:stretch>
        </p:blipFill>
        <p:spPr>
          <a:xfrm>
            <a:off x="2145625" y="1909450"/>
            <a:ext cx="4852751" cy="28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